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67"/>
  </p:notesMasterIdLst>
  <p:handoutMasterIdLst>
    <p:handoutMasterId r:id="rId68"/>
  </p:handoutMasterIdLst>
  <p:sldIdLst>
    <p:sldId id="270" r:id="rId6"/>
    <p:sldId id="271" r:id="rId7"/>
    <p:sldId id="326" r:id="rId8"/>
    <p:sldId id="272" r:id="rId9"/>
    <p:sldId id="273" r:id="rId10"/>
    <p:sldId id="274" r:id="rId11"/>
    <p:sldId id="275" r:id="rId12"/>
    <p:sldId id="276" r:id="rId13"/>
    <p:sldId id="285" r:id="rId14"/>
    <p:sldId id="286" r:id="rId15"/>
    <p:sldId id="287" r:id="rId16"/>
    <p:sldId id="288" r:id="rId17"/>
    <p:sldId id="289" r:id="rId18"/>
    <p:sldId id="290" r:id="rId19"/>
    <p:sldId id="291" r:id="rId20"/>
    <p:sldId id="329" r:id="rId21"/>
    <p:sldId id="260" r:id="rId22"/>
    <p:sldId id="281" r:id="rId23"/>
    <p:sldId id="280" r:id="rId24"/>
    <p:sldId id="278" r:id="rId25"/>
    <p:sldId id="279" r:id="rId26"/>
    <p:sldId id="266" r:id="rId27"/>
    <p:sldId id="282" r:id="rId28"/>
    <p:sldId id="283" r:id="rId29"/>
    <p:sldId id="293" r:id="rId30"/>
    <p:sldId id="328" r:id="rId31"/>
    <p:sldId id="300" r:id="rId32"/>
    <p:sldId id="294" r:id="rId33"/>
    <p:sldId id="269" r:id="rId34"/>
    <p:sldId id="301" r:id="rId35"/>
    <p:sldId id="303" r:id="rId36"/>
    <p:sldId id="302" r:id="rId37"/>
    <p:sldId id="295" r:id="rId38"/>
    <p:sldId id="304" r:id="rId39"/>
    <p:sldId id="305" r:id="rId40"/>
    <p:sldId id="296" r:id="rId41"/>
    <p:sldId id="297" r:id="rId42"/>
    <p:sldId id="306" r:id="rId43"/>
    <p:sldId id="307" r:id="rId44"/>
    <p:sldId id="308" r:id="rId45"/>
    <p:sldId id="309" r:id="rId46"/>
    <p:sldId id="310" r:id="rId47"/>
    <p:sldId id="311" r:id="rId48"/>
    <p:sldId id="298" r:id="rId49"/>
    <p:sldId id="312" r:id="rId50"/>
    <p:sldId id="315" r:id="rId51"/>
    <p:sldId id="330" r:id="rId52"/>
    <p:sldId id="331" r:id="rId53"/>
    <p:sldId id="316" r:id="rId54"/>
    <p:sldId id="317" r:id="rId55"/>
    <p:sldId id="318" r:id="rId56"/>
    <p:sldId id="319" r:id="rId57"/>
    <p:sldId id="321" r:id="rId58"/>
    <p:sldId id="313" r:id="rId59"/>
    <p:sldId id="320" r:id="rId60"/>
    <p:sldId id="322" r:id="rId61"/>
    <p:sldId id="323" r:id="rId62"/>
    <p:sldId id="314" r:id="rId63"/>
    <p:sldId id="324" r:id="rId64"/>
    <p:sldId id="325" r:id="rId65"/>
    <p:sldId id="327" r:id="rId66"/>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C744DBF0-4BC7-43AC-B040-110640308BF6}" type="datetimeFigureOut">
              <a:rPr lang="en-US" smtClean="0"/>
              <a:t>5/19/2011</a:t>
            </a:fld>
            <a:endParaRPr lang="en-US"/>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7D14C2D3-DF82-429E-8C72-7572F6F1F968}" type="slidenum">
              <a:rPr lang="en-US" smtClean="0"/>
              <a:t>‹#›</a:t>
            </a:fld>
            <a:endParaRPr lang="en-US"/>
          </a:p>
        </p:txBody>
      </p:sp>
    </p:spTree>
    <p:extLst>
      <p:ext uri="{BB962C8B-B14F-4D97-AF65-F5344CB8AC3E}">
        <p14:creationId xmlns:p14="http://schemas.microsoft.com/office/powerpoint/2010/main" val="1623361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21C5B509-5954-4CEC-BFAD-BD6008C786F9}" type="datetimeFigureOut">
              <a:rPr lang="en-US" smtClean="0"/>
              <a:pPr/>
              <a:t>5/19/2011</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3CFB7C85-AC51-4F18-9608-D6FE3763CA3B}" type="slidenum">
              <a:rPr lang="en-US" smtClean="0"/>
              <a:pPr/>
              <a:t>‹#›</a:t>
            </a:fld>
            <a:endParaRPr lang="en-US"/>
          </a:p>
        </p:txBody>
      </p:sp>
    </p:spTree>
    <p:extLst>
      <p:ext uri="{BB962C8B-B14F-4D97-AF65-F5344CB8AC3E}">
        <p14:creationId xmlns:p14="http://schemas.microsoft.com/office/powerpoint/2010/main" val="348769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5060" indent="-290408" eaLnBrk="0" hangingPunct="0">
              <a:defRPr>
                <a:solidFill>
                  <a:schemeClr val="tx1"/>
                </a:solidFill>
                <a:latin typeface="Arial" pitchFamily="34" charset="0"/>
              </a:defRPr>
            </a:lvl2pPr>
            <a:lvl3pPr marL="1161631" indent="-232326" eaLnBrk="0" hangingPunct="0">
              <a:defRPr>
                <a:solidFill>
                  <a:schemeClr val="tx1"/>
                </a:solidFill>
                <a:latin typeface="Arial" pitchFamily="34" charset="0"/>
              </a:defRPr>
            </a:lvl3pPr>
            <a:lvl4pPr marL="1626283" indent="-232326" eaLnBrk="0" hangingPunct="0">
              <a:defRPr>
                <a:solidFill>
                  <a:schemeClr val="tx1"/>
                </a:solidFill>
                <a:latin typeface="Arial" pitchFamily="34" charset="0"/>
              </a:defRPr>
            </a:lvl4pPr>
            <a:lvl5pPr marL="2090936" indent="-232326" eaLnBrk="0" hangingPunct="0">
              <a:defRPr>
                <a:solidFill>
                  <a:schemeClr val="tx1"/>
                </a:solidFill>
                <a:latin typeface="Arial" pitchFamily="34" charset="0"/>
              </a:defRPr>
            </a:lvl5pPr>
            <a:lvl6pPr marL="2555588" indent="-232326" eaLnBrk="0" fontAlgn="base" hangingPunct="0">
              <a:spcBef>
                <a:spcPct val="0"/>
              </a:spcBef>
              <a:spcAft>
                <a:spcPct val="0"/>
              </a:spcAft>
              <a:defRPr>
                <a:solidFill>
                  <a:schemeClr val="tx1"/>
                </a:solidFill>
                <a:latin typeface="Arial" pitchFamily="34" charset="0"/>
              </a:defRPr>
            </a:lvl6pPr>
            <a:lvl7pPr marL="3020240" indent="-232326" eaLnBrk="0" fontAlgn="base" hangingPunct="0">
              <a:spcBef>
                <a:spcPct val="0"/>
              </a:spcBef>
              <a:spcAft>
                <a:spcPct val="0"/>
              </a:spcAft>
              <a:defRPr>
                <a:solidFill>
                  <a:schemeClr val="tx1"/>
                </a:solidFill>
                <a:latin typeface="Arial" pitchFamily="34" charset="0"/>
              </a:defRPr>
            </a:lvl7pPr>
            <a:lvl8pPr marL="3484893" indent="-232326" eaLnBrk="0" fontAlgn="base" hangingPunct="0">
              <a:spcBef>
                <a:spcPct val="0"/>
              </a:spcBef>
              <a:spcAft>
                <a:spcPct val="0"/>
              </a:spcAft>
              <a:defRPr>
                <a:solidFill>
                  <a:schemeClr val="tx1"/>
                </a:solidFill>
                <a:latin typeface="Arial" pitchFamily="34" charset="0"/>
              </a:defRPr>
            </a:lvl8pPr>
            <a:lvl9pPr marL="3949545" indent="-232326" eaLnBrk="0" fontAlgn="base" hangingPunct="0">
              <a:spcBef>
                <a:spcPct val="0"/>
              </a:spcBef>
              <a:spcAft>
                <a:spcPct val="0"/>
              </a:spcAft>
              <a:defRPr>
                <a:solidFill>
                  <a:schemeClr val="tx1"/>
                </a:solidFill>
                <a:latin typeface="Arial" pitchFamily="34" charset="0"/>
              </a:defRPr>
            </a:lvl9pPr>
          </a:lstStyle>
          <a:p>
            <a:pPr eaLnBrk="1" hangingPunct="1"/>
            <a:fld id="{D36EC88A-419B-4379-94C9-132262B4F54A}" type="slidenum">
              <a:rPr lang="en-US" smtClean="0"/>
              <a:pPr eaLnBrk="1" hangingPunct="1"/>
              <a:t>40</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s-MX"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5060" indent="-290408" eaLnBrk="0" hangingPunct="0">
              <a:defRPr>
                <a:solidFill>
                  <a:schemeClr val="tx1"/>
                </a:solidFill>
                <a:latin typeface="Arial" pitchFamily="34" charset="0"/>
              </a:defRPr>
            </a:lvl2pPr>
            <a:lvl3pPr marL="1161631" indent="-232326" eaLnBrk="0" hangingPunct="0">
              <a:defRPr>
                <a:solidFill>
                  <a:schemeClr val="tx1"/>
                </a:solidFill>
                <a:latin typeface="Arial" pitchFamily="34" charset="0"/>
              </a:defRPr>
            </a:lvl3pPr>
            <a:lvl4pPr marL="1626283" indent="-232326" eaLnBrk="0" hangingPunct="0">
              <a:defRPr>
                <a:solidFill>
                  <a:schemeClr val="tx1"/>
                </a:solidFill>
                <a:latin typeface="Arial" pitchFamily="34" charset="0"/>
              </a:defRPr>
            </a:lvl4pPr>
            <a:lvl5pPr marL="2090936" indent="-232326" eaLnBrk="0" hangingPunct="0">
              <a:defRPr>
                <a:solidFill>
                  <a:schemeClr val="tx1"/>
                </a:solidFill>
                <a:latin typeface="Arial" pitchFamily="34" charset="0"/>
              </a:defRPr>
            </a:lvl5pPr>
            <a:lvl6pPr marL="2555588" indent="-232326" eaLnBrk="0" fontAlgn="base" hangingPunct="0">
              <a:spcBef>
                <a:spcPct val="0"/>
              </a:spcBef>
              <a:spcAft>
                <a:spcPct val="0"/>
              </a:spcAft>
              <a:defRPr>
                <a:solidFill>
                  <a:schemeClr val="tx1"/>
                </a:solidFill>
                <a:latin typeface="Arial" pitchFamily="34" charset="0"/>
              </a:defRPr>
            </a:lvl6pPr>
            <a:lvl7pPr marL="3020240" indent="-232326" eaLnBrk="0" fontAlgn="base" hangingPunct="0">
              <a:spcBef>
                <a:spcPct val="0"/>
              </a:spcBef>
              <a:spcAft>
                <a:spcPct val="0"/>
              </a:spcAft>
              <a:defRPr>
                <a:solidFill>
                  <a:schemeClr val="tx1"/>
                </a:solidFill>
                <a:latin typeface="Arial" pitchFamily="34" charset="0"/>
              </a:defRPr>
            </a:lvl7pPr>
            <a:lvl8pPr marL="3484893" indent="-232326" eaLnBrk="0" fontAlgn="base" hangingPunct="0">
              <a:spcBef>
                <a:spcPct val="0"/>
              </a:spcBef>
              <a:spcAft>
                <a:spcPct val="0"/>
              </a:spcAft>
              <a:defRPr>
                <a:solidFill>
                  <a:schemeClr val="tx1"/>
                </a:solidFill>
                <a:latin typeface="Arial" pitchFamily="34" charset="0"/>
              </a:defRPr>
            </a:lvl8pPr>
            <a:lvl9pPr marL="3949545" indent="-232326" eaLnBrk="0" fontAlgn="base" hangingPunct="0">
              <a:spcBef>
                <a:spcPct val="0"/>
              </a:spcBef>
              <a:spcAft>
                <a:spcPct val="0"/>
              </a:spcAft>
              <a:defRPr>
                <a:solidFill>
                  <a:schemeClr val="tx1"/>
                </a:solidFill>
                <a:latin typeface="Arial" pitchFamily="34" charset="0"/>
              </a:defRPr>
            </a:lvl9pPr>
          </a:lstStyle>
          <a:p>
            <a:pPr eaLnBrk="1" hangingPunct="1"/>
            <a:fld id="{3305F5AC-58CA-44C1-B508-723C5550995C}" type="slidenum">
              <a:rPr lang="en-US" smtClean="0"/>
              <a:pPr eaLnBrk="1" hangingPunct="1"/>
              <a:t>41</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s-MX"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6A3685-7B46-4778-B13C-8AB5E8EDD867}" type="datetimeFigureOut">
              <a:rPr lang="en-US" smtClean="0"/>
              <a:pPr/>
              <a:t>5/19/2011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6A3685-7B46-4778-B13C-8AB5E8EDD867}" type="datetimeFigureOut">
              <a:rPr lang="en-US" smtClean="0"/>
              <a:pPr/>
              <a:t>5/19/2011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A3685-7B46-4778-B13C-8AB5E8EDD867}" type="datetimeFigureOut">
              <a:rPr lang="en-US" smtClean="0"/>
              <a:pPr/>
              <a:t>5/19/2011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56A3685-7B46-4778-B13C-8AB5E8EDD867}" type="datetimeFigureOut">
              <a:rPr lang="en-US" smtClean="0"/>
              <a:pPr/>
              <a:t>5/19/2011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56A3685-7B46-4778-B13C-8AB5E8EDD867}" type="datetimeFigureOut">
              <a:rPr lang="en-US" smtClean="0"/>
              <a:pPr/>
              <a:t>5/19/2011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A3685-7B46-4778-B13C-8AB5E8EDD867}" type="datetimeFigureOut">
              <a:rPr lang="en-US" smtClean="0"/>
              <a:pPr/>
              <a:t>5/19/2011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56A3685-7B46-4778-B13C-8AB5E8EDD867}" type="datetimeFigureOut">
              <a:rPr lang="en-US" smtClean="0"/>
              <a:pPr/>
              <a:t>5/19/2011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17876ED-5893-4BD4-95C7-85AE5A76CAA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56A3685-7B46-4778-B13C-8AB5E8EDD867}" type="datetimeFigureOut">
              <a:rPr lang="en-US" smtClean="0"/>
              <a:pPr/>
              <a:t>5/19/2011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6A3685-7B46-4778-B13C-8AB5E8EDD867}" type="datetimeFigureOut">
              <a:rPr lang="en-US" smtClean="0"/>
              <a:pPr/>
              <a:t>5/19/2011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A3685-7B46-4778-B13C-8AB5E8EDD867}" type="datetimeFigureOut">
              <a:rPr lang="en-US" smtClean="0"/>
              <a:pPr/>
              <a:t>5/19/2011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17876ED-5893-4BD4-95C7-85AE5A76CAA9}"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7876ED-5893-4BD4-95C7-85AE5A76CAA9}"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E17876ED-5893-4BD4-95C7-85AE5A76CAA9}"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6A3685-7B46-4778-B13C-8AB5E8EDD867}" type="datetimeFigureOut">
              <a:rPr lang="en-US" smtClean="0"/>
              <a:pPr/>
              <a:t>5/19/2011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7876ED-5893-4BD4-95C7-85AE5A76CAA9}"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6A3685-7B46-4778-B13C-8AB5E8EDD867}" type="datetimeFigureOut">
              <a:rPr lang="en-US" smtClean="0"/>
              <a:pPr/>
              <a:t>5/19/2011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7876ED-5893-4BD4-95C7-85AE5A76CAA9}"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A3685-7B46-4778-B13C-8AB5E8EDD867}" type="datetimeFigureOut">
              <a:rPr lang="en-US" smtClean="0"/>
              <a:pPr/>
              <a:t>5/19/2011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A3685-7B46-4778-B13C-8AB5E8EDD867}" type="datetimeFigureOut">
              <a:rPr lang="en-US" smtClean="0"/>
              <a:pPr/>
              <a:t>5/19/2011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876ED-5893-4BD4-95C7-85AE5A76CAA9}" type="slidenum">
              <a:rPr lang="en-US" smtClean="0"/>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6A3685-7B46-4778-B13C-8AB5E8EDD867}" type="datetimeFigureOut">
              <a:rPr lang="en-US" smtClean="0"/>
              <a:pPr/>
              <a:t>5/19/2011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876ED-5893-4BD4-95C7-85AE5A76CAA9}"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A3685-7B46-4778-B13C-8AB5E8EDD867}" type="datetimeFigureOut">
              <a:rPr lang="en-US" smtClean="0"/>
              <a:pPr/>
              <a:t>5/19/2011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876ED-5893-4BD4-95C7-85AE5A76CA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56A3685-7B46-4778-B13C-8AB5E8EDD867}" type="datetimeFigureOut">
              <a:rPr lang="en-US" smtClean="0"/>
              <a:pPr/>
              <a:t>5/19/2011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17876ED-5893-4BD4-95C7-85AE5A76CA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C56A3685-7B46-4778-B13C-8AB5E8EDD867}" type="datetimeFigureOut">
              <a:rPr lang="en-US" smtClean="0"/>
              <a:pPr/>
              <a:t>5/19/2011</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E17876ED-5893-4BD4-95C7-85AE5A76CAA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56A3685-7B46-4778-B13C-8AB5E8EDD867}" type="datetimeFigureOut">
              <a:rPr lang="en-US" smtClean="0"/>
              <a:pPr/>
              <a:t>5/19/2011</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17876ED-5893-4BD4-95C7-85AE5A76CA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C56A3685-7B46-4778-B13C-8AB5E8EDD867}" type="datetimeFigureOut">
              <a:rPr lang="en-US" smtClean="0"/>
              <a:pPr/>
              <a:t>5/19/2011</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E17876ED-5893-4BD4-95C7-85AE5A76CA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thehillsgreaterthings.org/index.cfm/PageID/1330/index.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images.google.com/imgres?imgurl=http://magicstatistics.com/wp-content/uploads/calvin.jpg&amp;imgrefurl=http://magicstatistics.com/category/christianity/theology/theologians/&amp;h=320&amp;w=283&amp;sz=60&amp;hl=en&amp;start=5&amp;tbnid=vPpGwYkZdGEGQM:&amp;tbnh=137&amp;tbnw=121&amp;prev=/images?q=John+Calvin&amp;gbv=2&amp;svnum=10&amp;hl=en" TargetMode="Externa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images.google.com/imgres?imgurl=http://magicstatistics.com/wp-content/uploads/calvin.jpg&amp;imgrefurl=http://magicstatistics.com/category/christianity/theology/theologians/&amp;h=320&amp;w=283&amp;sz=60&amp;hl=en&amp;start=5&amp;tbnid=vPpGwYkZdGEGQM:&amp;tbnh=137&amp;tbnw=121&amp;prev=/images?q=John+Calvin&amp;gbv=2&amp;svnum=10&amp;hl=en" TargetMode="Externa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images.google.com/imgres?imgurl=http://www.markdroberts.com/images/spurgeon-charles-3.jpg&amp;imgrefurl=http://www.markdroberts.com/htmfiles/resources/inspiration.htm&amp;h=284&amp;w=216&amp;sz=14&amp;hl=en&amp;start=6&amp;um=1&amp;tbnid=-CfzD6j1TWnvtM:&amp;tbnh=114&amp;tbnw=87&amp;prev=/images?q=Charles+Spurgeon&amp;svnum=10&amp;um=1&amp;hl=en&amp;sa=N"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2" Type="http://schemas.openxmlformats.org/officeDocument/2006/relationships/hyperlink" Target="http://www.bibletruths.net/archives/BTAR119.htm" TargetMode="External"/><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F:\My Pictures\Imagenes para PowerPoint 2011\Compilación de Imagenes para PowerPoint\PowerPoint Backgrounds\bv-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itle 1"/>
          <p:cNvSpPr txBox="1">
            <a:spLocks/>
          </p:cNvSpPr>
          <p:nvPr/>
        </p:nvSpPr>
        <p:spPr>
          <a:xfrm>
            <a:off x="228600" y="2130425"/>
            <a:ext cx="8686800"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000" b="1" i="0" u="none" strike="noStrike" kern="1200" cap="none" spc="0" normalizeH="0" baseline="0" noProof="0" dirty="0" smtClean="0">
                <a:ln>
                  <a:noFill/>
                </a:ln>
                <a:solidFill>
                  <a:schemeClr val="bg1"/>
                </a:solidFill>
                <a:effectLst/>
                <a:uLnTx/>
                <a:uFillTx/>
                <a:latin typeface="+mj-lt"/>
                <a:ea typeface="+mj-ea"/>
                <a:cs typeface="+mj-cs"/>
              </a:rPr>
              <a:t>History of Music and Its Function In the New Testament</a:t>
            </a:r>
          </a:p>
        </p:txBody>
      </p:sp>
      <p:sp>
        <p:nvSpPr>
          <p:cNvPr id="6" name="Subtitle 2"/>
          <p:cNvSpPr txBox="1">
            <a:spLocks/>
          </p:cNvSpPr>
          <p:nvPr/>
        </p:nvSpPr>
        <p:spPr>
          <a:xfrm>
            <a:off x="76200" y="4419600"/>
            <a:ext cx="8991600" cy="1752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bg1"/>
                </a:solidFill>
                <a:effectLst/>
                <a:uLnTx/>
                <a:uFillTx/>
                <a:latin typeface="+mn-lt"/>
                <a:ea typeface="+mn-ea"/>
                <a:cs typeface="+mn-cs"/>
              </a:rPr>
              <a:t>Willie Alvarenga</a:t>
            </a:r>
          </a:p>
          <a:p>
            <a:pPr marL="342900" marR="0" lvl="0" indent="-342900" algn="ctr" defTabSz="914400" rtl="0" eaLnBrk="1" fontAlgn="auto" latinLnBrk="0" hangingPunct="1">
              <a:lnSpc>
                <a:spcPct val="100000"/>
              </a:lnSpc>
              <a:spcBef>
                <a:spcPct val="20000"/>
              </a:spcBef>
              <a:spcAft>
                <a:spcPts val="0"/>
              </a:spcAft>
              <a:buClrTx/>
              <a:buSzTx/>
              <a:tabLst/>
              <a:defRPr/>
            </a:pPr>
            <a:r>
              <a:rPr lang="en-US" sz="3200" b="1" noProof="0" dirty="0" smtClean="0">
                <a:solidFill>
                  <a:schemeClr val="bg1"/>
                </a:solidFill>
              </a:rPr>
              <a:t>Willie.alvarenga@browntrailschoolofpreaching.com</a:t>
            </a: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OVERVIEW OF OUR LESSON</a:t>
            </a:r>
            <a:endParaRPr lang="en-US" b="1" dirty="0"/>
          </a:p>
        </p:txBody>
      </p:sp>
      <p:sp>
        <p:nvSpPr>
          <p:cNvPr id="3" name="Content Placeholder 2"/>
          <p:cNvSpPr>
            <a:spLocks noGrp="1"/>
          </p:cNvSpPr>
          <p:nvPr>
            <p:ph idx="1"/>
          </p:nvPr>
        </p:nvSpPr>
        <p:spPr>
          <a:xfrm>
            <a:off x="457200" y="1775191"/>
            <a:ext cx="8229600" cy="4778009"/>
          </a:xfrm>
        </p:spPr>
        <p:txBody>
          <a:bodyPr>
            <a:normAutofit lnSpcReduction="10000"/>
          </a:bodyPr>
          <a:lstStyle/>
          <a:p>
            <a:r>
              <a:rPr lang="en-US" b="1" dirty="0" smtClean="0"/>
              <a:t>We will discuss our present condition with regards to the subject at hand</a:t>
            </a:r>
          </a:p>
          <a:p>
            <a:endParaRPr lang="en-US" b="1" dirty="0" smtClean="0"/>
          </a:p>
          <a:p>
            <a:r>
              <a:rPr lang="en-US" b="1" dirty="0" smtClean="0"/>
              <a:t>We will discuss what the Bible says about the kind of music God desires</a:t>
            </a:r>
          </a:p>
          <a:p>
            <a:endParaRPr lang="en-US" b="1" dirty="0" smtClean="0"/>
          </a:p>
          <a:p>
            <a:r>
              <a:rPr lang="en-US" b="1" dirty="0" smtClean="0"/>
              <a:t>We will consider some quotes from denominational leaders who opposed the use of mechanical instruments in the N.T. period</a:t>
            </a:r>
          </a:p>
          <a:p>
            <a:endParaRPr lang="en-US" dirty="0" smtClean="0"/>
          </a:p>
          <a:p>
            <a:endParaRPr lang="en-US" dirty="0"/>
          </a:p>
        </p:txBody>
      </p:sp>
    </p:spTree>
    <p:extLst>
      <p:ext uri="{BB962C8B-B14F-4D97-AF65-F5344CB8AC3E}">
        <p14:creationId xmlns:p14="http://schemas.microsoft.com/office/powerpoint/2010/main" val="3319340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OUR LESSON</a:t>
            </a:r>
            <a:endParaRPr lang="en-US" dirty="0"/>
          </a:p>
        </p:txBody>
      </p:sp>
      <p:sp>
        <p:nvSpPr>
          <p:cNvPr id="3" name="Content Placeholder 2"/>
          <p:cNvSpPr>
            <a:spLocks noGrp="1"/>
          </p:cNvSpPr>
          <p:nvPr>
            <p:ph idx="1"/>
          </p:nvPr>
        </p:nvSpPr>
        <p:spPr/>
        <p:txBody>
          <a:bodyPr/>
          <a:lstStyle/>
          <a:p>
            <a:r>
              <a:rPr lang="en-US" sz="3800" b="1" dirty="0"/>
              <a:t>We will discuss reasons why faithful churches of Christ do not use instruments in </a:t>
            </a:r>
            <a:r>
              <a:rPr lang="en-US" sz="3800" b="1" dirty="0" smtClean="0"/>
              <a:t>worship</a:t>
            </a:r>
          </a:p>
          <a:p>
            <a:endParaRPr lang="en-US" sz="3800" b="1" dirty="0"/>
          </a:p>
          <a:p>
            <a:r>
              <a:rPr lang="en-US" sz="3800" b="1" dirty="0"/>
              <a:t>We will discuss additional arguments used to justify the use of instruments</a:t>
            </a:r>
          </a:p>
          <a:p>
            <a:endParaRPr lang="en-US" dirty="0"/>
          </a:p>
        </p:txBody>
      </p:sp>
    </p:spTree>
    <p:extLst>
      <p:ext uri="{BB962C8B-B14F-4D97-AF65-F5344CB8AC3E}">
        <p14:creationId xmlns:p14="http://schemas.microsoft.com/office/powerpoint/2010/main" val="3044322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685800"/>
            <a:ext cx="5943600" cy="5715000"/>
          </a:xfrm>
        </p:spPr>
        <p:txBody>
          <a:bodyPr>
            <a:noAutofit/>
          </a:bodyPr>
          <a:lstStyle/>
          <a:p>
            <a:pPr marL="0" indent="0" algn="ctr">
              <a:buNone/>
            </a:pPr>
            <a:r>
              <a:rPr lang="en-US" sz="4300" b="1" dirty="0" smtClean="0"/>
              <a:t>There is a sad reality going on in some churches of Christ today: Many are introducing false teaching to the church, specially on the use of mechanical instruments</a:t>
            </a:r>
            <a:endParaRPr lang="en-US" sz="4300" b="1" dirty="0"/>
          </a:p>
        </p:txBody>
      </p:sp>
      <p:pic>
        <p:nvPicPr>
          <p:cNvPr id="1026" name="Picture 2" descr="http://missionventureministries.files.wordpress.com/2011/02/false_teacher3.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04800" y="152400"/>
            <a:ext cx="25908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996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000000"/>
              </a:gs>
              <a:gs pos="20000">
                <a:srgbClr val="000040"/>
              </a:gs>
              <a:gs pos="50000">
                <a:srgbClr val="400040"/>
              </a:gs>
              <a:gs pos="75000">
                <a:srgbClr val="8F0040"/>
              </a:gs>
              <a:gs pos="89999">
                <a:srgbClr val="F27300"/>
              </a:gs>
              <a:gs pos="100000">
                <a:srgbClr val="FFBF00"/>
              </a:gs>
            </a:gsLst>
            <a:lin ang="5400000" scaled="0"/>
          </a:gradFill>
        </p:spPr>
        <p:txBody>
          <a:bodyPr>
            <a:normAutofit fontScale="90000"/>
          </a:bodyPr>
          <a:lstStyle/>
          <a:p>
            <a:r>
              <a:rPr lang="en-US" b="1" dirty="0" smtClean="0">
                <a:solidFill>
                  <a:schemeClr val="bg1"/>
                </a:solidFill>
              </a:rPr>
              <a:t>CHURCHES THAT HAVE DRIFTED AWAY</a:t>
            </a:r>
            <a:endParaRPr lang="en-US" b="1" dirty="0">
              <a:solidFill>
                <a:schemeClr val="bg1"/>
              </a:solidFill>
            </a:endParaRPr>
          </a:p>
        </p:txBody>
      </p:sp>
      <p:sp>
        <p:nvSpPr>
          <p:cNvPr id="3" name="Content Placeholder 2"/>
          <p:cNvSpPr>
            <a:spLocks noGrp="1"/>
          </p:cNvSpPr>
          <p:nvPr>
            <p:ph idx="1"/>
          </p:nvPr>
        </p:nvSpPr>
        <p:spPr>
          <a:xfrm>
            <a:off x="2667000" y="1600200"/>
            <a:ext cx="5791200" cy="4525963"/>
          </a:xfrm>
        </p:spPr>
        <p:txBody>
          <a:bodyPr>
            <a:normAutofit fontScale="85000" lnSpcReduction="10000"/>
          </a:bodyPr>
          <a:lstStyle/>
          <a:p>
            <a:r>
              <a:rPr lang="en-US" sz="3500" b="1" dirty="0" smtClean="0"/>
              <a:t>Oak hills church in San Antonio, TX (Max </a:t>
            </a:r>
            <a:r>
              <a:rPr lang="en-US" sz="3500" b="1" dirty="0" err="1" smtClean="0"/>
              <a:t>Lucado</a:t>
            </a:r>
            <a:r>
              <a:rPr lang="en-US" sz="3500" b="1" dirty="0" smtClean="0"/>
              <a:t>)</a:t>
            </a:r>
          </a:p>
          <a:p>
            <a:endParaRPr lang="en-US" sz="3500" b="1" dirty="0" smtClean="0"/>
          </a:p>
          <a:p>
            <a:r>
              <a:rPr lang="en-US" sz="3500" b="1" dirty="0" smtClean="0"/>
              <a:t>The hills church of Christ in Richland Hills, TX (Rick </a:t>
            </a:r>
            <a:r>
              <a:rPr lang="en-US" sz="3500" b="1" dirty="0" err="1" smtClean="0"/>
              <a:t>Atchley</a:t>
            </a:r>
            <a:r>
              <a:rPr lang="en-US" sz="3500" b="1" dirty="0" smtClean="0"/>
              <a:t>)</a:t>
            </a:r>
          </a:p>
          <a:p>
            <a:endParaRPr lang="en-US" sz="3500" b="1" dirty="0" smtClean="0"/>
          </a:p>
          <a:p>
            <a:r>
              <a:rPr lang="en-US" sz="3500" b="1" dirty="0" smtClean="0"/>
              <a:t>Many more churches </a:t>
            </a:r>
          </a:p>
          <a:p>
            <a:pPr marL="0" indent="0">
              <a:buNone/>
            </a:pPr>
            <a:r>
              <a:rPr lang="en-US" sz="3500" b="1" dirty="0" smtClean="0"/>
              <a:t>     are following their </a:t>
            </a:r>
          </a:p>
          <a:p>
            <a:pPr marL="0" indent="0">
              <a:buNone/>
            </a:pPr>
            <a:r>
              <a:rPr lang="en-US" sz="3500" b="1" dirty="0" smtClean="0"/>
              <a:t>     pattern</a:t>
            </a:r>
            <a:endParaRPr lang="en-US" sz="3500" b="1" dirty="0"/>
          </a:p>
        </p:txBody>
      </p:sp>
      <p:pic>
        <p:nvPicPr>
          <p:cNvPr id="2050" name="Picture 2" descr="http://t0.gstatic.com/images?q=tbn:ANd9GcS6xwXdsox6Qdm2E4B59GrP2uGhIO0baOTpF_hfPwth3px1b92V&amp;t=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0"/>
            <a:ext cx="1981200" cy="23050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3.gstatic.com/images?q=tbn:ANd9GcQOl7ReIMYM4zZ1RFAYfH_GMxFs7kPDzmDKF7BbiuZBKTa2djMcHw&amp;t=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839936"/>
            <a:ext cx="1981200" cy="24003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wineskins.org/media.asp?SID=2&amp;UKEY=77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4419600"/>
            <a:ext cx="16002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534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rPr>
              <a:t>Notice what the Hills church is saying</a:t>
            </a:r>
            <a:endParaRPr lang="en-US" b="1" dirty="0">
              <a:solidFill>
                <a:srgbClr val="C00000"/>
              </a:solidFill>
            </a:endParaRPr>
          </a:p>
        </p:txBody>
      </p:sp>
      <p:sp>
        <p:nvSpPr>
          <p:cNvPr id="3" name="Content Placeholder 2"/>
          <p:cNvSpPr>
            <a:spLocks noGrp="1"/>
          </p:cNvSpPr>
          <p:nvPr>
            <p:ph idx="1"/>
          </p:nvPr>
        </p:nvSpPr>
        <p:spPr>
          <a:xfrm>
            <a:off x="457200" y="1600200"/>
            <a:ext cx="8229600" cy="3733799"/>
          </a:xfrm>
        </p:spPr>
        <p:txBody>
          <a:bodyPr>
            <a:normAutofit fontScale="85000" lnSpcReduction="20000"/>
          </a:bodyPr>
          <a:lstStyle/>
          <a:p>
            <a:r>
              <a:rPr lang="en-US" b="1" dirty="0"/>
              <a:t>Music</a:t>
            </a:r>
            <a:r>
              <a:rPr lang="en-US" dirty="0"/>
              <a:t> </a:t>
            </a:r>
            <a:br>
              <a:rPr lang="en-US" dirty="0"/>
            </a:br>
            <a:r>
              <a:rPr lang="en-US" dirty="0"/>
              <a:t>The Hills Church worship team is always looking for talented </a:t>
            </a:r>
            <a:r>
              <a:rPr lang="en-US" b="1" u="sng" dirty="0">
                <a:solidFill>
                  <a:srgbClr val="C00000"/>
                </a:solidFill>
              </a:rPr>
              <a:t>musicians and vocalists </a:t>
            </a:r>
            <a:r>
              <a:rPr lang="en-US" dirty="0"/>
              <a:t>who are looking for a place to serve. </a:t>
            </a:r>
            <a:r>
              <a:rPr lang="en-US" b="1" dirty="0">
                <a:solidFill>
                  <a:srgbClr val="C00000"/>
                </a:solidFill>
              </a:rPr>
              <a:t>Music at The Hills Church is a huge part of our worship experience </a:t>
            </a:r>
            <a:r>
              <a:rPr lang="en-US" dirty="0"/>
              <a:t>and our desire is to connect people who share the same passion. If you are interested in volunteering within music at The Hills Church please </a:t>
            </a:r>
            <a:r>
              <a:rPr lang="en-US" dirty="0" smtClean="0"/>
              <a:t>contact us.</a:t>
            </a:r>
            <a:r>
              <a:rPr lang="en-US" dirty="0"/>
              <a:t/>
            </a:r>
            <a:br>
              <a:rPr lang="en-US" dirty="0"/>
            </a:br>
            <a:r>
              <a:rPr lang="en-US" dirty="0"/>
              <a:t/>
            </a:r>
            <a:br>
              <a:rPr lang="en-US" dirty="0"/>
            </a:br>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48200"/>
            <a:ext cx="9144000" cy="2188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398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The Hills church</a:t>
            </a:r>
            <a:endParaRPr lang="en-US" b="1" dirty="0">
              <a:solidFill>
                <a:srgbClr val="C00000"/>
              </a:solidFill>
            </a:endParaRPr>
          </a:p>
        </p:txBody>
      </p:sp>
      <p:sp>
        <p:nvSpPr>
          <p:cNvPr id="3" name="Content Placeholder 2"/>
          <p:cNvSpPr>
            <a:spLocks noGrp="1"/>
          </p:cNvSpPr>
          <p:nvPr>
            <p:ph idx="1"/>
          </p:nvPr>
        </p:nvSpPr>
        <p:spPr>
          <a:xfrm>
            <a:off x="457200" y="1600201"/>
            <a:ext cx="8229600" cy="3124200"/>
          </a:xfrm>
        </p:spPr>
        <p:txBody>
          <a:bodyPr>
            <a:normAutofit fontScale="92500" lnSpcReduction="20000"/>
          </a:bodyPr>
          <a:lstStyle/>
          <a:p>
            <a:r>
              <a:rPr lang="en-US" b="1" dirty="0"/>
              <a:t>Worship Choir</a:t>
            </a:r>
            <a:r>
              <a:rPr lang="en-US" dirty="0"/>
              <a:t/>
            </a:r>
            <a:br>
              <a:rPr lang="en-US" dirty="0"/>
            </a:br>
            <a:r>
              <a:rPr lang="en-US" dirty="0"/>
              <a:t>The worship choir is the choral community at The Hills Church. </a:t>
            </a:r>
            <a:r>
              <a:rPr lang="en-US" b="1" dirty="0">
                <a:solidFill>
                  <a:srgbClr val="C00000"/>
                </a:solidFill>
              </a:rPr>
              <a:t>We are always looking for more people to join us as we lead God’s people to worship Him in spirit and in truth</a:t>
            </a:r>
            <a:r>
              <a:rPr lang="en-US" dirty="0"/>
              <a:t>. No audition required. We meet every Wednesday at 7:00 p.m. in room 214. If you are interested in joining the worship choir, please </a:t>
            </a:r>
            <a:r>
              <a:rPr lang="en-US" dirty="0" smtClean="0"/>
              <a:t>contact</a:t>
            </a:r>
            <a:r>
              <a:rPr lang="en-US" u="sng" dirty="0"/>
              <a:t> </a:t>
            </a:r>
            <a:r>
              <a:rPr lang="en-US" dirty="0" smtClean="0"/>
              <a:t>us.</a:t>
            </a:r>
            <a:endParaRPr lang="en-US" dirty="0"/>
          </a:p>
          <a:p>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48200"/>
            <a:ext cx="9144000" cy="2188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73005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http://www.thehills.org/images/uploads/2020-vision-web-2011_x570.png">
            <a:hlinkClick r:id="rId2" tooltip="Greater Things fuels the 2020 Vision"/>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7200" y="1828800"/>
            <a:ext cx="8229600" cy="1600200"/>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bg1"/>
                </a:solidFill>
              </a:rPr>
              <a:t>TAKING THEIR FALSE DOCTRINE TO </a:t>
            </a:r>
          </a:p>
          <a:p>
            <a:pPr algn="ctr"/>
            <a:r>
              <a:rPr lang="en-US" sz="4000" b="1" dirty="0" smtClean="0">
                <a:solidFill>
                  <a:schemeClr val="bg1"/>
                </a:solidFill>
              </a:rPr>
              <a:t>THE ENTIRE WORLD</a:t>
            </a:r>
            <a:endParaRPr lang="en-US" sz="4000" b="1" dirty="0">
              <a:solidFill>
                <a:schemeClr val="bg1"/>
              </a:solidFill>
            </a:endParaRPr>
          </a:p>
        </p:txBody>
      </p:sp>
    </p:spTree>
    <p:extLst>
      <p:ext uri="{BB962C8B-B14F-4D97-AF65-F5344CB8AC3E}">
        <p14:creationId xmlns:p14="http://schemas.microsoft.com/office/powerpoint/2010/main" val="402424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K:\My Pictures\Imagenes para PowerPoint 2011\Compilación de Imagenes para PowerPoint\Imagenes para PowerPoint\bible1.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57200" y="11430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6500" b="1" i="0" u="none" strike="noStrike" kern="1200" cap="none" spc="0" normalizeH="0" baseline="0" noProof="0" dirty="0" smtClean="0">
                <a:ln>
                  <a:noFill/>
                </a:ln>
                <a:solidFill>
                  <a:schemeClr val="bg1"/>
                </a:solidFill>
                <a:effectLst/>
                <a:uLnTx/>
                <a:uFillTx/>
                <a:latin typeface="+mn-lt"/>
                <a:ea typeface="+mn-ea"/>
                <a:cs typeface="+mn-cs"/>
              </a:rPr>
              <a:t>Scriptures concerning </a:t>
            </a:r>
            <a:r>
              <a:rPr lang="en-US" sz="6500" b="1" dirty="0" smtClean="0">
                <a:solidFill>
                  <a:schemeClr val="bg1"/>
                </a:solidFill>
              </a:rPr>
              <a:t>the kind of music God desires </a:t>
            </a:r>
            <a:r>
              <a:rPr kumimoji="0" lang="en-US" sz="6500" b="1" i="0" u="none" strike="noStrike" kern="1200" cap="none" spc="0" normalizeH="0" baseline="0" noProof="0" dirty="0" smtClean="0">
                <a:ln>
                  <a:noFill/>
                </a:ln>
                <a:solidFill>
                  <a:schemeClr val="bg1"/>
                </a:solidFill>
                <a:effectLst/>
                <a:uLnTx/>
                <a:uFillTx/>
                <a:latin typeface="+mn-lt"/>
                <a:ea typeface="+mn-ea"/>
                <a:cs typeface="+mn-cs"/>
              </a:rPr>
              <a:t>in the New Testament: Singing</a:t>
            </a:r>
          </a:p>
        </p:txBody>
      </p:sp>
    </p:spTree>
    <p:extLst>
      <p:ext uri="{BB962C8B-B14F-4D97-AF65-F5344CB8AC3E}">
        <p14:creationId xmlns:p14="http://schemas.microsoft.com/office/powerpoint/2010/main" val="989189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MATTHEW 26:30, NKJV</a:t>
            </a:r>
            <a:endParaRPr lang="en-US" dirty="0"/>
          </a:p>
        </p:txBody>
      </p:sp>
      <p:sp>
        <p:nvSpPr>
          <p:cNvPr id="3" name="Content Placeholder 2"/>
          <p:cNvSpPr>
            <a:spLocks noGrp="1"/>
          </p:cNvSpPr>
          <p:nvPr>
            <p:ph idx="1"/>
          </p:nvPr>
        </p:nvSpPr>
        <p:spPr/>
        <p:txBody>
          <a:bodyPr/>
          <a:lstStyle/>
          <a:p>
            <a:pPr marL="118872" indent="0" algn="ctr">
              <a:buNone/>
            </a:pPr>
            <a:r>
              <a:rPr lang="en-US" sz="4500" b="1" dirty="0" smtClean="0"/>
              <a:t>“And when they had</a:t>
            </a:r>
            <a:r>
              <a:rPr lang="en-US" sz="4500" b="1" dirty="0" smtClean="0">
                <a:solidFill>
                  <a:srgbClr val="C00000"/>
                </a:solidFill>
              </a:rPr>
              <a:t> sung a HYMN</a:t>
            </a:r>
            <a:r>
              <a:rPr lang="en-US" sz="4500" b="1" dirty="0" smtClean="0"/>
              <a:t>, they went out to the Mount of Olives”</a:t>
            </a:r>
          </a:p>
          <a:p>
            <a:pPr marL="118872" indent="0">
              <a:buNone/>
            </a:pPr>
            <a:endParaRPr lang="en-US" dirty="0"/>
          </a:p>
          <a:p>
            <a:pPr marL="118872" indent="0" algn="ctr">
              <a:buNone/>
            </a:pPr>
            <a:r>
              <a:rPr lang="en-US" b="1" dirty="0" smtClean="0"/>
              <a:t>Notice that there is NO mention of a mechanical instrument here!</a:t>
            </a:r>
            <a:endParaRPr lang="en-US" b="1" dirty="0"/>
          </a:p>
        </p:txBody>
      </p:sp>
    </p:spTree>
    <p:extLst>
      <p:ext uri="{BB962C8B-B14F-4D97-AF65-F5344CB8AC3E}">
        <p14:creationId xmlns:p14="http://schemas.microsoft.com/office/powerpoint/2010/main" val="21673037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CORINTHIANS 14:15, NKJV</a:t>
            </a:r>
            <a:endParaRPr lang="en-US" dirty="0"/>
          </a:p>
        </p:txBody>
      </p:sp>
      <p:sp>
        <p:nvSpPr>
          <p:cNvPr id="3" name="Content Placeholder 2"/>
          <p:cNvSpPr>
            <a:spLocks noGrp="1"/>
          </p:cNvSpPr>
          <p:nvPr>
            <p:ph idx="1"/>
          </p:nvPr>
        </p:nvSpPr>
        <p:spPr/>
        <p:txBody>
          <a:bodyPr>
            <a:normAutofit/>
          </a:bodyPr>
          <a:lstStyle/>
          <a:p>
            <a:pPr marL="118872" indent="0" algn="ctr">
              <a:buNone/>
            </a:pPr>
            <a:r>
              <a:rPr lang="en-US" sz="4500" b="1" dirty="0" smtClean="0"/>
              <a:t>“What is the conclusion then? I will pray with the spirit, and I will also pray with the understanding. I will </a:t>
            </a:r>
            <a:r>
              <a:rPr lang="en-US" sz="4500" b="1" dirty="0" smtClean="0">
                <a:solidFill>
                  <a:srgbClr val="C00000"/>
                </a:solidFill>
              </a:rPr>
              <a:t>sing</a:t>
            </a:r>
            <a:r>
              <a:rPr lang="en-US" sz="4500" b="1" dirty="0" smtClean="0"/>
              <a:t> with the spirit, and I will also </a:t>
            </a:r>
            <a:r>
              <a:rPr lang="en-US" sz="4500" b="1" dirty="0" smtClean="0">
                <a:solidFill>
                  <a:srgbClr val="C00000"/>
                </a:solidFill>
              </a:rPr>
              <a:t>sing</a:t>
            </a:r>
            <a:r>
              <a:rPr lang="en-US" sz="4500" b="1" dirty="0" smtClean="0"/>
              <a:t> with the understanding”</a:t>
            </a:r>
            <a:endParaRPr lang="en-US" sz="4500" b="1" dirty="0"/>
          </a:p>
        </p:txBody>
      </p:sp>
    </p:spTree>
    <p:extLst>
      <p:ext uri="{BB962C8B-B14F-4D97-AF65-F5344CB8AC3E}">
        <p14:creationId xmlns:p14="http://schemas.microsoft.com/office/powerpoint/2010/main" val="2724338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ACTS 16:25, NKJV</a:t>
            </a:r>
            <a:endParaRPr lang="en-US" dirty="0"/>
          </a:p>
        </p:txBody>
      </p:sp>
      <p:sp>
        <p:nvSpPr>
          <p:cNvPr id="3" name="Content Placeholder 2"/>
          <p:cNvSpPr>
            <a:spLocks noGrp="1"/>
          </p:cNvSpPr>
          <p:nvPr>
            <p:ph idx="1"/>
          </p:nvPr>
        </p:nvSpPr>
        <p:spPr>
          <a:xfrm>
            <a:off x="457200" y="2156191"/>
            <a:ext cx="8229600" cy="3863609"/>
          </a:xfrm>
        </p:spPr>
        <p:txBody>
          <a:bodyPr>
            <a:normAutofit/>
          </a:bodyPr>
          <a:lstStyle/>
          <a:p>
            <a:pPr marL="118872" indent="0" algn="ctr">
              <a:buNone/>
            </a:pPr>
            <a:r>
              <a:rPr lang="en-US" sz="4500" b="1" dirty="0" smtClean="0"/>
              <a:t>“But at midnight Paul and Silas were praying and </a:t>
            </a:r>
            <a:r>
              <a:rPr lang="en-US" sz="4500" b="1" dirty="0" smtClean="0">
                <a:solidFill>
                  <a:srgbClr val="C00000"/>
                </a:solidFill>
              </a:rPr>
              <a:t>singing hymns </a:t>
            </a:r>
            <a:r>
              <a:rPr lang="en-US" sz="4500" b="1" dirty="0" smtClean="0"/>
              <a:t>to God, and the prisoners were listening to them”</a:t>
            </a:r>
            <a:endParaRPr lang="en-US" sz="4500" b="1" dirty="0"/>
          </a:p>
        </p:txBody>
      </p:sp>
    </p:spTree>
    <p:extLst>
      <p:ext uri="{BB962C8B-B14F-4D97-AF65-F5344CB8AC3E}">
        <p14:creationId xmlns:p14="http://schemas.microsoft.com/office/powerpoint/2010/main" val="33726217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EPHESIANS 5:19, NKJV</a:t>
            </a:r>
            <a:endParaRPr lang="en-US" dirty="0"/>
          </a:p>
        </p:txBody>
      </p:sp>
      <p:sp>
        <p:nvSpPr>
          <p:cNvPr id="3" name="Content Placeholder 2"/>
          <p:cNvSpPr>
            <a:spLocks noGrp="1"/>
          </p:cNvSpPr>
          <p:nvPr>
            <p:ph idx="1"/>
          </p:nvPr>
        </p:nvSpPr>
        <p:spPr>
          <a:xfrm>
            <a:off x="457200" y="2156191"/>
            <a:ext cx="8229600" cy="4625609"/>
          </a:xfrm>
        </p:spPr>
        <p:txBody>
          <a:bodyPr>
            <a:normAutofit/>
          </a:bodyPr>
          <a:lstStyle/>
          <a:p>
            <a:pPr marL="118872" indent="0" algn="ctr">
              <a:buNone/>
            </a:pPr>
            <a:r>
              <a:rPr lang="en-US" sz="4500" b="1" dirty="0" smtClean="0"/>
              <a:t>“Speaking to one another in psalms and hymns and spiritual songs, </a:t>
            </a:r>
            <a:r>
              <a:rPr lang="en-US" sz="4500" b="1" dirty="0" smtClean="0">
                <a:solidFill>
                  <a:srgbClr val="C00000"/>
                </a:solidFill>
              </a:rPr>
              <a:t>singing</a:t>
            </a:r>
            <a:r>
              <a:rPr lang="en-US" sz="4500" b="1" dirty="0" smtClean="0"/>
              <a:t> and </a:t>
            </a:r>
            <a:r>
              <a:rPr lang="en-US" sz="4500" b="1" dirty="0" smtClean="0">
                <a:solidFill>
                  <a:srgbClr val="C00000"/>
                </a:solidFill>
              </a:rPr>
              <a:t>making melody in your heart </a:t>
            </a:r>
            <a:r>
              <a:rPr lang="en-US" sz="4500" b="1" dirty="0" smtClean="0"/>
              <a:t>to the Lord”</a:t>
            </a:r>
            <a:endParaRPr lang="en-US" sz="4500" b="1" dirty="0"/>
          </a:p>
        </p:txBody>
      </p:sp>
    </p:spTree>
    <p:extLst>
      <p:ext uri="{BB962C8B-B14F-4D97-AF65-F5344CB8AC3E}">
        <p14:creationId xmlns:p14="http://schemas.microsoft.com/office/powerpoint/2010/main" val="3103256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COLOSSIANS 3:16, NKJV</a:t>
            </a:r>
            <a:endParaRPr lang="en-US" dirty="0"/>
          </a:p>
        </p:txBody>
      </p:sp>
      <p:sp>
        <p:nvSpPr>
          <p:cNvPr id="3" name="Content Placeholder 2"/>
          <p:cNvSpPr>
            <a:spLocks noGrp="1"/>
          </p:cNvSpPr>
          <p:nvPr>
            <p:ph idx="1"/>
          </p:nvPr>
        </p:nvSpPr>
        <p:spPr>
          <a:xfrm>
            <a:off x="457200" y="2003791"/>
            <a:ext cx="8229600" cy="4625609"/>
          </a:xfrm>
        </p:spPr>
        <p:txBody>
          <a:bodyPr>
            <a:normAutofit/>
          </a:bodyPr>
          <a:lstStyle/>
          <a:p>
            <a:pPr marL="118872" indent="0" algn="ctr">
              <a:buNone/>
            </a:pPr>
            <a:r>
              <a:rPr lang="en-US" sz="4000" b="1" dirty="0" smtClean="0"/>
              <a:t>“Let the word of Christ dwell in you richly in all wisdom, teaching and admonishing one another in psalms and hymns and spiritual songs, </a:t>
            </a:r>
            <a:r>
              <a:rPr lang="en-US" sz="4000" b="1" dirty="0" smtClean="0">
                <a:solidFill>
                  <a:srgbClr val="C00000"/>
                </a:solidFill>
              </a:rPr>
              <a:t>singing</a:t>
            </a:r>
            <a:r>
              <a:rPr lang="en-US" sz="4000" b="1" dirty="0" smtClean="0"/>
              <a:t> with grace in your hearts to the Lord”</a:t>
            </a:r>
            <a:endParaRPr lang="en-US" sz="4000" b="1" dirty="0"/>
          </a:p>
        </p:txBody>
      </p:sp>
    </p:spTree>
    <p:extLst>
      <p:ext uri="{BB962C8B-B14F-4D97-AF65-F5344CB8AC3E}">
        <p14:creationId xmlns:p14="http://schemas.microsoft.com/office/powerpoint/2010/main" val="10536409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ROMANS 15:9, NKJV</a:t>
            </a:r>
            <a:endParaRPr lang="en-US" dirty="0"/>
          </a:p>
        </p:txBody>
      </p:sp>
      <p:sp>
        <p:nvSpPr>
          <p:cNvPr id="3" name="Content Placeholder 2"/>
          <p:cNvSpPr>
            <a:spLocks noGrp="1"/>
          </p:cNvSpPr>
          <p:nvPr>
            <p:ph idx="1"/>
          </p:nvPr>
        </p:nvSpPr>
        <p:spPr/>
        <p:txBody>
          <a:bodyPr>
            <a:normAutofit/>
          </a:bodyPr>
          <a:lstStyle/>
          <a:p>
            <a:pPr marL="118872" indent="0" algn="ctr">
              <a:buNone/>
            </a:pPr>
            <a:r>
              <a:rPr lang="en-US" sz="4500" b="1" dirty="0" smtClean="0"/>
              <a:t>“And that the Gentiles might glorify God for His mercy, as it is written: ‘For this reason I will confess to You among the Gentiles, and </a:t>
            </a:r>
            <a:r>
              <a:rPr lang="en-US" sz="4500" b="1" dirty="0" smtClean="0">
                <a:solidFill>
                  <a:srgbClr val="C00000"/>
                </a:solidFill>
              </a:rPr>
              <a:t>sing</a:t>
            </a:r>
            <a:r>
              <a:rPr lang="en-US" sz="4500" b="1" dirty="0" smtClean="0"/>
              <a:t> to Your name”</a:t>
            </a:r>
            <a:endParaRPr lang="en-US" sz="4500" b="1" dirty="0"/>
          </a:p>
        </p:txBody>
      </p:sp>
    </p:spTree>
    <p:extLst>
      <p:ext uri="{BB962C8B-B14F-4D97-AF65-F5344CB8AC3E}">
        <p14:creationId xmlns:p14="http://schemas.microsoft.com/office/powerpoint/2010/main" val="38513161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pPr algn="ctr">
              <a:buNone/>
            </a:pPr>
            <a:r>
              <a:rPr lang="en-US" sz="5500" dirty="0" smtClean="0"/>
              <a:t>As we can see, the kind of music God desires is singing without the use of instruments</a:t>
            </a:r>
            <a:endParaRPr lang="en-US" sz="5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9" name="Picture 7" descr="F:\My Pictures\Imagenes para PowerPoint 2011\Compilación de Imagenes para PowerPoint\PowerPoint Backgrounds\red-blue bkgrnd.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381000" y="1752600"/>
            <a:ext cx="8229600" cy="4525963"/>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500" b="1" i="0" u="none" strike="noStrike" kern="1200" cap="none" spc="0" normalizeH="0" baseline="0" noProof="0" dirty="0" smtClean="0">
                <a:ln>
                  <a:noFill/>
                </a:ln>
                <a:solidFill>
                  <a:schemeClr val="bg1"/>
                </a:solidFill>
                <a:effectLst/>
                <a:uLnTx/>
                <a:uFillTx/>
                <a:latin typeface="+mn-lt"/>
                <a:ea typeface="+mn-ea"/>
                <a:cs typeface="+mn-cs"/>
              </a:rPr>
              <a:t>Denominational leaders opposed the use of mechanical instruments in their worship</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381000" y="1600200"/>
            <a:ext cx="8305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500" b="1" dirty="0" smtClean="0">
                <a:solidFill>
                  <a:schemeClr val="bg1"/>
                </a:solidFill>
              </a:rPr>
              <a:t>The voice of Catholicism: “…The first Christians were of too spiritual fiber to substitute lifeless instruments for, or to use them to accompany, the human voice”</a:t>
            </a:r>
            <a:endParaRPr lang="en-US" sz="4500" b="1" dirty="0">
              <a:solidFill>
                <a:schemeClr val="bg1"/>
              </a:solidFill>
            </a:endParaRPr>
          </a:p>
        </p:txBody>
      </p:sp>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THE CATHOLIC ENCYCLOPEDIA</a:t>
            </a:r>
            <a:endParaRPr lang="en-US" b="1" dirty="0">
              <a:solidFill>
                <a:srgbClr val="FFFF00"/>
              </a:solidFill>
            </a:endParaRPr>
          </a:p>
        </p:txBody>
      </p:sp>
    </p:spTree>
    <p:extLst>
      <p:ext uri="{BB962C8B-B14F-4D97-AF65-F5344CB8AC3E}">
        <p14:creationId xmlns:p14="http://schemas.microsoft.com/office/powerpoint/2010/main" val="207002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500" b="1" dirty="0" smtClean="0">
                <a:solidFill>
                  <a:schemeClr val="bg1"/>
                </a:solidFill>
              </a:rPr>
              <a:t>“The execution of Byzantine church music by instruments, or even the accompaniment of sacred chanting by instruments, was ruled out by the Eastern Fathers as being incompatible with the pure, solemn, spiritual character of the religion of Christ”</a:t>
            </a:r>
          </a:p>
          <a:p>
            <a:pPr marL="0" indent="0">
              <a:buFont typeface="Arial" pitchFamily="34" charset="0"/>
              <a:buNone/>
            </a:pPr>
            <a:endParaRPr lang="en-US" dirty="0" smtClean="0">
              <a:solidFill>
                <a:schemeClr val="bg1"/>
              </a:solidFill>
            </a:endParaRPr>
          </a:p>
          <a:p>
            <a:pPr marL="0" indent="0">
              <a:buFont typeface="Arial" pitchFamily="34" charset="0"/>
              <a:buNone/>
            </a:pPr>
            <a:r>
              <a:rPr lang="en-US" dirty="0" smtClean="0">
                <a:solidFill>
                  <a:schemeClr val="bg1"/>
                </a:solidFill>
              </a:rPr>
              <a:t>(Constantine </a:t>
            </a:r>
            <a:r>
              <a:rPr lang="en-US" dirty="0" err="1" smtClean="0">
                <a:solidFill>
                  <a:schemeClr val="bg1"/>
                </a:solidFill>
              </a:rPr>
              <a:t>Cavarnos</a:t>
            </a:r>
            <a:r>
              <a:rPr lang="en-US" dirty="0" smtClean="0">
                <a:solidFill>
                  <a:schemeClr val="bg1"/>
                </a:solidFill>
              </a:rPr>
              <a:t>, Byzantine Sacred Music).</a:t>
            </a:r>
            <a:endParaRPr lang="en-US" dirty="0">
              <a:solidFill>
                <a:schemeClr val="bg1"/>
              </a:solidFill>
            </a:endParaRPr>
          </a:p>
        </p:txBody>
      </p:sp>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THE VOICE OF THE GREEK ORTHODOX CHURCH</a:t>
            </a:r>
            <a:endParaRPr lang="en-US" b="1" dirty="0">
              <a:solidFill>
                <a:srgbClr val="FFFF00"/>
              </a:solidFill>
            </a:endParaRPr>
          </a:p>
        </p:txBody>
      </p:sp>
    </p:spTree>
    <p:extLst>
      <p:ext uri="{BB962C8B-B14F-4D97-AF65-F5344CB8AC3E}">
        <p14:creationId xmlns:p14="http://schemas.microsoft.com/office/powerpoint/2010/main" val="1693407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700" b="1" dirty="0" smtClean="0">
                <a:solidFill>
                  <a:schemeClr val="bg1"/>
                </a:solidFill>
              </a:rPr>
              <a:t>“Musical instruments in celebrating the praises of God would be no more suitable than the burning of incense, the lighting up of lamps, or the restoration of the other shadows of the law. The Papists, therefore, have foolishly borrowed this, as well as many other things, from the Jews. </a:t>
            </a:r>
            <a:endParaRPr lang="en-US" sz="3700" b="1" dirty="0">
              <a:solidFill>
                <a:schemeClr val="bg1"/>
              </a:solidFill>
            </a:endParaRPr>
          </a:p>
        </p:txBody>
      </p:sp>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JOHN CALVIN</a:t>
            </a:r>
            <a:endParaRPr lang="en-US" b="1" dirty="0">
              <a:solidFill>
                <a:srgbClr val="FFFF00"/>
              </a:solidFill>
            </a:endParaRPr>
          </a:p>
        </p:txBody>
      </p:sp>
      <p:pic>
        <p:nvPicPr>
          <p:cNvPr id="7" name="Picture 9" descr="calvi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872" y="100467"/>
            <a:ext cx="877455" cy="1524000"/>
          </a:xfrm>
          <a:prstGeom prst="rect">
            <a:avLst/>
          </a:prstGeom>
          <a:noFill/>
          <a:ln w="5715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3438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JOHN CALVIN</a:t>
            </a:r>
            <a:endParaRPr lang="en-US" b="1" dirty="0">
              <a:solidFill>
                <a:srgbClr val="FFFF00"/>
              </a:solidFill>
            </a:endParaRPr>
          </a:p>
        </p:txBody>
      </p:sp>
      <p:sp>
        <p:nvSpPr>
          <p:cNvPr id="6" name="Content Placeholder 2"/>
          <p:cNvSpPr txBox="1">
            <a:spLocks/>
          </p:cNvSpPr>
          <p:nvPr/>
        </p:nvSpPr>
        <p:spPr>
          <a:xfrm>
            <a:off x="609600" y="1752600"/>
            <a:ext cx="82296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700" b="1" dirty="0" smtClean="0">
                <a:solidFill>
                  <a:schemeClr val="bg1"/>
                </a:solidFill>
              </a:rPr>
              <a:t>Men who are fond of outward pomp may delight in that noise; but the simplicity which God recommends to us by the apostles is far more pleasing to Him”</a:t>
            </a:r>
          </a:p>
          <a:p>
            <a:pPr marL="0" indent="0">
              <a:buFont typeface="Arial" pitchFamily="34" charset="0"/>
              <a:buNone/>
            </a:pPr>
            <a:endParaRPr lang="en-US" dirty="0" smtClean="0">
              <a:solidFill>
                <a:schemeClr val="bg1"/>
              </a:solidFill>
            </a:endParaRPr>
          </a:p>
          <a:p>
            <a:pPr marL="0" indent="0">
              <a:buFont typeface="Arial" pitchFamily="34" charset="0"/>
              <a:buNone/>
            </a:pPr>
            <a:r>
              <a:rPr lang="en-US" dirty="0" smtClean="0">
                <a:solidFill>
                  <a:schemeClr val="bg1"/>
                </a:solidFill>
              </a:rPr>
              <a:t>(Commentary on the Book of Psalms, Vol. 1, p. 539).</a:t>
            </a:r>
            <a:endParaRPr lang="en-US" dirty="0">
              <a:solidFill>
                <a:schemeClr val="bg1"/>
              </a:solidFill>
            </a:endParaRPr>
          </a:p>
        </p:txBody>
      </p:sp>
      <p:pic>
        <p:nvPicPr>
          <p:cNvPr id="7" name="Picture 9" descr="calvi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872" y="100467"/>
            <a:ext cx="877455" cy="1524000"/>
          </a:xfrm>
          <a:prstGeom prst="rect">
            <a:avLst/>
          </a:prstGeom>
          <a:noFill/>
          <a:ln w="5715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442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500" b="1" dirty="0" smtClean="0">
                <a:solidFill>
                  <a:schemeClr val="bg1"/>
                </a:solidFill>
              </a:rPr>
              <a:t>“I have no objection to instruments of music, in our chapels, provided they are neither heard nor seen”</a:t>
            </a:r>
          </a:p>
          <a:p>
            <a:pPr marL="0" indent="0">
              <a:buFont typeface="Arial" pitchFamily="34" charset="0"/>
              <a:buNone/>
            </a:pPr>
            <a:endParaRPr lang="en-US" dirty="0" smtClean="0">
              <a:solidFill>
                <a:schemeClr val="bg1"/>
              </a:solidFill>
            </a:endParaRPr>
          </a:p>
          <a:p>
            <a:pPr marL="0" indent="0" algn="ctr">
              <a:buFont typeface="Arial" pitchFamily="34" charset="0"/>
              <a:buNone/>
            </a:pPr>
            <a:r>
              <a:rPr lang="en-US" dirty="0" smtClean="0">
                <a:solidFill>
                  <a:schemeClr val="bg1"/>
                </a:solidFill>
              </a:rPr>
              <a:t>(Founder of the Methodist Church)</a:t>
            </a:r>
            <a:endParaRPr lang="en-US" dirty="0">
              <a:solidFill>
                <a:schemeClr val="bg1"/>
              </a:solidFill>
            </a:endParaRPr>
          </a:p>
        </p:txBody>
      </p:sp>
      <p:sp>
        <p:nvSpPr>
          <p:cNvPr id="6" name="Title 1"/>
          <p:cNvSpPr txBox="1">
            <a:spLocks/>
          </p:cNvSpPr>
          <p:nvPr/>
        </p:nvSpPr>
        <p:spPr>
          <a:xfrm>
            <a:off x="457200" y="2286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JOHN WESLEY</a:t>
            </a:r>
            <a:endParaRPr lang="en-US" b="1" dirty="0">
              <a:solidFill>
                <a:srgbClr val="FFFF00"/>
              </a:solidFill>
            </a:endParaRPr>
          </a:p>
        </p:txBody>
      </p:sp>
      <p:pic>
        <p:nvPicPr>
          <p:cNvPr id="7" name="Picture 3" descr="johnwes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270" b="3968"/>
          <a:stretch/>
        </p:blipFill>
        <p:spPr bwMode="auto">
          <a:xfrm>
            <a:off x="304800" y="195943"/>
            <a:ext cx="1295400" cy="1771262"/>
          </a:xfrm>
          <a:prstGeom prst="rect">
            <a:avLst/>
          </a:prstGeom>
          <a:noFill/>
          <a:ln w="57150" cmpd="thinThick">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MARTIN LUTHER</a:t>
            </a:r>
            <a:endParaRPr lang="en-US" b="1" dirty="0">
              <a:solidFill>
                <a:srgbClr val="FFFF00"/>
              </a:solidFill>
            </a:endParaRPr>
          </a:p>
        </p:txBody>
      </p:sp>
      <p:sp>
        <p:nvSpPr>
          <p:cNvPr id="6" name="Content Placeholder 2"/>
          <p:cNvSpPr txBox="1">
            <a:spLocks/>
          </p:cNvSpPr>
          <p:nvPr/>
        </p:nvSpPr>
        <p:spPr>
          <a:xfrm>
            <a:off x="609600" y="2027237"/>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5500" b="1" dirty="0" smtClean="0">
                <a:solidFill>
                  <a:schemeClr val="bg1"/>
                </a:solidFill>
              </a:rPr>
              <a:t>He called the organ an “A sign of Baal”</a:t>
            </a:r>
          </a:p>
          <a:p>
            <a:pPr marL="0" indent="0">
              <a:buFont typeface="Arial" pitchFamily="34" charset="0"/>
              <a:buNone/>
            </a:pPr>
            <a:endParaRPr lang="en-US" dirty="0" smtClean="0">
              <a:solidFill>
                <a:schemeClr val="bg1"/>
              </a:solidFill>
            </a:endParaRPr>
          </a:p>
          <a:p>
            <a:pPr marL="0" indent="0">
              <a:buFont typeface="Arial" pitchFamily="34" charset="0"/>
              <a:buNone/>
            </a:pPr>
            <a:endParaRPr lang="en-US" dirty="0" smtClean="0">
              <a:solidFill>
                <a:schemeClr val="bg1"/>
              </a:solidFill>
            </a:endParaRPr>
          </a:p>
          <a:p>
            <a:pPr marL="0" indent="0">
              <a:buFont typeface="Arial" pitchFamily="34" charset="0"/>
              <a:buNone/>
            </a:pPr>
            <a:r>
              <a:rPr lang="en-US" dirty="0" smtClean="0">
                <a:solidFill>
                  <a:schemeClr val="bg1"/>
                </a:solidFill>
              </a:rPr>
              <a:t>(McClintock and Strong’s Cyclopedia). Luther was the founder of the Lutheran movement </a:t>
            </a:r>
            <a:endParaRPr lang="en-US" dirty="0">
              <a:solidFill>
                <a:schemeClr val="bg1"/>
              </a:solidFill>
            </a:endParaRPr>
          </a:p>
        </p:txBody>
      </p:sp>
      <p:pic>
        <p:nvPicPr>
          <p:cNvPr id="7" name="Picture 4" descr="http://www.faithinterface.com.au/wp-content/uploads/2009/10/martin-luther.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2869"/>
          <a:stretch/>
        </p:blipFill>
        <p:spPr bwMode="auto">
          <a:xfrm>
            <a:off x="228601" y="228601"/>
            <a:ext cx="1295400" cy="16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9655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a:xfrm>
            <a:off x="228600" y="1676400"/>
            <a:ext cx="8686800" cy="5105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defRPr/>
            </a:pPr>
            <a:r>
              <a:rPr lang="es-ES" sz="2400" dirty="0" smtClean="0"/>
              <a:t>  </a:t>
            </a:r>
            <a:r>
              <a:rPr lang="es-ES" sz="2900" dirty="0" smtClean="0">
                <a:solidFill>
                  <a:schemeClr val="bg1"/>
                </a:solidFill>
              </a:rPr>
              <a:t>  </a:t>
            </a:r>
            <a:r>
              <a:rPr lang="en-US" sz="3000" b="1" dirty="0" smtClean="0">
                <a:solidFill>
                  <a:schemeClr val="bg1"/>
                </a:solidFill>
              </a:rPr>
              <a:t>Charles Spurgeon, Baptist Author/Pastor: "We might as well pray by machinery as sing by it" and "Israel was at school, and used childish things to help her learn; but in these days when Jesus gives us spiritual food, one can make melody without strings and pipes... we do not need them. That would hinder rather than help our praise. Sing unto Him. This is the sweetest and best music. No instrument like the human voice." Charles Spurgeon, Commentary on Psalm 42 </a:t>
            </a:r>
          </a:p>
        </p:txBody>
      </p:sp>
      <p:sp>
        <p:nvSpPr>
          <p:cNvPr id="6" name="Title 1"/>
          <p:cNvSpPr txBox="1">
            <a:spLocks/>
          </p:cNvSpPr>
          <p:nvPr/>
        </p:nvSpPr>
        <p:spPr>
          <a:xfrm>
            <a:off x="587829" y="3048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CHARLES SPURGEON</a:t>
            </a:r>
            <a:endParaRPr lang="en-US" b="1" dirty="0">
              <a:solidFill>
                <a:srgbClr val="FFFF00"/>
              </a:solidFill>
            </a:endParaRPr>
          </a:p>
        </p:txBody>
      </p:sp>
      <p:pic>
        <p:nvPicPr>
          <p:cNvPr id="7" name="Picture 6" descr="spurgeon-charles-3">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1064" y="190500"/>
            <a:ext cx="1020536" cy="1409700"/>
          </a:xfrm>
          <a:prstGeom prst="rect">
            <a:avLst/>
          </a:prstGeom>
          <a:noFill/>
          <a:ln w="5715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2320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5" descr="Interi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5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t3.gstatic.com/images?q=tbn:ANd9GcRHWTf9wqqO23Xulh-C3mYEsKBiaMMODjJjEOHAtt4UxJttC0NN&amp;t=1"/>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700" b="1" dirty="0" smtClean="0">
                <a:solidFill>
                  <a:schemeClr val="bg1"/>
                </a:solidFill>
              </a:rPr>
              <a:t>“The church, although lapsing more and more into defection from the truth and into a corruption of apostolic practice, had no instrumental music for 1200 years (that is, it was not in general use until that time).”</a:t>
            </a:r>
          </a:p>
          <a:p>
            <a:pPr marL="0" indent="0">
              <a:buFont typeface="Arial" pitchFamily="34" charset="0"/>
              <a:buNone/>
            </a:pPr>
            <a:endParaRPr lang="en-US" dirty="0" smtClean="0">
              <a:solidFill>
                <a:schemeClr val="bg1"/>
              </a:solidFill>
            </a:endParaRPr>
          </a:p>
          <a:p>
            <a:pPr marL="0" indent="0" algn="ctr">
              <a:buFont typeface="Arial" pitchFamily="34" charset="0"/>
              <a:buNone/>
            </a:pPr>
            <a:r>
              <a:rPr lang="en-US" dirty="0" smtClean="0">
                <a:solidFill>
                  <a:schemeClr val="bg1"/>
                </a:solidFill>
              </a:rPr>
              <a:t>Presbyterian professor at Columbia Theological Seminary, in Music in the Church, </a:t>
            </a:r>
            <a:r>
              <a:rPr lang="en-US" dirty="0" smtClean="0"/>
              <a:t>p. 179)</a:t>
            </a:r>
            <a:endParaRPr lang="en-US" dirty="0"/>
          </a:p>
        </p:txBody>
      </p:sp>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00"/>
                </a:solidFill>
              </a:rPr>
              <a:t>JOHN GIRARDEAU</a:t>
            </a:r>
            <a:endParaRPr lang="en-US" b="1" dirty="0">
              <a:solidFill>
                <a:srgbClr val="FFFF00"/>
              </a:solidFill>
            </a:endParaRPr>
          </a:p>
        </p:txBody>
      </p:sp>
      <p:pic>
        <p:nvPicPr>
          <p:cNvPr id="7" name="Picture 7" descr="girardea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0" y="197984"/>
            <a:ext cx="838200" cy="1372054"/>
          </a:xfrm>
          <a:prstGeom prst="rect">
            <a:avLst/>
          </a:prstGeom>
          <a:noFill/>
          <a:ln w="57150" cmpd="thickThin">
            <a:solidFill>
              <a:srgbClr val="FFFF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405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descr="K:\My Pictures\Imagenes para PowerPoint 2011\Compilación de Imagenes para PowerPoint\Imagenes para PowerPoint\estudio_04.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57200" y="1166018"/>
            <a:ext cx="82296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900" b="1" dirty="0" smtClean="0">
                <a:solidFill>
                  <a:schemeClr val="bg1"/>
                </a:solidFill>
              </a:rPr>
              <a:t>We want to clarify that these religious persons are not our authority in religion. In other words, churches of Christ do not use mechanical instruments in worship, not because these men said not to use them, but because we have no authority for it from the New Testament.</a:t>
            </a:r>
            <a:endParaRPr lang="en-US" sz="3900" b="1" dirty="0">
              <a:solidFill>
                <a:schemeClr val="bg1"/>
              </a:solidFill>
            </a:endParaRPr>
          </a:p>
        </p:txBody>
      </p:sp>
    </p:spTree>
    <p:extLst>
      <p:ext uri="{BB962C8B-B14F-4D97-AF65-F5344CB8AC3E}">
        <p14:creationId xmlns:p14="http://schemas.microsoft.com/office/powerpoint/2010/main" val="39038181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K:\My Pictures\Imagenes para PowerPoint 2011\Compilación de Imagenes para PowerPoint\Imagenes para PowerPoint\Billy-Lambert-252x3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533400" y="10668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5500" b="1" dirty="0" smtClean="0">
                <a:solidFill>
                  <a:schemeClr val="bg1"/>
                </a:solidFill>
              </a:rPr>
              <a:t>Reasons why the New Testament church does not use mechanical instruments in worship to God</a:t>
            </a:r>
            <a:endParaRPr lang="en-US" sz="5500" b="1" dirty="0">
              <a:solidFill>
                <a:schemeClr val="bg1"/>
              </a:solidFill>
            </a:endParaRPr>
          </a:p>
        </p:txBody>
      </p:sp>
    </p:spTree>
    <p:extLst>
      <p:ext uri="{BB962C8B-B14F-4D97-AF65-F5344CB8AC3E}">
        <p14:creationId xmlns:p14="http://schemas.microsoft.com/office/powerpoint/2010/main" val="22858385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pPr marL="0" indent="0" algn="ctr">
              <a:buNone/>
            </a:pPr>
            <a:r>
              <a:rPr lang="en-US" sz="7500" b="1" dirty="0" smtClean="0"/>
              <a:t>THE PRINCIPLE OF AUTHORITY</a:t>
            </a:r>
            <a:endParaRPr lang="en-US" sz="75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sz="quarter" idx="13"/>
          </p:nvPr>
        </p:nvSpPr>
        <p:spPr>
          <a:xfrm>
            <a:off x="457200" y="1905000"/>
            <a:ext cx="8229600" cy="4225925"/>
          </a:xfrm>
        </p:spPr>
        <p:txBody>
          <a:bodyPr/>
          <a:lstStyle/>
          <a:p>
            <a:pPr algn="ctr" eaLnBrk="1" hangingPunct="1">
              <a:buFont typeface="Wingdings" pitchFamily="2" charset="2"/>
              <a:buNone/>
              <a:defRPr/>
            </a:pPr>
            <a:r>
              <a:rPr lang="es-MX" sz="4500" b="1" dirty="0" smtClean="0"/>
              <a:t>“And </a:t>
            </a:r>
            <a:r>
              <a:rPr lang="es-MX" sz="4500" b="1" dirty="0" err="1" smtClean="0"/>
              <a:t>whatever</a:t>
            </a:r>
            <a:r>
              <a:rPr lang="es-MX" sz="4500" b="1" dirty="0" smtClean="0"/>
              <a:t> </a:t>
            </a:r>
            <a:r>
              <a:rPr lang="es-MX" sz="4500" b="1" dirty="0" err="1" smtClean="0"/>
              <a:t>you</a:t>
            </a:r>
            <a:r>
              <a:rPr lang="es-MX" sz="4500" b="1" dirty="0" smtClean="0"/>
              <a:t> do in </a:t>
            </a:r>
            <a:r>
              <a:rPr lang="es-MX" sz="4500" b="1" dirty="0" err="1" smtClean="0"/>
              <a:t>word</a:t>
            </a:r>
            <a:r>
              <a:rPr lang="es-MX" sz="4500" b="1" dirty="0" smtClean="0"/>
              <a:t> </a:t>
            </a:r>
            <a:r>
              <a:rPr lang="es-MX" sz="4500" b="1" dirty="0" err="1" smtClean="0"/>
              <a:t>or</a:t>
            </a:r>
            <a:r>
              <a:rPr lang="es-MX" sz="4500" b="1" dirty="0" smtClean="0"/>
              <a:t> </a:t>
            </a:r>
            <a:r>
              <a:rPr lang="es-MX" sz="4500" b="1" dirty="0" err="1" smtClean="0"/>
              <a:t>deed</a:t>
            </a:r>
            <a:r>
              <a:rPr lang="es-MX" sz="4500" b="1" dirty="0" smtClean="0"/>
              <a:t>, </a:t>
            </a:r>
            <a:r>
              <a:rPr lang="es-MX" sz="4500" b="1" dirty="0" smtClean="0">
                <a:solidFill>
                  <a:srgbClr val="FFFF00"/>
                </a:solidFill>
              </a:rPr>
              <a:t>do </a:t>
            </a:r>
            <a:r>
              <a:rPr lang="es-MX" sz="4500" b="1" dirty="0" err="1" smtClean="0">
                <a:solidFill>
                  <a:srgbClr val="FFFF00"/>
                </a:solidFill>
              </a:rPr>
              <a:t>all</a:t>
            </a:r>
            <a:r>
              <a:rPr lang="es-MX" sz="4500" b="1" dirty="0" smtClean="0">
                <a:solidFill>
                  <a:srgbClr val="FFFF00"/>
                </a:solidFill>
              </a:rPr>
              <a:t> in </a:t>
            </a:r>
            <a:r>
              <a:rPr lang="es-MX" sz="4500" b="1" dirty="0" err="1" smtClean="0">
                <a:solidFill>
                  <a:srgbClr val="FFFF00"/>
                </a:solidFill>
              </a:rPr>
              <a:t>the</a:t>
            </a:r>
            <a:r>
              <a:rPr lang="es-MX" sz="4500" b="1" dirty="0" smtClean="0">
                <a:solidFill>
                  <a:srgbClr val="FFFF00"/>
                </a:solidFill>
              </a:rPr>
              <a:t> </a:t>
            </a:r>
            <a:r>
              <a:rPr lang="es-MX" sz="4500" b="1" dirty="0" err="1" smtClean="0">
                <a:solidFill>
                  <a:srgbClr val="FFFF00"/>
                </a:solidFill>
              </a:rPr>
              <a:t>name</a:t>
            </a:r>
            <a:r>
              <a:rPr lang="es-MX" sz="4500" b="1" dirty="0" smtClean="0">
                <a:solidFill>
                  <a:srgbClr val="FFFF00"/>
                </a:solidFill>
              </a:rPr>
              <a:t> of </a:t>
            </a:r>
            <a:r>
              <a:rPr lang="es-MX" sz="4500" b="1" dirty="0" err="1" smtClean="0">
                <a:solidFill>
                  <a:srgbClr val="FFFF00"/>
                </a:solidFill>
              </a:rPr>
              <a:t>the</a:t>
            </a:r>
            <a:r>
              <a:rPr lang="es-MX" sz="4500" b="1" dirty="0" smtClean="0">
                <a:solidFill>
                  <a:srgbClr val="FFFF00"/>
                </a:solidFill>
              </a:rPr>
              <a:t> Lord </a:t>
            </a:r>
            <a:r>
              <a:rPr lang="es-MX" sz="4500" b="1" dirty="0" err="1" smtClean="0">
                <a:solidFill>
                  <a:srgbClr val="FFFF00"/>
                </a:solidFill>
              </a:rPr>
              <a:t>Jesus</a:t>
            </a:r>
            <a:r>
              <a:rPr lang="es-MX" sz="4500" b="1" dirty="0" smtClean="0"/>
              <a:t>, </a:t>
            </a:r>
            <a:r>
              <a:rPr lang="es-MX" sz="4500" b="1" dirty="0" err="1" smtClean="0"/>
              <a:t>giving</a:t>
            </a:r>
            <a:r>
              <a:rPr lang="es-MX" sz="4500" b="1" dirty="0" smtClean="0"/>
              <a:t> </a:t>
            </a:r>
            <a:r>
              <a:rPr lang="es-MX" sz="4500" b="1" dirty="0" err="1" smtClean="0"/>
              <a:t>thanks</a:t>
            </a:r>
            <a:r>
              <a:rPr lang="es-MX" sz="4500" b="1" dirty="0" smtClean="0"/>
              <a:t> </a:t>
            </a:r>
            <a:r>
              <a:rPr lang="es-MX" sz="4500" b="1" dirty="0" err="1" smtClean="0"/>
              <a:t>to</a:t>
            </a:r>
            <a:r>
              <a:rPr lang="es-MX" sz="4500" b="1" dirty="0" smtClean="0"/>
              <a:t> </a:t>
            </a:r>
            <a:r>
              <a:rPr lang="es-MX" sz="4500" b="1" dirty="0" err="1" smtClean="0"/>
              <a:t>God</a:t>
            </a:r>
            <a:r>
              <a:rPr lang="es-MX" sz="4500" b="1" dirty="0" smtClean="0"/>
              <a:t> </a:t>
            </a:r>
            <a:r>
              <a:rPr lang="es-MX" sz="4500" b="1" dirty="0" err="1" smtClean="0"/>
              <a:t>the</a:t>
            </a:r>
            <a:r>
              <a:rPr lang="es-MX" sz="4500" b="1" dirty="0" smtClean="0"/>
              <a:t> </a:t>
            </a:r>
            <a:r>
              <a:rPr lang="es-MX" sz="4500" b="1" dirty="0" err="1" smtClean="0"/>
              <a:t>Father</a:t>
            </a:r>
            <a:r>
              <a:rPr lang="es-MX" sz="4500" b="1" dirty="0" smtClean="0"/>
              <a:t> </a:t>
            </a:r>
            <a:r>
              <a:rPr lang="es-MX" sz="4500" b="1" dirty="0" err="1" smtClean="0"/>
              <a:t>through</a:t>
            </a:r>
            <a:r>
              <a:rPr lang="es-MX" sz="4500" b="1" dirty="0" smtClean="0"/>
              <a:t> </a:t>
            </a:r>
            <a:r>
              <a:rPr lang="es-MX" sz="4500" b="1" dirty="0" err="1" smtClean="0"/>
              <a:t>Him</a:t>
            </a:r>
            <a:r>
              <a:rPr lang="es-MX" sz="4500" b="1" dirty="0" smtClean="0"/>
              <a:t>” </a:t>
            </a:r>
          </a:p>
          <a:p>
            <a:pPr algn="ctr" eaLnBrk="1" hangingPunct="1">
              <a:buFont typeface="Wingdings" pitchFamily="2" charset="2"/>
              <a:buNone/>
              <a:defRPr/>
            </a:pPr>
            <a:r>
              <a:rPr lang="es-MX" sz="4500" b="1" dirty="0" smtClean="0"/>
              <a:t>(NKJV)</a:t>
            </a:r>
          </a:p>
        </p:txBody>
      </p:sp>
      <p:sp>
        <p:nvSpPr>
          <p:cNvPr id="35843" name="WordArt 4"/>
          <p:cNvSpPr>
            <a:spLocks noChangeArrowheads="1" noChangeShapeType="1" noTextEdit="1"/>
          </p:cNvSpPr>
          <p:nvPr/>
        </p:nvSpPr>
        <p:spPr bwMode="auto">
          <a:xfrm>
            <a:off x="2590800" y="457200"/>
            <a:ext cx="3886200" cy="800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Colossians 3:17</a:t>
            </a:r>
          </a:p>
        </p:txBody>
      </p:sp>
      <p:pic>
        <p:nvPicPr>
          <p:cNvPr id="35844" name="Picture 5"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28600"/>
            <a:ext cx="1473200" cy="137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5" name="Picture 6"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228600"/>
            <a:ext cx="1473200" cy="137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868750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92D050"/>
                </a:solidFill>
              </a:rPr>
              <a:t>WE HAVE BIBLE AUTHORITY FOR WHAT WE DO</a:t>
            </a:r>
            <a:endParaRPr lang="en-US" sz="4000" b="1" dirty="0">
              <a:solidFill>
                <a:srgbClr val="92D050"/>
              </a:solidFill>
            </a:endParaRPr>
          </a:p>
        </p:txBody>
      </p:sp>
      <p:sp>
        <p:nvSpPr>
          <p:cNvPr id="3" name="Content Placeholder 2"/>
          <p:cNvSpPr>
            <a:spLocks noGrp="1"/>
          </p:cNvSpPr>
          <p:nvPr>
            <p:ph sz="quarter" idx="13"/>
          </p:nvPr>
        </p:nvSpPr>
        <p:spPr/>
        <p:txBody>
          <a:bodyPr>
            <a:normAutofit fontScale="92500" lnSpcReduction="20000"/>
          </a:bodyPr>
          <a:lstStyle/>
          <a:p>
            <a:r>
              <a:rPr lang="en-US" sz="2500" b="1" dirty="0" smtClean="0"/>
              <a:t>For the Lord’s Supper (Acts 2:42; 1 Corinthians 11:23-26; Acts 20:7)</a:t>
            </a:r>
          </a:p>
          <a:p>
            <a:r>
              <a:rPr lang="en-US" sz="2500" b="1" dirty="0" smtClean="0"/>
              <a:t>For preaching the Word (Mark 16:15; 2 Timothy 4:2)</a:t>
            </a:r>
          </a:p>
          <a:p>
            <a:r>
              <a:rPr lang="en-US" sz="2500" b="1" dirty="0" smtClean="0"/>
              <a:t>For praying to God (John 14:13-14; 1 Timothy 2:8)</a:t>
            </a:r>
          </a:p>
          <a:p>
            <a:r>
              <a:rPr lang="en-US" sz="2500" b="1" dirty="0" smtClean="0"/>
              <a:t>For the establishing of elders (1 Timothy 3:1-7; Acts 14:23; Titus 1:5-9)</a:t>
            </a:r>
          </a:p>
          <a:p>
            <a:r>
              <a:rPr lang="en-US" sz="2500" b="1" dirty="0" smtClean="0"/>
              <a:t>For singing (Ephesians 5:19; Colossians 3:16)</a:t>
            </a:r>
          </a:p>
          <a:p>
            <a:pPr marL="0" indent="0">
              <a:buNone/>
            </a:pPr>
            <a:endParaRPr lang="en-US" dirty="0"/>
          </a:p>
          <a:p>
            <a:pPr marL="0" indent="0" algn="ctr">
              <a:buNone/>
            </a:pPr>
            <a:r>
              <a:rPr lang="en-US" sz="2300" b="1" dirty="0" smtClean="0">
                <a:solidFill>
                  <a:srgbClr val="FFFF00"/>
                </a:solidFill>
              </a:rPr>
              <a:t>THERE WAS AUTHORITY FOR INSTRUMENTS UNDER THE OLD TESTAMENT, BUT THERE IS NO AUTHORITY UNDER THE NEW TESTAMENT</a:t>
            </a:r>
            <a:endParaRPr lang="en-US" sz="2300" b="1" dirty="0">
              <a:solidFill>
                <a:srgbClr val="FFFF00"/>
              </a:solidFill>
            </a:endParaRPr>
          </a:p>
        </p:txBody>
      </p:sp>
    </p:spTree>
    <p:extLst>
      <p:ext uri="{BB962C8B-B14F-4D97-AF65-F5344CB8AC3E}">
        <p14:creationId xmlns:p14="http://schemas.microsoft.com/office/powerpoint/2010/main" val="39845580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3400" y="2590800"/>
            <a:ext cx="8229600" cy="2667000"/>
          </a:xfrm>
        </p:spPr>
        <p:txBody>
          <a:bodyPr/>
          <a:lstStyle/>
          <a:p>
            <a:pPr marL="0" indent="0" algn="ctr">
              <a:buFont typeface="Wingdings" pitchFamily="2" charset="2"/>
              <a:buNone/>
              <a:defRPr/>
            </a:pPr>
            <a:r>
              <a:rPr lang="en-US" sz="3600" b="1" dirty="0" smtClean="0"/>
              <a:t>There is no Bible authority for the use of mechanical instruments in the worship of the New Testament church </a:t>
            </a:r>
            <a:endParaRPr lang="en-US" sz="3600" b="1" dirty="0"/>
          </a:p>
        </p:txBody>
      </p:sp>
      <p:pic>
        <p:nvPicPr>
          <p:cNvPr id="36867" name="Picture 6"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685800"/>
            <a:ext cx="29718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689152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pPr marL="0" indent="0" algn="ctr">
              <a:buNone/>
            </a:pPr>
            <a:r>
              <a:rPr lang="en-US" sz="7500" b="1" dirty="0" smtClean="0"/>
              <a:t>THE PATTERN PRINCIPLE </a:t>
            </a:r>
            <a:endParaRPr lang="en-US" sz="7500" b="1" dirty="0"/>
          </a:p>
        </p:txBody>
      </p:sp>
    </p:spTree>
    <p:extLst>
      <p:ext uri="{BB962C8B-B14F-4D97-AF65-F5344CB8AC3E}">
        <p14:creationId xmlns:p14="http://schemas.microsoft.com/office/powerpoint/2010/main" val="41377443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4294967295"/>
          </p:nvPr>
        </p:nvSpPr>
        <p:spPr>
          <a:xfrm>
            <a:off x="457200" y="2057400"/>
            <a:ext cx="8229600" cy="4073525"/>
          </a:xfrm>
          <a:prstGeom prst="rect">
            <a:avLst/>
          </a:prstGeom>
        </p:spPr>
        <p:txBody>
          <a:bodyPr>
            <a:normAutofit lnSpcReduction="10000"/>
          </a:bodyPr>
          <a:lstStyle/>
          <a:p>
            <a:pPr algn="ctr" eaLnBrk="1" hangingPunct="1">
              <a:buFont typeface="Wingdings" pitchFamily="2" charset="2"/>
              <a:buNone/>
              <a:defRPr/>
            </a:pPr>
            <a:r>
              <a:rPr lang="en-US" sz="5000" b="1" dirty="0" smtClean="0"/>
              <a:t>“Hold fast the pattern of sound words which you have heard from me, in faith and love which are in Christ Jesus”</a:t>
            </a:r>
          </a:p>
          <a:p>
            <a:pPr algn="ctr" eaLnBrk="1" hangingPunct="1">
              <a:buFont typeface="Wingdings" pitchFamily="2" charset="2"/>
              <a:buNone/>
              <a:defRPr/>
            </a:pPr>
            <a:r>
              <a:rPr lang="en-US" sz="5000" b="1" dirty="0" smtClean="0"/>
              <a:t>NKJV</a:t>
            </a:r>
          </a:p>
        </p:txBody>
      </p:sp>
      <p:sp>
        <p:nvSpPr>
          <p:cNvPr id="38915" name="WordArt 4"/>
          <p:cNvSpPr>
            <a:spLocks noChangeArrowheads="1" noChangeShapeType="1" noTextEdit="1"/>
          </p:cNvSpPr>
          <p:nvPr/>
        </p:nvSpPr>
        <p:spPr bwMode="auto">
          <a:xfrm>
            <a:off x="2743200" y="533400"/>
            <a:ext cx="3733800" cy="723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2 Timothy 1:13</a:t>
            </a:r>
          </a:p>
        </p:txBody>
      </p:sp>
      <p:pic>
        <p:nvPicPr>
          <p:cNvPr id="38916" name="Picture 6"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04800"/>
            <a:ext cx="1473200" cy="137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917" name="Picture 7"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304800"/>
            <a:ext cx="1473200" cy="137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62529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 calcmode="lin" valueType="num">
                                      <p:cBhvr>
                                        <p:cTn id="7" dur="1000" fill="hold"/>
                                        <p:tgtEl>
                                          <p:spTgt spid="5222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222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222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222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52227">
                                            <p:txEl>
                                              <p:pRg st="1" end="1"/>
                                            </p:txEl>
                                          </p:spTgt>
                                        </p:tgtEl>
                                        <p:attrNameLst>
                                          <p:attrName>style.visibility</p:attrName>
                                        </p:attrNameLst>
                                      </p:cBhvr>
                                      <p:to>
                                        <p:strVal val="visible"/>
                                      </p:to>
                                    </p:set>
                                    <p:anim calcmode="lin" valueType="num">
                                      <p:cBhvr>
                                        <p:cTn id="15" dur="1000" fill="hold"/>
                                        <p:tgtEl>
                                          <p:spTgt spid="52227">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52227">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52227">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2227">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rgbClr val="FFFF00"/>
                </a:solidFill>
              </a:rPr>
              <a:t>WE HAVE A PATTERN TO FOLLOW</a:t>
            </a:r>
            <a:endParaRPr lang="en-US" b="1" dirty="0">
              <a:solidFill>
                <a:srgbClr val="FFFF00"/>
              </a:solidFill>
            </a:endParaRPr>
          </a:p>
        </p:txBody>
      </p:sp>
      <p:sp>
        <p:nvSpPr>
          <p:cNvPr id="3" name="Content Placeholder 2"/>
          <p:cNvSpPr>
            <a:spLocks noGrp="1"/>
          </p:cNvSpPr>
          <p:nvPr>
            <p:ph idx="4294967295"/>
          </p:nvPr>
        </p:nvSpPr>
        <p:spPr>
          <a:xfrm>
            <a:off x="457200" y="1600200"/>
            <a:ext cx="8229600" cy="4530725"/>
          </a:xfrm>
          <a:prstGeom prst="rect">
            <a:avLst/>
          </a:prstGeom>
        </p:spPr>
        <p:txBody>
          <a:bodyPr/>
          <a:lstStyle/>
          <a:p>
            <a:pPr>
              <a:defRPr/>
            </a:pPr>
            <a:r>
              <a:rPr lang="en-US" sz="2600" b="1" dirty="0" smtClean="0"/>
              <a:t>Concerning worship</a:t>
            </a:r>
          </a:p>
          <a:p>
            <a:pPr>
              <a:defRPr/>
            </a:pPr>
            <a:r>
              <a:rPr lang="en-US" sz="2600" b="1" dirty="0" smtClean="0"/>
              <a:t>Concerning the plan of salvation</a:t>
            </a:r>
          </a:p>
          <a:p>
            <a:pPr>
              <a:defRPr/>
            </a:pPr>
            <a:r>
              <a:rPr lang="en-US" sz="2600" b="1" dirty="0" smtClean="0"/>
              <a:t>Concerning the organization of the church</a:t>
            </a:r>
          </a:p>
          <a:p>
            <a:pPr>
              <a:defRPr/>
            </a:pPr>
            <a:r>
              <a:rPr lang="en-US" sz="2600" b="1" dirty="0" smtClean="0"/>
              <a:t>Concerning the work of the church</a:t>
            </a:r>
          </a:p>
          <a:p>
            <a:pPr>
              <a:defRPr/>
            </a:pPr>
            <a:r>
              <a:rPr lang="en-US" sz="2600" b="1" dirty="0" smtClean="0"/>
              <a:t>Concerning the mission of the church</a:t>
            </a:r>
          </a:p>
          <a:p>
            <a:pPr>
              <a:defRPr/>
            </a:pPr>
            <a:r>
              <a:rPr lang="en-US" sz="2600" b="1" dirty="0" smtClean="0"/>
              <a:t>Etc.</a:t>
            </a:r>
          </a:p>
          <a:p>
            <a:pPr>
              <a:defRPr/>
            </a:pPr>
            <a:r>
              <a:rPr lang="en-US" sz="2600" b="1" dirty="0" smtClean="0"/>
              <a:t>There is NO pattern for mechanical instruments in the worship of the N.T. church</a:t>
            </a:r>
            <a:endParaRPr lang="en-US" sz="2600" b="1" dirty="0"/>
          </a:p>
        </p:txBody>
      </p:sp>
      <p:pic>
        <p:nvPicPr>
          <p:cNvPr id="10242" name="Picture 2" descr="K:\My Pictures\Imagenes para PowerPoint 2011\Compilación de Imagenes para PowerPoint\Imagenes para PowerPoint\200901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914400"/>
            <a:ext cx="19050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2765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609600"/>
            <a:ext cx="7924800" cy="4114800"/>
          </a:xfrm>
        </p:spPr>
        <p:txBody>
          <a:bodyPr>
            <a:noAutofit/>
          </a:bodyPr>
          <a:lstStyle/>
          <a:p>
            <a:pPr marL="0" indent="0" algn="ctr">
              <a:buNone/>
            </a:pPr>
            <a:r>
              <a:rPr lang="en-US" sz="4500" b="1" dirty="0" smtClean="0"/>
              <a:t>We do not have a pattern to follow concerning the use of mechanical instruments by Jesus, the Apostles, or the early Christians. If we had a pattern in them, then, we would use them; but we don’t!</a:t>
            </a:r>
            <a:endParaRPr lang="en-US" sz="4500" b="1" dirty="0"/>
          </a:p>
        </p:txBody>
      </p:sp>
    </p:spTree>
    <p:extLst>
      <p:ext uri="{BB962C8B-B14F-4D97-AF65-F5344CB8AC3E}">
        <p14:creationId xmlns:p14="http://schemas.microsoft.com/office/powerpoint/2010/main" val="7090749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pPr marL="0" indent="0" algn="ctr">
              <a:buNone/>
            </a:pPr>
            <a:r>
              <a:rPr lang="en-US" sz="7500" b="1" dirty="0" smtClean="0"/>
              <a:t>THE RESTORATION PRINCIPLE</a:t>
            </a:r>
            <a:endParaRPr lang="en-US" sz="7500" b="1" dirty="0"/>
          </a:p>
        </p:txBody>
      </p:sp>
    </p:spTree>
    <p:extLst>
      <p:ext uri="{BB962C8B-B14F-4D97-AF65-F5344CB8AC3E}">
        <p14:creationId xmlns:p14="http://schemas.microsoft.com/office/powerpoint/2010/main" val="6501669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endParaRPr lang="es-MX" smtClean="0"/>
          </a:p>
        </p:txBody>
      </p:sp>
      <p:sp>
        <p:nvSpPr>
          <p:cNvPr id="54275" name="Rectangle 3"/>
          <p:cNvSpPr>
            <a:spLocks noGrp="1" noChangeArrowheads="1"/>
          </p:cNvSpPr>
          <p:nvPr>
            <p:ph type="body" idx="4294967295"/>
          </p:nvPr>
        </p:nvSpPr>
        <p:spPr>
          <a:xfrm>
            <a:off x="457200" y="1600200"/>
            <a:ext cx="8229600" cy="4530725"/>
          </a:xfrm>
          <a:prstGeom prst="rect">
            <a:avLst/>
          </a:prstGeom>
        </p:spPr>
        <p:txBody>
          <a:bodyPr/>
          <a:lstStyle/>
          <a:p>
            <a:pPr algn="ctr" eaLnBrk="1" hangingPunct="1">
              <a:buFont typeface="Wingdings" pitchFamily="2" charset="2"/>
              <a:buNone/>
              <a:defRPr/>
            </a:pPr>
            <a:r>
              <a:rPr lang="en-US" sz="5500" b="1" dirty="0" smtClean="0">
                <a:latin typeface="Comic Sans MS" pitchFamily="66" charset="0"/>
              </a:rPr>
              <a:t>1 Timothy 4:1</a:t>
            </a:r>
          </a:p>
          <a:p>
            <a:pPr algn="ctr" eaLnBrk="1" hangingPunct="1">
              <a:buFont typeface="Wingdings" pitchFamily="2" charset="2"/>
              <a:buNone/>
              <a:defRPr/>
            </a:pPr>
            <a:endParaRPr lang="en-US" sz="5500" b="1" dirty="0" smtClean="0">
              <a:latin typeface="Comic Sans MS" pitchFamily="66" charset="0"/>
            </a:endParaRPr>
          </a:p>
          <a:p>
            <a:pPr algn="ctr" eaLnBrk="1" hangingPunct="1">
              <a:buFont typeface="Wingdings" pitchFamily="2" charset="2"/>
              <a:buNone/>
              <a:defRPr/>
            </a:pPr>
            <a:r>
              <a:rPr lang="en-US" sz="5500" b="1" dirty="0" smtClean="0">
                <a:latin typeface="Comic Sans MS" pitchFamily="66" charset="0"/>
              </a:rPr>
              <a:t>There was a falling away from the truth</a:t>
            </a:r>
          </a:p>
        </p:txBody>
      </p:sp>
      <p:pic>
        <p:nvPicPr>
          <p:cNvPr id="41988" name="Picture 4"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762000"/>
            <a:ext cx="14732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9" name="Picture 5"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9800" y="838200"/>
            <a:ext cx="14732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595801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4294967295"/>
          </p:nvPr>
        </p:nvSpPr>
        <p:spPr>
          <a:xfrm>
            <a:off x="457200" y="609600"/>
            <a:ext cx="8229600" cy="5943600"/>
          </a:xfrm>
          <a:prstGeom prst="rect">
            <a:avLst/>
          </a:prstGeom>
        </p:spPr>
        <p:txBody>
          <a:bodyPr/>
          <a:lstStyle/>
          <a:p>
            <a:pPr algn="ctr" eaLnBrk="1" hangingPunct="1">
              <a:buFont typeface="Wingdings" pitchFamily="2" charset="2"/>
              <a:buNone/>
              <a:defRPr/>
            </a:pPr>
            <a:r>
              <a:rPr lang="en-US" sz="4500" b="1" dirty="0" smtClean="0">
                <a:solidFill>
                  <a:srgbClr val="FFFF66"/>
                </a:solidFill>
              </a:rPr>
              <a:t>The faithful churches of Christ only follow what the Bible says, not what men says.</a:t>
            </a:r>
          </a:p>
          <a:p>
            <a:pPr algn="ctr" eaLnBrk="1" hangingPunct="1">
              <a:buFont typeface="Wingdings" pitchFamily="2" charset="2"/>
              <a:buNone/>
              <a:defRPr/>
            </a:pPr>
            <a:endParaRPr lang="en-US" sz="4500" b="1" dirty="0" smtClean="0">
              <a:solidFill>
                <a:srgbClr val="FFFF66"/>
              </a:solidFill>
            </a:endParaRPr>
          </a:p>
          <a:p>
            <a:pPr algn="ctr" eaLnBrk="1" hangingPunct="1">
              <a:buFont typeface="Wingdings" pitchFamily="2" charset="2"/>
              <a:buNone/>
              <a:defRPr/>
            </a:pPr>
            <a:r>
              <a:rPr lang="en-US" sz="4500" b="1" dirty="0" smtClean="0">
                <a:solidFill>
                  <a:srgbClr val="FFFF66"/>
                </a:solidFill>
              </a:rPr>
              <a:t>1 Pedro 4:11; Titus 2:1; 2 </a:t>
            </a:r>
            <a:r>
              <a:rPr lang="en-US" sz="4500" b="1" dirty="0" err="1" smtClean="0">
                <a:solidFill>
                  <a:srgbClr val="FFFF66"/>
                </a:solidFill>
              </a:rPr>
              <a:t>Timoty</a:t>
            </a:r>
            <a:r>
              <a:rPr lang="en-US" sz="4500" b="1" dirty="0" smtClean="0">
                <a:solidFill>
                  <a:srgbClr val="FFFF66"/>
                </a:solidFill>
              </a:rPr>
              <a:t> 1:13</a:t>
            </a:r>
          </a:p>
        </p:txBody>
      </p:sp>
      <p:pic>
        <p:nvPicPr>
          <p:cNvPr id="43011" name="Picture 4"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4572000"/>
            <a:ext cx="19812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3012" name="Picture 5"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4724400"/>
            <a:ext cx="19812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68705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Open Bible on Purple Blur"/>
          <p:cNvPicPr>
            <a:picLocks noChangeAspect="1" noChangeArrowheads="1"/>
          </p:cNvPicPr>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0" y="0"/>
            <a:ext cx="9144000"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WordArt 3"/>
          <p:cNvSpPr>
            <a:spLocks noChangeArrowheads="1" noChangeShapeType="1" noTextEdit="1"/>
          </p:cNvSpPr>
          <p:nvPr/>
        </p:nvSpPr>
        <p:spPr bwMode="auto">
          <a:xfrm>
            <a:off x="1447800" y="609600"/>
            <a:ext cx="6553200" cy="3200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6000" b="1"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Pristina"/>
              </a:rPr>
              <a:t>We must Go</a:t>
            </a:r>
          </a:p>
          <a:p>
            <a:pPr algn="ctr"/>
            <a:r>
              <a:rPr lang="en-US" sz="6000" b="1"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Pristina"/>
              </a:rPr>
              <a:t>Back to the Bible</a:t>
            </a:r>
          </a:p>
        </p:txBody>
      </p:sp>
    </p:spTree>
    <p:extLst>
      <p:ext uri="{BB962C8B-B14F-4D97-AF65-F5344CB8AC3E}">
        <p14:creationId xmlns:p14="http://schemas.microsoft.com/office/powerpoint/2010/main" val="3362917801"/>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at 24 Slide"/>
          <p:cNvPicPr>
            <a:picLocks noChangeAspect="1" noChangeArrowheads="1"/>
          </p:cNvPicPr>
          <p:nvPr/>
        </p:nvPicPr>
        <p:blipFill>
          <a:blip r:embed="rId3" cstate="print">
            <a:lum bright="-2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Rectangle 3"/>
          <p:cNvSpPr>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hlink"/>
              </a:buClr>
              <a:buSzPct val="75000"/>
              <a:buFont typeface="Wingdings" pitchFamily="2" charset="2"/>
              <a:buChar char="l"/>
              <a:defRPr/>
            </a:pPr>
            <a:r>
              <a:rPr lang="en-US" sz="4600" b="1" dirty="0">
                <a:effectLst>
                  <a:outerShdw blurRad="38100" dist="38100" dir="2700000" algn="tl">
                    <a:srgbClr val="010199"/>
                  </a:outerShdw>
                </a:effectLst>
                <a:latin typeface="Comic Sans MS" pitchFamily="66" charset="0"/>
              </a:rPr>
              <a:t>The plan of salvation</a:t>
            </a:r>
          </a:p>
          <a:p>
            <a:pPr marL="342900" indent="-342900">
              <a:spcBef>
                <a:spcPct val="20000"/>
              </a:spcBef>
              <a:buClr>
                <a:schemeClr val="hlink"/>
              </a:buClr>
              <a:buSzPct val="75000"/>
              <a:buFont typeface="Wingdings" pitchFamily="2" charset="2"/>
              <a:buChar char="l"/>
              <a:defRPr/>
            </a:pPr>
            <a:r>
              <a:rPr lang="en-US" sz="4600" b="1" dirty="0">
                <a:effectLst>
                  <a:outerShdw blurRad="38100" dist="38100" dir="2700000" algn="tl">
                    <a:srgbClr val="010199"/>
                  </a:outerShdw>
                </a:effectLst>
                <a:latin typeface="Comic Sans MS" pitchFamily="66" charset="0"/>
              </a:rPr>
              <a:t>The organization of the church</a:t>
            </a:r>
          </a:p>
          <a:p>
            <a:pPr marL="342900" indent="-342900">
              <a:spcBef>
                <a:spcPct val="20000"/>
              </a:spcBef>
              <a:buClr>
                <a:schemeClr val="hlink"/>
              </a:buClr>
              <a:buSzPct val="75000"/>
              <a:buFont typeface="Wingdings" pitchFamily="2" charset="2"/>
              <a:buChar char="l"/>
              <a:defRPr/>
            </a:pPr>
            <a:r>
              <a:rPr lang="en-US" sz="4600" b="1" dirty="0">
                <a:effectLst>
                  <a:outerShdw blurRad="38100" dist="38100" dir="2700000" algn="tl">
                    <a:srgbClr val="010199"/>
                  </a:outerShdw>
                </a:effectLst>
                <a:latin typeface="Comic Sans MS" pitchFamily="66" charset="0"/>
              </a:rPr>
              <a:t>The worship of the church</a:t>
            </a:r>
          </a:p>
          <a:p>
            <a:pPr marL="342900" indent="-342900">
              <a:spcBef>
                <a:spcPct val="20000"/>
              </a:spcBef>
              <a:buClr>
                <a:schemeClr val="hlink"/>
              </a:buClr>
              <a:buSzPct val="75000"/>
              <a:buFont typeface="Wingdings" pitchFamily="2" charset="2"/>
              <a:buChar char="l"/>
              <a:defRPr/>
            </a:pPr>
            <a:r>
              <a:rPr lang="en-US" sz="4600" b="1" dirty="0">
                <a:effectLst>
                  <a:outerShdw blurRad="38100" dist="38100" dir="2700000" algn="tl">
                    <a:srgbClr val="010199"/>
                  </a:outerShdw>
                </a:effectLst>
                <a:latin typeface="Comic Sans MS" pitchFamily="66" charset="0"/>
              </a:rPr>
              <a:t>Etc.</a:t>
            </a:r>
          </a:p>
          <a:p>
            <a:pPr marL="342900" indent="-342900">
              <a:spcBef>
                <a:spcPct val="20000"/>
              </a:spcBef>
              <a:buClr>
                <a:schemeClr val="hlink"/>
              </a:buClr>
              <a:buSzPct val="75000"/>
              <a:buFont typeface="Wingdings" pitchFamily="2" charset="2"/>
              <a:buChar char="l"/>
              <a:defRPr/>
            </a:pPr>
            <a:endParaRPr lang="en-US" sz="4600" b="1" dirty="0">
              <a:effectLst>
                <a:outerShdw blurRad="38100" dist="38100" dir="2700000" algn="tl">
                  <a:srgbClr val="010199"/>
                </a:outerShdw>
              </a:effectLst>
              <a:latin typeface="Comic Sans MS" pitchFamily="66" charset="0"/>
            </a:endParaRPr>
          </a:p>
        </p:txBody>
      </p:sp>
      <p:sp>
        <p:nvSpPr>
          <p:cNvPr id="45060" name="WordArt 4"/>
          <p:cNvSpPr>
            <a:spLocks noChangeArrowheads="1" noChangeShapeType="1" noTextEdit="1"/>
          </p:cNvSpPr>
          <p:nvPr/>
        </p:nvSpPr>
        <p:spPr bwMode="auto">
          <a:xfrm>
            <a:off x="2133600" y="381000"/>
            <a:ext cx="4876800" cy="762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We can restore…</a:t>
            </a:r>
          </a:p>
        </p:txBody>
      </p:sp>
    </p:spTree>
    <p:extLst>
      <p:ext uri="{BB962C8B-B14F-4D97-AF65-F5344CB8AC3E}">
        <p14:creationId xmlns:p14="http://schemas.microsoft.com/office/powerpoint/2010/main" val="62505393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WordArt 4"/>
          <p:cNvSpPr>
            <a:spLocks noChangeArrowheads="1" noChangeShapeType="1" noTextEdit="1"/>
          </p:cNvSpPr>
          <p:nvPr/>
        </p:nvSpPr>
        <p:spPr bwMode="auto">
          <a:xfrm>
            <a:off x="457200" y="1524000"/>
            <a:ext cx="8277225" cy="3124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60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We cannot restore</a:t>
            </a:r>
          </a:p>
          <a:p>
            <a:pPr algn="ctr"/>
            <a:r>
              <a:rPr lang="en-US" sz="60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Mechanical instruments</a:t>
            </a:r>
          </a:p>
          <a:p>
            <a:pPr algn="ctr"/>
            <a:r>
              <a:rPr lang="en-US" sz="60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Because they were never</a:t>
            </a:r>
          </a:p>
          <a:p>
            <a:pPr algn="ctr"/>
            <a:r>
              <a:rPr lang="en-US" sz="60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Used by the N.T. church</a:t>
            </a:r>
          </a:p>
        </p:txBody>
      </p:sp>
    </p:spTree>
    <p:extLst>
      <p:ext uri="{BB962C8B-B14F-4D97-AF65-F5344CB8AC3E}">
        <p14:creationId xmlns:p14="http://schemas.microsoft.com/office/powerpoint/2010/main" val="41718453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type="body" idx="4294967295"/>
          </p:nvPr>
        </p:nvSpPr>
        <p:spPr>
          <a:xfrm>
            <a:off x="2743200" y="1371600"/>
            <a:ext cx="5943600" cy="4225925"/>
          </a:xfrm>
          <a:prstGeom prst="rect">
            <a:avLst/>
          </a:prstGeom>
        </p:spPr>
        <p:txBody>
          <a:bodyPr/>
          <a:lstStyle/>
          <a:p>
            <a:pPr algn="ctr" eaLnBrk="1" hangingPunct="1">
              <a:lnSpc>
                <a:spcPct val="90000"/>
              </a:lnSpc>
              <a:buFont typeface="Wingdings" pitchFamily="2" charset="2"/>
              <a:buNone/>
              <a:defRPr/>
            </a:pPr>
            <a:r>
              <a:rPr lang="en-US" sz="5500" b="1" dirty="0" smtClean="0"/>
              <a:t>G.C. Brewer once said:</a:t>
            </a:r>
          </a:p>
          <a:p>
            <a:pPr algn="ctr" eaLnBrk="1" hangingPunct="1">
              <a:lnSpc>
                <a:spcPct val="90000"/>
              </a:lnSpc>
              <a:buFont typeface="Wingdings" pitchFamily="2" charset="2"/>
              <a:buNone/>
              <a:defRPr/>
            </a:pPr>
            <a:r>
              <a:rPr lang="en-US" sz="5500" b="1" dirty="0" smtClean="0"/>
              <a:t> </a:t>
            </a:r>
            <a:r>
              <a:rPr lang="es-ES" sz="5500" b="1" dirty="0" err="1" smtClean="0"/>
              <a:t>How</a:t>
            </a:r>
            <a:r>
              <a:rPr lang="es-ES" sz="5500" b="1" dirty="0" smtClean="0"/>
              <a:t> can </a:t>
            </a:r>
            <a:r>
              <a:rPr lang="es-ES" sz="5500" b="1" dirty="0" err="1" smtClean="0"/>
              <a:t>you</a:t>
            </a:r>
            <a:r>
              <a:rPr lang="es-ES" sz="5500" b="1" dirty="0" smtClean="0"/>
              <a:t> </a:t>
            </a:r>
            <a:r>
              <a:rPr lang="es-ES" sz="5500" b="1" dirty="0" err="1" smtClean="0"/>
              <a:t>restore</a:t>
            </a:r>
            <a:r>
              <a:rPr lang="es-ES" sz="5500" b="1" dirty="0" smtClean="0"/>
              <a:t> </a:t>
            </a:r>
            <a:r>
              <a:rPr lang="es-ES" sz="5500" b="1" dirty="0" err="1" smtClean="0"/>
              <a:t>something</a:t>
            </a:r>
            <a:r>
              <a:rPr lang="es-ES" sz="5500" b="1" dirty="0" smtClean="0"/>
              <a:t> </a:t>
            </a:r>
            <a:r>
              <a:rPr lang="es-ES" sz="5500" b="1" dirty="0" err="1" smtClean="0"/>
              <a:t>that</a:t>
            </a:r>
            <a:r>
              <a:rPr lang="es-ES" sz="5500" b="1" dirty="0" smtClean="0"/>
              <a:t> </a:t>
            </a:r>
            <a:r>
              <a:rPr lang="es-ES" sz="5500" b="1" dirty="0" err="1" smtClean="0"/>
              <a:t>is</a:t>
            </a:r>
            <a:r>
              <a:rPr lang="es-ES" sz="5500" b="1" dirty="0" smtClean="0"/>
              <a:t> </a:t>
            </a:r>
            <a:r>
              <a:rPr lang="es-ES" sz="5500" b="1" dirty="0" err="1" smtClean="0"/>
              <a:t>not</a:t>
            </a:r>
            <a:r>
              <a:rPr lang="es-ES" sz="5500" b="1" dirty="0" smtClean="0"/>
              <a:t> </a:t>
            </a:r>
            <a:r>
              <a:rPr lang="es-ES" sz="5500" b="1" dirty="0" err="1" smtClean="0"/>
              <a:t>there</a:t>
            </a:r>
            <a:r>
              <a:rPr lang="es-ES" sz="5500" b="1" dirty="0" smtClean="0"/>
              <a:t>?</a:t>
            </a:r>
            <a:endParaRPr lang="en-US" sz="5500" b="1" dirty="0" smtClean="0"/>
          </a:p>
        </p:txBody>
      </p:sp>
      <p:sp>
        <p:nvSpPr>
          <p:cNvPr id="47107" name="Rectangle 4"/>
          <p:cNvSpPr>
            <a:spLocks noChangeArrowheads="1"/>
          </p:cNvSpPr>
          <p:nvPr/>
        </p:nvSpPr>
        <p:spPr bwMode="auto">
          <a:xfrm>
            <a:off x="304800" y="3794125"/>
            <a:ext cx="22098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2500" b="1"/>
              <a:t>Grover Cleveland Brewer</a:t>
            </a:r>
            <a:br>
              <a:rPr lang="en-US" sz="2500" b="1"/>
            </a:br>
            <a:r>
              <a:rPr lang="en-US" sz="2500" b="1"/>
              <a:t>1884-1956</a:t>
            </a:r>
            <a:r>
              <a:rPr lang="en-US"/>
              <a:t> </a:t>
            </a:r>
          </a:p>
        </p:txBody>
      </p:sp>
      <p:pic>
        <p:nvPicPr>
          <p:cNvPr id="47108" name="Picture 6" descr="Brewer_GC_00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762000"/>
            <a:ext cx="1981200" cy="2819400"/>
          </a:xfrm>
          <a:prstGeom prst="rect">
            <a:avLst/>
          </a:prstGeom>
          <a:noFill/>
          <a:ln w="76200" cmpd="tri">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818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914400"/>
            <a:ext cx="8183880" cy="4187952"/>
          </a:xfrm>
        </p:spPr>
        <p:txBody>
          <a:bodyPr>
            <a:noAutofit/>
          </a:bodyPr>
          <a:lstStyle/>
          <a:p>
            <a:pPr marL="0" indent="0" algn="ctr">
              <a:buNone/>
            </a:pPr>
            <a:r>
              <a:rPr lang="en-US" sz="4600" b="1" dirty="0" smtClean="0"/>
              <a:t>ADDITIONAL ARGUMENTS USED TO JUSTIFY THE USE OF MECHANICAL INSTRUMENTS IN WORSHIP</a:t>
            </a:r>
            <a:endParaRPr lang="en-US" sz="4600" b="1" dirty="0"/>
          </a:p>
        </p:txBody>
      </p:sp>
    </p:spTree>
    <p:extLst>
      <p:ext uri="{BB962C8B-B14F-4D97-AF65-F5344CB8AC3E}">
        <p14:creationId xmlns:p14="http://schemas.microsoft.com/office/powerpoint/2010/main" val="11351397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r>
              <a:rPr lang="en-US" sz="3500" b="1" dirty="0" smtClean="0"/>
              <a:t>This passage of Scripture is not authorizing the use of mechanical instruments in worship. This is not a worship scenario. This is just a party that was going on for the return home of the prodigal son.</a:t>
            </a:r>
            <a:endParaRPr lang="en-US" sz="3500" b="1" dirty="0"/>
          </a:p>
        </p:txBody>
      </p:sp>
      <p:sp>
        <p:nvSpPr>
          <p:cNvPr id="2" name="Title 1"/>
          <p:cNvSpPr>
            <a:spLocks noGrp="1"/>
          </p:cNvSpPr>
          <p:nvPr>
            <p:ph type="title"/>
          </p:nvPr>
        </p:nvSpPr>
        <p:spPr/>
        <p:txBody>
          <a:bodyPr/>
          <a:lstStyle/>
          <a:p>
            <a:r>
              <a:rPr lang="en-US" sz="3500" b="1" dirty="0" smtClean="0">
                <a:solidFill>
                  <a:srgbClr val="C00000"/>
                </a:solidFill>
              </a:rPr>
              <a:t>The N.T. does mention instruments in Luke 15:25</a:t>
            </a:r>
            <a:endParaRPr lang="en-US" sz="3500" b="1" dirty="0">
              <a:solidFill>
                <a:srgbClr val="C00000"/>
              </a:solidFill>
            </a:endParaRPr>
          </a:p>
        </p:txBody>
      </p:sp>
    </p:spTree>
    <p:extLst>
      <p:ext uri="{BB962C8B-B14F-4D97-AF65-F5344CB8AC3E}">
        <p14:creationId xmlns:p14="http://schemas.microsoft.com/office/powerpoint/2010/main" val="4177465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book of Revelation is a highly symbolic book.</a:t>
            </a:r>
          </a:p>
          <a:p>
            <a:r>
              <a:rPr lang="en-US" dirty="0" smtClean="0"/>
              <a:t>Most of the things mentioned in Revelation represent something:</a:t>
            </a:r>
          </a:p>
          <a:p>
            <a:endParaRPr lang="en-US" dirty="0"/>
          </a:p>
          <a:p>
            <a:pPr algn="ctr"/>
            <a:r>
              <a:rPr lang="en-US" b="1" dirty="0" smtClean="0"/>
              <a:t>“Now when He had taken the scroll, the four living creatures and the twenty-four elders fell down before the Lamb, </a:t>
            </a:r>
            <a:r>
              <a:rPr lang="en-US" b="1" dirty="0" smtClean="0">
                <a:solidFill>
                  <a:srgbClr val="C00000"/>
                </a:solidFill>
              </a:rPr>
              <a:t>each having a harp, and golden bowls full of incense, which are the prayers of the saints” </a:t>
            </a:r>
            <a:r>
              <a:rPr lang="en-US" dirty="0" smtClean="0"/>
              <a:t>(Revelation 5:8)</a:t>
            </a:r>
            <a:endParaRPr lang="en-US" dirty="0"/>
          </a:p>
        </p:txBody>
      </p:sp>
      <p:sp>
        <p:nvSpPr>
          <p:cNvPr id="3" name="Title 2"/>
          <p:cNvSpPr>
            <a:spLocks noGrp="1"/>
          </p:cNvSpPr>
          <p:nvPr>
            <p:ph type="title"/>
          </p:nvPr>
        </p:nvSpPr>
        <p:spPr/>
        <p:txBody>
          <a:bodyPr/>
          <a:lstStyle/>
          <a:p>
            <a:r>
              <a:rPr lang="en-US" sz="4500" b="1" dirty="0" smtClean="0">
                <a:solidFill>
                  <a:srgbClr val="C00000"/>
                </a:solidFill>
              </a:rPr>
              <a:t>Revelation mentions instruments</a:t>
            </a:r>
            <a:endParaRPr lang="en-US" sz="4500" b="1" dirty="0">
              <a:solidFill>
                <a:srgbClr val="C00000"/>
              </a:solidFill>
            </a:endParaRPr>
          </a:p>
        </p:txBody>
      </p:sp>
    </p:spTree>
    <p:extLst>
      <p:ext uri="{BB962C8B-B14F-4D97-AF65-F5344CB8AC3E}">
        <p14:creationId xmlns:p14="http://schemas.microsoft.com/office/powerpoint/2010/main" val="40843632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457200"/>
            <a:ext cx="8381999" cy="6095999"/>
          </a:xfrm>
        </p:spPr>
        <p:txBody>
          <a:bodyPr>
            <a:normAutofit/>
          </a:bodyPr>
          <a:lstStyle/>
          <a:p>
            <a:pPr marL="0" indent="0" algn="ctr">
              <a:buNone/>
            </a:pPr>
            <a:r>
              <a:rPr lang="en-US" sz="2600" b="1" dirty="0"/>
              <a:t>"There will be mechanical music in heaven."</a:t>
            </a:r>
            <a:r>
              <a:rPr lang="en-US" sz="2600" dirty="0"/>
              <a:t> Revelation 14: 2 is quoted to prove there will be mechanical music in the worship of God in heaven. It reads, "And I heard a voice from heaven, as the voice of many waters, and as the voice of a great thunder: and I heard the voice of harpers harping with their harps." I believe it is apparent that John is not saying that the voice he heard was many waters, thunder, or harpers harping with their harps. The voice was </a:t>
            </a:r>
            <a:r>
              <a:rPr lang="en-US" sz="2600" b="1" dirty="0"/>
              <a:t>as</a:t>
            </a:r>
            <a:r>
              <a:rPr lang="en-US" sz="2600" dirty="0"/>
              <a:t>…. The American Standard Version attempts to convey this analogy to the reader. They render the verse, "And I heard a voice from heaven, as the voice of many waters, and as the voice of a great thunder: and the voice which I heard </a:t>
            </a:r>
            <a:r>
              <a:rPr lang="en-US" sz="2600" b="1" i="1" dirty="0"/>
              <a:t>was</a:t>
            </a:r>
            <a:r>
              <a:rPr lang="en-US" sz="2600" i="1" dirty="0"/>
              <a:t> </a:t>
            </a:r>
            <a:r>
              <a:rPr lang="en-US" sz="2600" dirty="0"/>
              <a:t>as </a:t>
            </a:r>
            <a:r>
              <a:rPr lang="en-US" sz="2600" b="1" i="1" dirty="0"/>
              <a:t>the voice</a:t>
            </a:r>
            <a:r>
              <a:rPr lang="en-US" sz="2600" dirty="0"/>
              <a:t> of harpers harping with their harps."</a:t>
            </a:r>
          </a:p>
        </p:txBody>
      </p:sp>
    </p:spTree>
    <p:extLst>
      <p:ext uri="{BB962C8B-B14F-4D97-AF65-F5344CB8AC3E}">
        <p14:creationId xmlns:p14="http://schemas.microsoft.com/office/powerpoint/2010/main" val="17436245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74638"/>
            <a:ext cx="7745505" cy="5668962"/>
          </a:xfrm>
        </p:spPr>
        <p:txBody>
          <a:bodyPr>
            <a:normAutofit lnSpcReduction="10000"/>
          </a:bodyPr>
          <a:lstStyle/>
          <a:p>
            <a:pPr marL="0" indent="0" algn="ctr">
              <a:buNone/>
            </a:pPr>
            <a:r>
              <a:rPr lang="en-US" sz="2800" dirty="0"/>
              <a:t>"Harps" in Revelation are symbolic for praise, just as golden vials full of odors are symbolic of prayer (Rev. 5: 8). Besides, it is certain that no material thing will be in heaven. We must remember that mechanical music as used under the Jewish system was not sinful within itself. As a type, though, the antitype replaced it. We are to pluck the strings of the human heart. We should not, then, imagine that the type, mechanical music, will be in heaven no more than the typical burning of incense will be restored. </a:t>
            </a:r>
            <a:endParaRPr lang="en-US" sz="2800" dirty="0" smtClean="0"/>
          </a:p>
          <a:p>
            <a:pPr marL="0" indent="0" algn="ctr">
              <a:buNone/>
            </a:pPr>
            <a:r>
              <a:rPr lang="en-US" sz="2800" dirty="0">
                <a:hlinkClick r:id="rId2"/>
              </a:rPr>
              <a:t>http://</a:t>
            </a:r>
            <a:r>
              <a:rPr lang="en-US" sz="2800" dirty="0" smtClean="0">
                <a:hlinkClick r:id="rId2"/>
              </a:rPr>
              <a:t>www.bibletruths.net/archives/BTAR119.htm</a:t>
            </a:r>
            <a:r>
              <a:rPr lang="en-US" sz="2800" dirty="0" smtClean="0"/>
              <a:t> </a:t>
            </a:r>
            <a:endParaRPr lang="en-US" sz="2800" dirty="0"/>
          </a:p>
        </p:txBody>
      </p:sp>
    </p:spTree>
    <p:extLst>
      <p:ext uri="{BB962C8B-B14F-4D97-AF65-F5344CB8AC3E}">
        <p14:creationId xmlns:p14="http://schemas.microsoft.com/office/powerpoint/2010/main" val="2981749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r>
              <a:rPr lang="en-US" sz="3900" dirty="0" smtClean="0"/>
              <a:t>Some argue that the word “making melody” from the Greek, “PSALLO” includes the use of mechanical instruments. Thayer’s Greek Lexicon is used to justify </a:t>
            </a:r>
            <a:r>
              <a:rPr lang="en-US" sz="3900" smtClean="0"/>
              <a:t>this conclusion</a:t>
            </a:r>
            <a:r>
              <a:rPr lang="en-US" sz="3900" dirty="0" smtClean="0"/>
              <a:t>:</a:t>
            </a:r>
          </a:p>
          <a:p>
            <a:endParaRPr lang="en-US" dirty="0"/>
          </a:p>
          <a:p>
            <a:pPr marL="0" indent="0">
              <a:buNone/>
            </a:pPr>
            <a:endParaRPr lang="en-US" dirty="0"/>
          </a:p>
        </p:txBody>
      </p:sp>
      <p:sp>
        <p:nvSpPr>
          <p:cNvPr id="3" name="Title 2"/>
          <p:cNvSpPr>
            <a:spLocks noGrp="1"/>
          </p:cNvSpPr>
          <p:nvPr>
            <p:ph type="title"/>
          </p:nvPr>
        </p:nvSpPr>
        <p:spPr/>
        <p:txBody>
          <a:bodyPr/>
          <a:lstStyle/>
          <a:p>
            <a:r>
              <a:rPr lang="en-US" sz="4500" b="1" dirty="0" smtClean="0">
                <a:solidFill>
                  <a:srgbClr val="C00000"/>
                </a:solidFill>
              </a:rPr>
              <a:t>Ephesians 5:19 includes instruments</a:t>
            </a:r>
            <a:endParaRPr lang="en-US" sz="4500" b="1" dirty="0">
              <a:solidFill>
                <a:srgbClr val="C00000"/>
              </a:solidFill>
            </a:endParaRPr>
          </a:p>
        </p:txBody>
      </p:sp>
    </p:spTree>
    <p:extLst>
      <p:ext uri="{BB962C8B-B14F-4D97-AF65-F5344CB8AC3E}">
        <p14:creationId xmlns:p14="http://schemas.microsoft.com/office/powerpoint/2010/main" val="14755656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lgn="ctr">
              <a:buNone/>
            </a:pPr>
            <a:r>
              <a:rPr lang="vi-VN" sz="3000" b="1" dirty="0">
                <a:solidFill>
                  <a:srgbClr val="C00000"/>
                </a:solidFill>
              </a:rPr>
              <a:t>ψάλλω</a:t>
            </a:r>
          </a:p>
          <a:p>
            <a:r>
              <a:rPr lang="en-US" dirty="0" err="1"/>
              <a:t>psallo</a:t>
            </a:r>
            <a:r>
              <a:rPr lang="en-US" dirty="0"/>
              <a:t>̄</a:t>
            </a:r>
          </a:p>
          <a:p>
            <a:r>
              <a:rPr lang="en-US" b="1" dirty="0"/>
              <a:t>Thayer Definition:</a:t>
            </a:r>
            <a:endParaRPr lang="en-US" dirty="0"/>
          </a:p>
          <a:p>
            <a:r>
              <a:rPr lang="en-US" dirty="0"/>
              <a:t>1) to pluck off, pull out</a:t>
            </a:r>
          </a:p>
          <a:p>
            <a:r>
              <a:rPr lang="en-US" dirty="0"/>
              <a:t>2) to cause to vibrate by touching, to twang</a:t>
            </a:r>
          </a:p>
          <a:p>
            <a:r>
              <a:rPr lang="en-US" dirty="0"/>
              <a:t>2a) to touch or strike the chord, to twang the strings of a musical instrument so that they gently vibrate</a:t>
            </a:r>
          </a:p>
          <a:p>
            <a:r>
              <a:rPr lang="en-US" dirty="0"/>
              <a:t>2b) to play on a stringed instrument, to play, the harp, etc.</a:t>
            </a:r>
          </a:p>
          <a:p>
            <a:r>
              <a:rPr lang="en-US" dirty="0"/>
              <a:t>2c) to sing to the music of the harp</a:t>
            </a:r>
          </a:p>
        </p:txBody>
      </p:sp>
      <p:sp>
        <p:nvSpPr>
          <p:cNvPr id="3" name="Title 2"/>
          <p:cNvSpPr>
            <a:spLocks noGrp="1"/>
          </p:cNvSpPr>
          <p:nvPr>
            <p:ph type="title"/>
          </p:nvPr>
        </p:nvSpPr>
        <p:spPr/>
        <p:txBody>
          <a:bodyPr/>
          <a:lstStyle/>
          <a:p>
            <a:r>
              <a:rPr lang="en-US" dirty="0" smtClean="0"/>
              <a:t>Thayer's Greek Lexicon</a:t>
            </a:r>
            <a:endParaRPr lang="en-US" dirty="0"/>
          </a:p>
        </p:txBody>
      </p:sp>
    </p:spTree>
    <p:extLst>
      <p:ext uri="{BB962C8B-B14F-4D97-AF65-F5344CB8AC3E}">
        <p14:creationId xmlns:p14="http://schemas.microsoft.com/office/powerpoint/2010/main" val="32548724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lgn="ctr">
              <a:buNone/>
            </a:pPr>
            <a:r>
              <a:rPr lang="vi-VN" sz="3200" b="1" dirty="0">
                <a:solidFill>
                  <a:srgbClr val="C00000"/>
                </a:solidFill>
              </a:rPr>
              <a:t>ψάλλω</a:t>
            </a:r>
          </a:p>
          <a:p>
            <a:r>
              <a:rPr lang="en-US" b="1" dirty="0" smtClean="0"/>
              <a:t>Thayer </a:t>
            </a:r>
            <a:r>
              <a:rPr lang="en-US" b="1" dirty="0"/>
              <a:t>Definition:</a:t>
            </a:r>
            <a:endParaRPr lang="en-US" dirty="0"/>
          </a:p>
          <a:p>
            <a:r>
              <a:rPr lang="en-US" dirty="0"/>
              <a:t>1) to pluck off, pull out</a:t>
            </a:r>
          </a:p>
          <a:p>
            <a:r>
              <a:rPr lang="en-US" dirty="0"/>
              <a:t>2) to cause to vibrate by touching, to twang</a:t>
            </a:r>
          </a:p>
          <a:p>
            <a:r>
              <a:rPr lang="en-US" dirty="0"/>
              <a:t>2a) to touch or strike the chord, to twang the strings of a musical instrument so that they gently vibrate</a:t>
            </a:r>
          </a:p>
          <a:p>
            <a:r>
              <a:rPr lang="en-US" dirty="0"/>
              <a:t>2b) to play on a stringed instrument, to play, the harp, etc.</a:t>
            </a:r>
          </a:p>
          <a:p>
            <a:r>
              <a:rPr lang="en-US" dirty="0"/>
              <a:t>2c) to sing to the music of the harp</a:t>
            </a:r>
          </a:p>
          <a:p>
            <a:r>
              <a:rPr lang="en-US" b="1" dirty="0">
                <a:solidFill>
                  <a:srgbClr val="C00000"/>
                </a:solidFill>
              </a:rPr>
              <a:t>2d) in the NT to sing a hymn, to celebrate the praises of God in song</a:t>
            </a:r>
          </a:p>
        </p:txBody>
      </p:sp>
      <p:sp>
        <p:nvSpPr>
          <p:cNvPr id="3" name="Title 2"/>
          <p:cNvSpPr>
            <a:spLocks noGrp="1"/>
          </p:cNvSpPr>
          <p:nvPr>
            <p:ph type="title"/>
          </p:nvPr>
        </p:nvSpPr>
        <p:spPr/>
        <p:txBody>
          <a:bodyPr/>
          <a:lstStyle/>
          <a:p>
            <a:r>
              <a:rPr lang="en-US" sz="4500" dirty="0" smtClean="0">
                <a:solidFill>
                  <a:srgbClr val="C00000"/>
                </a:solidFill>
              </a:rPr>
              <a:t>Thayer’s Greek Lexicon</a:t>
            </a:r>
            <a:br>
              <a:rPr lang="en-US" sz="4500" dirty="0" smtClean="0">
                <a:solidFill>
                  <a:srgbClr val="C00000"/>
                </a:solidFill>
              </a:rPr>
            </a:br>
            <a:r>
              <a:rPr lang="en-US" sz="4500" dirty="0" smtClean="0">
                <a:solidFill>
                  <a:srgbClr val="C00000"/>
                </a:solidFill>
              </a:rPr>
              <a:t>Full Definition</a:t>
            </a:r>
            <a:endParaRPr lang="en-US" sz="4500" dirty="0">
              <a:solidFill>
                <a:srgbClr val="C00000"/>
              </a:solidFill>
            </a:endParaRPr>
          </a:p>
        </p:txBody>
      </p:sp>
    </p:spTree>
    <p:extLst>
      <p:ext uri="{BB962C8B-B14F-4D97-AF65-F5344CB8AC3E}">
        <p14:creationId xmlns:p14="http://schemas.microsoft.com/office/powerpoint/2010/main" val="12771548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Ephesians 5:19</a:t>
            </a:r>
            <a:endParaRPr lang="en-US" dirty="0"/>
          </a:p>
        </p:txBody>
      </p:sp>
      <p:sp>
        <p:nvSpPr>
          <p:cNvPr id="4" name="Content Placeholder 2"/>
          <p:cNvSpPr>
            <a:spLocks noGrp="1"/>
          </p:cNvSpPr>
          <p:nvPr>
            <p:ph idx="1"/>
          </p:nvPr>
        </p:nvSpPr>
        <p:spPr>
          <a:xfrm>
            <a:off x="457200" y="2156191"/>
            <a:ext cx="8229600" cy="4625609"/>
          </a:xfrm>
        </p:spPr>
        <p:txBody>
          <a:bodyPr>
            <a:normAutofit/>
          </a:bodyPr>
          <a:lstStyle/>
          <a:p>
            <a:pPr marL="118872" indent="0" algn="ctr">
              <a:buNone/>
            </a:pPr>
            <a:r>
              <a:rPr lang="en-US" sz="4500" b="1" dirty="0" smtClean="0"/>
              <a:t>“Speaking to one another in psalms and hymns and spiritual songs, </a:t>
            </a:r>
            <a:r>
              <a:rPr lang="en-US" sz="4500" b="1" dirty="0" smtClean="0">
                <a:solidFill>
                  <a:srgbClr val="C00000"/>
                </a:solidFill>
              </a:rPr>
              <a:t>singing</a:t>
            </a:r>
            <a:r>
              <a:rPr lang="en-US" sz="4500" b="1" dirty="0" smtClean="0"/>
              <a:t> and </a:t>
            </a:r>
            <a:r>
              <a:rPr lang="en-US" sz="4500" b="1" u="sng" dirty="0" smtClean="0">
                <a:solidFill>
                  <a:srgbClr val="C00000"/>
                </a:solidFill>
              </a:rPr>
              <a:t>making melody in your heart </a:t>
            </a:r>
            <a:r>
              <a:rPr lang="en-US" sz="4500" b="1" dirty="0" smtClean="0"/>
              <a:t>to the Lord”</a:t>
            </a:r>
          </a:p>
          <a:p>
            <a:pPr marL="118872" indent="0" algn="ctr">
              <a:buNone/>
            </a:pPr>
            <a:r>
              <a:rPr lang="en-US" sz="4500" b="1" dirty="0" smtClean="0">
                <a:solidFill>
                  <a:schemeClr val="accent5">
                    <a:lumMod val="75000"/>
                  </a:schemeClr>
                </a:solidFill>
              </a:rPr>
              <a:t>The instrument is the heart!</a:t>
            </a:r>
            <a:endParaRPr lang="en-US" sz="4500" b="1" dirty="0">
              <a:solidFill>
                <a:schemeClr val="accent5">
                  <a:lumMod val="75000"/>
                </a:schemeClr>
              </a:solidFill>
            </a:endParaRPr>
          </a:p>
        </p:txBody>
      </p:sp>
    </p:spTree>
    <p:extLst>
      <p:ext uri="{BB962C8B-B14F-4D97-AF65-F5344CB8AC3E}">
        <p14:creationId xmlns:p14="http://schemas.microsoft.com/office/powerpoint/2010/main" val="32197225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8490" y="722556"/>
            <a:ext cx="7756263" cy="5373444"/>
          </a:xfrm>
        </p:spPr>
        <p:txBody>
          <a:bodyPr/>
          <a:lstStyle/>
          <a:p>
            <a:r>
              <a:rPr lang="en-US" sz="5500" b="1" dirty="0" smtClean="0">
                <a:solidFill>
                  <a:srgbClr val="C00000"/>
                </a:solidFill>
              </a:rPr>
              <a:t>The question is not HOW to worship, but WHO to worship</a:t>
            </a:r>
            <a:endParaRPr lang="en-US" sz="5500" b="1" dirty="0">
              <a:solidFill>
                <a:srgbClr val="C00000"/>
              </a:solidFill>
            </a:endParaRPr>
          </a:p>
        </p:txBody>
      </p:sp>
    </p:spTree>
    <p:extLst>
      <p:ext uri="{BB962C8B-B14F-4D97-AF65-F5344CB8AC3E}">
        <p14:creationId xmlns:p14="http://schemas.microsoft.com/office/powerpoint/2010/main" val="4191169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a:bodyPr>
          <a:lstStyle/>
          <a:p>
            <a:pPr marL="0" indent="0" algn="ctr">
              <a:buNone/>
            </a:pPr>
            <a:r>
              <a:rPr lang="en-US" sz="5500" b="1" dirty="0" smtClean="0"/>
              <a:t>There are serious consequences when we do not follow what the Bible teaches</a:t>
            </a:r>
            <a:endParaRPr lang="en-US" sz="5500" b="1" dirty="0"/>
          </a:p>
        </p:txBody>
      </p:sp>
    </p:spTree>
    <p:extLst>
      <p:ext uri="{BB962C8B-B14F-4D97-AF65-F5344CB8AC3E}">
        <p14:creationId xmlns:p14="http://schemas.microsoft.com/office/powerpoint/2010/main" val="10740566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t>EXAMPLES WORTH CONSIDERING</a:t>
            </a:r>
            <a:endParaRPr lang="en-US" sz="4000" b="1" dirty="0"/>
          </a:p>
        </p:txBody>
      </p:sp>
      <p:sp>
        <p:nvSpPr>
          <p:cNvPr id="3" name="Content Placeholder 2"/>
          <p:cNvSpPr>
            <a:spLocks noGrp="1"/>
          </p:cNvSpPr>
          <p:nvPr>
            <p:ph sz="quarter" idx="13"/>
          </p:nvPr>
        </p:nvSpPr>
        <p:spPr>
          <a:xfrm>
            <a:off x="609600" y="1600200"/>
            <a:ext cx="7924800" cy="4572000"/>
          </a:xfrm>
        </p:spPr>
        <p:txBody>
          <a:bodyPr>
            <a:normAutofit/>
          </a:bodyPr>
          <a:lstStyle/>
          <a:p>
            <a:pPr marL="0" indent="0" algn="ctr">
              <a:buNone/>
            </a:pPr>
            <a:r>
              <a:rPr lang="en-US" sz="3500" b="1" dirty="0" err="1" smtClean="0">
                <a:solidFill>
                  <a:srgbClr val="FFFF00"/>
                </a:solidFill>
              </a:rPr>
              <a:t>Nadab</a:t>
            </a:r>
            <a:r>
              <a:rPr lang="en-US" sz="3500" b="1" dirty="0" smtClean="0">
                <a:solidFill>
                  <a:srgbClr val="FFFF00"/>
                </a:solidFill>
              </a:rPr>
              <a:t> &amp; </a:t>
            </a:r>
            <a:r>
              <a:rPr lang="en-US" sz="3500" b="1" dirty="0" err="1" smtClean="0">
                <a:solidFill>
                  <a:srgbClr val="FFFF00"/>
                </a:solidFill>
              </a:rPr>
              <a:t>Abihu</a:t>
            </a:r>
            <a:endParaRPr lang="en-US" sz="3500" b="1" dirty="0" smtClean="0">
              <a:solidFill>
                <a:srgbClr val="FFFF00"/>
              </a:solidFill>
            </a:endParaRPr>
          </a:p>
          <a:p>
            <a:pPr marL="0" indent="0" algn="ctr">
              <a:buNone/>
            </a:pPr>
            <a:r>
              <a:rPr lang="en-US" sz="2800" b="1" dirty="0" smtClean="0">
                <a:solidFill>
                  <a:srgbClr val="FFFF00"/>
                </a:solidFill>
              </a:rPr>
              <a:t>Leviticus 10:1-3</a:t>
            </a:r>
            <a:endParaRPr lang="en-US" sz="2800" b="1" dirty="0">
              <a:solidFill>
                <a:srgbClr val="FFFF00"/>
              </a:solidFill>
            </a:endParaRPr>
          </a:p>
          <a:p>
            <a:pPr marL="0" indent="0" algn="ctr">
              <a:buNone/>
            </a:pPr>
            <a:r>
              <a:rPr lang="en-US" sz="3300" b="1" dirty="0" smtClean="0"/>
              <a:t>“Then </a:t>
            </a:r>
            <a:r>
              <a:rPr lang="en-US" sz="3300" b="1" dirty="0" err="1" smtClean="0"/>
              <a:t>Nadab</a:t>
            </a:r>
            <a:r>
              <a:rPr lang="en-US" sz="3300" b="1" dirty="0" smtClean="0"/>
              <a:t> and </a:t>
            </a:r>
            <a:r>
              <a:rPr lang="en-US" sz="3300" b="1" dirty="0" err="1" smtClean="0"/>
              <a:t>Abihu</a:t>
            </a:r>
            <a:r>
              <a:rPr lang="en-US" sz="3300" b="1" dirty="0" smtClean="0"/>
              <a:t>, the sons of Aaron, each took his censer and put fire in it, put incense on it, and offered profane fire before the Lord, which He had not commanded them. So fire went out from the Lord and devoured them, and they died before the Lord”</a:t>
            </a:r>
            <a:endParaRPr lang="en-US" sz="3300" b="1" dirty="0"/>
          </a:p>
        </p:txBody>
      </p:sp>
    </p:spTree>
    <p:extLst>
      <p:ext uri="{BB962C8B-B14F-4D97-AF65-F5344CB8AC3E}">
        <p14:creationId xmlns:p14="http://schemas.microsoft.com/office/powerpoint/2010/main" val="35665387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t>EXAMPLES WORTH CONSIDERING</a:t>
            </a:r>
            <a:endParaRPr lang="en-US" sz="4000" b="1" dirty="0"/>
          </a:p>
        </p:txBody>
      </p:sp>
      <p:sp>
        <p:nvSpPr>
          <p:cNvPr id="3" name="Content Placeholder 2"/>
          <p:cNvSpPr>
            <a:spLocks noGrp="1"/>
          </p:cNvSpPr>
          <p:nvPr>
            <p:ph sz="quarter" idx="13"/>
          </p:nvPr>
        </p:nvSpPr>
        <p:spPr>
          <a:xfrm>
            <a:off x="609600" y="1600200"/>
            <a:ext cx="7924800" cy="4572000"/>
          </a:xfrm>
        </p:spPr>
        <p:txBody>
          <a:bodyPr>
            <a:normAutofit/>
          </a:bodyPr>
          <a:lstStyle/>
          <a:p>
            <a:pPr marL="0" indent="0" algn="ctr">
              <a:buNone/>
            </a:pPr>
            <a:r>
              <a:rPr lang="en-US" sz="3500" b="1" dirty="0" err="1" smtClean="0">
                <a:solidFill>
                  <a:srgbClr val="FFFF00"/>
                </a:solidFill>
              </a:rPr>
              <a:t>Uzza</a:t>
            </a:r>
            <a:endParaRPr lang="en-US" sz="3500" b="1" dirty="0" smtClean="0">
              <a:solidFill>
                <a:srgbClr val="FFFF00"/>
              </a:solidFill>
            </a:endParaRPr>
          </a:p>
          <a:p>
            <a:pPr marL="0" indent="0" algn="ctr">
              <a:buNone/>
            </a:pPr>
            <a:r>
              <a:rPr lang="en-US" sz="3500" b="1" dirty="0" smtClean="0">
                <a:solidFill>
                  <a:srgbClr val="FFFF00"/>
                </a:solidFill>
              </a:rPr>
              <a:t>1 Chronicles 13:9-10</a:t>
            </a:r>
            <a:endParaRPr lang="en-US" sz="2800" b="1" dirty="0"/>
          </a:p>
          <a:p>
            <a:pPr marL="0" indent="0" algn="ctr">
              <a:buNone/>
            </a:pPr>
            <a:r>
              <a:rPr lang="en-US" sz="3300" b="1" dirty="0" smtClean="0"/>
              <a:t>“And when they came to </a:t>
            </a:r>
            <a:r>
              <a:rPr lang="en-US" sz="3300" b="1" dirty="0" err="1" smtClean="0"/>
              <a:t>Chidon’s</a:t>
            </a:r>
            <a:r>
              <a:rPr lang="en-US" sz="3300" b="1" dirty="0" smtClean="0"/>
              <a:t> threshing floor, </a:t>
            </a:r>
            <a:r>
              <a:rPr lang="en-US" sz="3300" b="1" dirty="0" err="1" smtClean="0"/>
              <a:t>Uzza</a:t>
            </a:r>
            <a:r>
              <a:rPr lang="en-US" sz="3300" b="1" dirty="0" smtClean="0"/>
              <a:t> put out his hand to hold the ark, for the oxen stumbled. Then the anger of the Lord was aroused against </a:t>
            </a:r>
            <a:r>
              <a:rPr lang="en-US" sz="3300" b="1" dirty="0" err="1" smtClean="0"/>
              <a:t>Uzza</a:t>
            </a:r>
            <a:r>
              <a:rPr lang="en-US" sz="3300" b="1" dirty="0" smtClean="0"/>
              <a:t>, and He struck him because he put his hand to the ark; and he died there before God”</a:t>
            </a:r>
            <a:endParaRPr lang="en-US" sz="3300" b="1" dirty="0"/>
          </a:p>
        </p:txBody>
      </p:sp>
    </p:spTree>
    <p:extLst>
      <p:ext uri="{BB962C8B-B14F-4D97-AF65-F5344CB8AC3E}">
        <p14:creationId xmlns:p14="http://schemas.microsoft.com/office/powerpoint/2010/main" val="7710139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pPr marL="0" indent="0" algn="ctr">
              <a:buNone/>
            </a:pPr>
            <a:r>
              <a:rPr lang="en-US" sz="7500" b="1" dirty="0" smtClean="0"/>
              <a:t>Friends, God does care HOW we worship Him!</a:t>
            </a:r>
            <a:endParaRPr lang="en-US" sz="7500" b="1" dirty="0"/>
          </a:p>
        </p:txBody>
      </p:sp>
    </p:spTree>
    <p:extLst>
      <p:ext uri="{BB962C8B-B14F-4D97-AF65-F5344CB8AC3E}">
        <p14:creationId xmlns:p14="http://schemas.microsoft.com/office/powerpoint/2010/main" val="18013352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lgn="ctr">
              <a:buNone/>
            </a:pPr>
            <a:r>
              <a:rPr lang="en-US" sz="7500" dirty="0" smtClean="0"/>
              <a:t>What is our responsibility concerning this lesson?</a:t>
            </a:r>
            <a:endParaRPr lang="en-US" sz="7500" dirty="0"/>
          </a:p>
        </p:txBody>
      </p:sp>
    </p:spTree>
    <p:extLst>
      <p:ext uri="{BB962C8B-B14F-4D97-AF65-F5344CB8AC3E}">
        <p14:creationId xmlns:p14="http://schemas.microsoft.com/office/powerpoint/2010/main" val="39158146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381000"/>
            <a:ext cx="7924800" cy="5943600"/>
          </a:xfrm>
        </p:spPr>
        <p:txBody>
          <a:bodyPr>
            <a:normAutofit/>
          </a:bodyPr>
          <a:lstStyle/>
          <a:p>
            <a:pPr marL="0" indent="0">
              <a:buNone/>
            </a:pPr>
            <a:r>
              <a:rPr lang="en-US" sz="3600" b="1" dirty="0" smtClean="0"/>
              <a:t>We must share what we have learned</a:t>
            </a:r>
          </a:p>
          <a:p>
            <a:pPr marL="0" indent="0">
              <a:buNone/>
            </a:pPr>
            <a:r>
              <a:rPr lang="en-US" sz="3600" b="1" dirty="0" smtClean="0"/>
              <a:t>We must continue to study the Word of God</a:t>
            </a:r>
          </a:p>
          <a:p>
            <a:pPr marL="0" indent="0">
              <a:buNone/>
            </a:pPr>
            <a:r>
              <a:rPr lang="en-US" sz="3600" b="1" dirty="0" smtClean="0"/>
              <a:t>We must be ready to give an answer at all times</a:t>
            </a:r>
          </a:p>
          <a:p>
            <a:pPr marL="0" indent="0">
              <a:buNone/>
            </a:pPr>
            <a:r>
              <a:rPr lang="en-US" sz="3600" b="1" dirty="0" smtClean="0"/>
              <a:t>We must give diligence to our faithfulness so that we will not depart from the truth</a:t>
            </a:r>
          </a:p>
          <a:p>
            <a:pPr marL="0" indent="0">
              <a:buNone/>
            </a:pPr>
            <a:r>
              <a:rPr lang="en-US" sz="3600" b="1" dirty="0" smtClean="0"/>
              <a:t>We must respect the authority of the Scriptures</a:t>
            </a:r>
            <a:endParaRPr lang="en-US" sz="3600" b="1" dirty="0"/>
          </a:p>
        </p:txBody>
      </p:sp>
    </p:spTree>
    <p:extLst>
      <p:ext uri="{BB962C8B-B14F-4D97-AF65-F5344CB8AC3E}">
        <p14:creationId xmlns:p14="http://schemas.microsoft.com/office/powerpoint/2010/main" val="16214602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Autofit/>
          </a:bodyPr>
          <a:lstStyle/>
          <a:p>
            <a:pPr marL="0" indent="0" algn="ctr">
              <a:buNone/>
            </a:pPr>
            <a:r>
              <a:rPr lang="en-US" sz="5500" b="1" dirty="0" smtClean="0"/>
              <a:t>May God continue to help us as we strive to do His will</a:t>
            </a:r>
            <a:endParaRPr lang="en-US" sz="5500" b="1" dirty="0"/>
          </a:p>
        </p:txBody>
      </p:sp>
    </p:spTree>
    <p:extLst>
      <p:ext uri="{BB962C8B-B14F-4D97-AF65-F5344CB8AC3E}">
        <p14:creationId xmlns:p14="http://schemas.microsoft.com/office/powerpoint/2010/main" val="42519660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300" b="1" dirty="0" smtClean="0"/>
              <a:t>Recommended books for young people to read</a:t>
            </a:r>
            <a:endParaRPr lang="en-US" sz="3300" b="1" dirty="0"/>
          </a:p>
        </p:txBody>
      </p:sp>
      <p:pic>
        <p:nvPicPr>
          <p:cNvPr id="11266" name="Picture 2" descr="http://gospelnews.files.wordpress.com/2007/12/richlandhill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861457"/>
            <a:ext cx="24384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tores.homestead.com/GospelAdvocateCompany/catalog/Pilot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1850571"/>
            <a:ext cx="2514600" cy="3516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63952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4.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5.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TotalTime>
  <Words>2104</Words>
  <Application>Microsoft Office PowerPoint</Application>
  <PresentationFormat>On-screen Show (4:3)</PresentationFormat>
  <Paragraphs>176</Paragraphs>
  <Slides>61</Slides>
  <Notes>2</Notes>
  <HiddenSlides>0</HiddenSlides>
  <MMClips>0</MMClips>
  <ScaleCrop>false</ScaleCrop>
  <HeadingPairs>
    <vt:vector size="4" baseType="variant">
      <vt:variant>
        <vt:lpstr>Theme</vt:lpstr>
      </vt:variant>
      <vt:variant>
        <vt:i4>5</vt:i4>
      </vt:variant>
      <vt:variant>
        <vt:lpstr>Slide Titles</vt:lpstr>
      </vt:variant>
      <vt:variant>
        <vt:i4>61</vt:i4>
      </vt:variant>
    </vt:vector>
  </HeadingPairs>
  <TitlesOfParts>
    <vt:vector size="66" baseType="lpstr">
      <vt:lpstr>Office Theme</vt:lpstr>
      <vt:lpstr>Module</vt:lpstr>
      <vt:lpstr>Horizon</vt:lpstr>
      <vt:lpstr>Aspect</vt:lpstr>
      <vt:lpstr>Hardcover</vt:lpstr>
      <vt:lpstr>PowerPoint Presentation</vt:lpstr>
      <vt:lpstr>OVERVIEW OF OUR LESSON</vt:lpstr>
      <vt:lpstr>OVERVIEW OF OUR LESSON</vt:lpstr>
      <vt:lpstr>PowerPoint Presentation</vt:lpstr>
      <vt:lpstr>CHURCHES THAT HAVE DRIFTED AWAY</vt:lpstr>
      <vt:lpstr>Notice what the Hills church is saying</vt:lpstr>
      <vt:lpstr>The Hills church</vt:lpstr>
      <vt:lpstr>PowerPoint Presentation</vt:lpstr>
      <vt:lpstr>PowerPoint Presentation</vt:lpstr>
      <vt:lpstr>MATTHEW 26:30, NKJV</vt:lpstr>
      <vt:lpstr>I CORINTHIANS 14:15, NKJV</vt:lpstr>
      <vt:lpstr>ACTS 16:25, NKJV</vt:lpstr>
      <vt:lpstr>EPHESIANS 5:19, NKJV</vt:lpstr>
      <vt:lpstr>COLOSSIANS 3:16, NKJV</vt:lpstr>
      <vt:lpstr>ROMANS 15:9, NKJV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HAVE BIBLE AUTHORITY FOR WHAT WE DO</vt:lpstr>
      <vt:lpstr>PowerPoint Presentation</vt:lpstr>
      <vt:lpstr>PowerPoint Presentation</vt:lpstr>
      <vt:lpstr>PowerPoint Presentation</vt:lpstr>
      <vt:lpstr>WE HAVE A PATTERN TO FOLLOW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N.T. does mention instruments in Luke 15:25</vt:lpstr>
      <vt:lpstr>Revelation mentions instruments</vt:lpstr>
      <vt:lpstr>PowerPoint Presentation</vt:lpstr>
      <vt:lpstr>PowerPoint Presentation</vt:lpstr>
      <vt:lpstr>Ephesians 5:19 includes instruments</vt:lpstr>
      <vt:lpstr>Thayer's Greek Lexicon</vt:lpstr>
      <vt:lpstr>Thayer’s Greek Lexicon Full Definition</vt:lpstr>
      <vt:lpstr>Ephesians 5:19</vt:lpstr>
      <vt:lpstr>The question is not HOW to worship, but WHO to worship</vt:lpstr>
      <vt:lpstr>PowerPoint Presentation</vt:lpstr>
      <vt:lpstr>EXAMPLES WORTH CONSIDERING</vt:lpstr>
      <vt:lpstr>EXAMPLES WORTH CONSIDERING</vt:lpstr>
      <vt:lpstr>PowerPoint Presentation</vt:lpstr>
      <vt:lpstr>PowerPoint Presentation</vt:lpstr>
      <vt:lpstr>PowerPoint Presentation</vt:lpstr>
      <vt:lpstr>PowerPoint Presentation</vt:lpstr>
      <vt:lpstr>Recommended books for young people to read</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Willie Alvarenga</dc:creator>
  <cp:lastModifiedBy>Willie Alvarenga</cp:lastModifiedBy>
  <cp:revision>35</cp:revision>
  <cp:lastPrinted>2011-05-19T17:06:43Z</cp:lastPrinted>
  <dcterms:created xsi:type="dcterms:W3CDTF">2011-05-17T02:01:40Z</dcterms:created>
  <dcterms:modified xsi:type="dcterms:W3CDTF">2011-05-19T17:12:25Z</dcterms:modified>
</cp:coreProperties>
</file>