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slideLayouts/slideLayout157.xml" ContentType="application/vnd.openxmlformats-officedocument.presentationml.slideLayout+xml"/>
  <Override PartName="/ppt/slides/slide36.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35.xml" ContentType="application/vnd.openxmlformats-officedocument.presentationml.slideLayout+xml"/>
  <Override PartName="/ppt/slideLayouts/slideLayout146.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slideLayouts/slideLayout160.xml" ContentType="application/vnd.openxmlformats-officedocument.presentationml.slideLayout+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slideLayouts/slideLayout165.xml" ContentType="application/vnd.openxmlformats-officedocument.presentationml.slideLayout+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Layouts/slideLayout136.xml" ContentType="application/vnd.openxmlformats-officedocument.presentationml.slideLayout+xml"/>
  <Override PartName="/ppt/slideLayouts/slideLayout154.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43.xml" ContentType="application/vnd.openxmlformats-officedocument.presentationml.slideLayout+xml"/>
  <Override PartName="/ppt/slideLayouts/slideLayout161.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32.xml" ContentType="application/vnd.openxmlformats-officedocument.presentationml.slideLayout+xml"/>
  <Override PartName="/ppt/slideLayouts/slideLayout150.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10.xml" ContentType="application/vnd.openxmlformats-officedocument.presentationml.slideLayout+xml"/>
  <Override PartName="/ppt/theme/theme15.xml" ContentType="application/vnd.openxmlformats-officedocument.theme+xml"/>
  <Default Extension="gif" ContentType="image/gif"/>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ppt/slideLayouts/slideLayout159.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slideLayouts/slideLayout137.xml" ContentType="application/vnd.openxmlformats-officedocument.presentationml.slideLayout+xml"/>
  <Override PartName="/ppt/slideLayouts/slideLayout1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Layouts/slideLayout126.xml" ContentType="application/vnd.openxmlformats-officedocument.presentationml.slideLayout+xml"/>
  <Override PartName="/ppt/slideLayouts/slideLayout1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Override PartName="/ppt/slideLayouts/slideLayout162.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slideLayouts/slideLayout140.xml" ContentType="application/vnd.openxmlformats-officedocument.presentationml.slideLayout+xml"/>
  <Override PartName="/ppt/slideLayouts/slideLayout1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slideMasters/slideMaster13.xml" ContentType="application/vnd.openxmlformats-officedocument.presentationml.slideMaster+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heme/theme12.xml" ContentType="application/vnd.openxmlformats-officedocument.them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Layouts/slideLayout149.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Layouts/slideLayout138.xml" ContentType="application/vnd.openxmlformats-officedocument.presentationml.slideLayout+xml"/>
  <Override PartName="/ppt/slideLayouts/slideLayout156.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Layouts/slideLayout145.xml" ContentType="application/vnd.openxmlformats-officedocument.presentationml.slideLayout+xml"/>
  <Override PartName="/ppt/slideLayouts/slideLayout163.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Layouts/slideLayout134.xml" ContentType="application/vnd.openxmlformats-officedocument.presentationml.slideLayout+xml"/>
  <Override PartName="/ppt/slideLayouts/slideLayout152.xml" ContentType="application/vnd.openxmlformats-officedocument.presentationml.slideLayout+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41.xml" ContentType="application/vnd.openxmlformats-officedocument.presentationml.slideLayout+xml"/>
  <Override PartName="/ppt/slideMasters/slideMaster14.xml" ContentType="application/vnd.openxmlformats-officedocument.presentationml.slideMaster+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slideLayouts/slideLayout164.xml" ContentType="application/vnd.openxmlformats-officedocument.presentationml.slideLayout+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Layouts/slideLayout153.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Masters/slideMaster15.xml" ContentType="application/vnd.openxmlformats-officedocument.presentationml.slideMaster+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theme/theme14.xml" ContentType="application/vnd.openxmlformats-officedocument.them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158.xml" ContentType="application/vnd.openxmlformats-officedocument.presentationml.slideLayout+xml"/>
  <Override PartName="/ppt/slideLayouts/slideLayout58.xml" ContentType="application/vnd.openxmlformats-officedocument.presentationml.slideLayout+xml"/>
  <Override PartName="/ppt/slideLayouts/slideLayout14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6" r:id="rId2"/>
    <p:sldMasterId id="2147483708" r:id="rId3"/>
    <p:sldMasterId id="2147483720" r:id="rId4"/>
    <p:sldMasterId id="2147483732" r:id="rId5"/>
    <p:sldMasterId id="2147483756" r:id="rId6"/>
    <p:sldMasterId id="2147483768" r:id="rId7"/>
    <p:sldMasterId id="2147483780" r:id="rId8"/>
    <p:sldMasterId id="2147483792" r:id="rId9"/>
    <p:sldMasterId id="2147483804" r:id="rId10"/>
    <p:sldMasterId id="2147483816" r:id="rId11"/>
    <p:sldMasterId id="2147483828" r:id="rId12"/>
    <p:sldMasterId id="2147483840" r:id="rId13"/>
    <p:sldMasterId id="2147483852" r:id="rId14"/>
    <p:sldMasterId id="2147483864" r:id="rId15"/>
  </p:sldMasterIdLst>
  <p:sldIdLst>
    <p:sldId id="293" r:id="rId16"/>
    <p:sldId id="257" r:id="rId17"/>
    <p:sldId id="258" r:id="rId18"/>
    <p:sldId id="259" r:id="rId19"/>
    <p:sldId id="260" r:id="rId20"/>
    <p:sldId id="287" r:id="rId21"/>
    <p:sldId id="261" r:id="rId22"/>
    <p:sldId id="262" r:id="rId23"/>
    <p:sldId id="263" r:id="rId24"/>
    <p:sldId id="268" r:id="rId25"/>
    <p:sldId id="264" r:id="rId26"/>
    <p:sldId id="276" r:id="rId27"/>
    <p:sldId id="277" r:id="rId28"/>
    <p:sldId id="292" r:id="rId29"/>
    <p:sldId id="278" r:id="rId30"/>
    <p:sldId id="295" r:id="rId31"/>
    <p:sldId id="294" r:id="rId32"/>
    <p:sldId id="266" r:id="rId33"/>
    <p:sldId id="274" r:id="rId34"/>
    <p:sldId id="267" r:id="rId35"/>
    <p:sldId id="279" r:id="rId36"/>
    <p:sldId id="296" r:id="rId37"/>
    <p:sldId id="275" r:id="rId38"/>
    <p:sldId id="270" r:id="rId39"/>
    <p:sldId id="297" r:id="rId40"/>
    <p:sldId id="271" r:id="rId41"/>
    <p:sldId id="288" r:id="rId42"/>
    <p:sldId id="282" r:id="rId43"/>
    <p:sldId id="280" r:id="rId44"/>
    <p:sldId id="290" r:id="rId45"/>
    <p:sldId id="291" r:id="rId46"/>
    <p:sldId id="281" r:id="rId47"/>
    <p:sldId id="272" r:id="rId48"/>
    <p:sldId id="285" r:id="rId49"/>
    <p:sldId id="273" r:id="rId50"/>
    <p:sldId id="283" r:id="rId51"/>
    <p:sldId id="284" r:id="rId52"/>
    <p:sldId id="286"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5" d="100"/>
          <a:sy n="45" d="100"/>
        </p:scale>
        <p:origin x="-660"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2" Type="http://schemas.openxmlformats.org/officeDocument/2006/relationships/slideMaster" Target="slideMasters/slideMaster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slide" Target="slides/slide26.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6.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bwMode="white"/>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pic>
        <p:nvPicPr>
          <p:cNvPr id="9" name="Picture 8"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pic>
        <p:nvPicPr>
          <p:cNvPr id="7" name="Picture 6"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
        <p:nvSpPr>
          <p:cNvPr id="12" name="Content Placeholder 11"/>
          <p:cNvSpPr>
            <a:spLocks noGrp="1"/>
          </p:cNvSpPr>
          <p:nvPr>
            <p:ph sz="quarter" idx="14"/>
          </p:nvPr>
        </p:nvSpPr>
        <p:spPr>
          <a:xfrm>
            <a:off x="46482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cstate="print">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4D61ECA-1E51-4A28-AFB5-9812E5B6069A}" type="datetimeFigureOut">
              <a:rPr lang="en-US" smtClean="0"/>
              <a:pPr/>
              <a:t>5/21/2011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D61ECA-1E51-4A28-AFB5-9812E5B6069A}" type="datetimeFigureOut">
              <a:rPr lang="en-US" smtClean="0"/>
              <a:pPr/>
              <a:t>5/21/2011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FD241-1184-4C8B-8069-03B04E529011}" type="slidenum">
              <a:rPr lang="en-US" smtClean="0"/>
              <a:pPr/>
              <a:t>‹#›</a:t>
            </a:fld>
            <a:endParaRPr lang="en-US"/>
          </a:p>
        </p:txBody>
      </p:sp>
      <p:pic>
        <p:nvPicPr>
          <p:cNvPr id="7" name="Picture 6"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
        <p:nvSpPr>
          <p:cNvPr id="9" name="Content Placeholder 8"/>
          <p:cNvSpPr>
            <a:spLocks noGrp="1"/>
          </p:cNvSpPr>
          <p:nvPr>
            <p:ph sz="quarter" idx="13"/>
          </p:nvPr>
        </p:nvSpPr>
        <p:spPr>
          <a:xfrm>
            <a:off x="1371600" y="1676400"/>
            <a:ext cx="32766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752FD241-1184-4C8B-8069-03B04E529011}" type="slidenum">
              <a:rPr lang="en-US" smtClean="0"/>
              <a:pPr/>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4D61ECA-1E51-4A28-AFB5-9812E5B6069A}" type="datetimeFigureOut">
              <a:rPr lang="en-US" smtClean="0"/>
              <a:pPr/>
              <a:t>5/21/2011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D61ECA-1E51-4A28-AFB5-9812E5B6069A}" type="datetimeFigureOut">
              <a:rPr lang="en-US" smtClean="0"/>
              <a:pPr/>
              <a:t>5/21/2011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14D61ECA-1E51-4A28-AFB5-9812E5B6069A}" type="datetimeFigureOut">
              <a:rPr lang="en-US" smtClean="0"/>
              <a:pPr/>
              <a:t>5/21/2011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4D61ECA-1E51-4A28-AFB5-9812E5B6069A}" type="datetimeFigureOut">
              <a:rPr lang="en-US" smtClean="0"/>
              <a:pPr/>
              <a:t>5/21/2011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D61ECA-1E51-4A28-AFB5-9812E5B6069A}" type="datetimeFigureOut">
              <a:rPr lang="en-US" smtClean="0"/>
              <a:pPr/>
              <a:t>5/21/2011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D61ECA-1E51-4A28-AFB5-9812E5B6069A}" type="datetimeFigureOut">
              <a:rPr lang="en-US" smtClean="0"/>
              <a:pPr/>
              <a:t>5/21/2011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752FD241-1184-4C8B-8069-03B04E529011}"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14D61ECA-1E51-4A28-AFB5-9812E5B6069A}" type="datetimeFigureOut">
              <a:rPr lang="en-US" smtClean="0"/>
              <a:pPr/>
              <a:t>5/21/2011</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752FD241-1184-4C8B-8069-03B04E529011}" type="slidenum">
              <a:rPr lang="en-US" smtClean="0"/>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4D61ECA-1E51-4A28-AFB5-9812E5B6069A}" type="datetimeFigureOut">
              <a:rPr lang="en-US" smtClean="0"/>
              <a:pPr/>
              <a:t>5/21/2011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D61ECA-1E51-4A28-AFB5-9812E5B6069A}" type="datetimeFigureOut">
              <a:rPr lang="en-US" smtClean="0"/>
              <a:pPr/>
              <a:t>5/21/2011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D61ECA-1E51-4A28-AFB5-9812E5B6069A}" type="datetimeFigureOut">
              <a:rPr lang="en-US" smtClean="0"/>
              <a:pPr/>
              <a:t>5/21/2011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752FD241-1184-4C8B-8069-03B04E529011}" type="slidenum">
              <a:rPr lang="en-US" smtClean="0"/>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52FD241-1184-4C8B-8069-03B04E529011}" type="slidenum">
              <a:rPr lang="en-US" smtClean="0"/>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52FD241-1184-4C8B-8069-03B04E529011}" type="slidenum">
              <a:rPr lang="en-US" smtClean="0"/>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52FD241-1184-4C8B-8069-03B04E529011}" type="slidenum">
              <a:rPr lang="en-US" smtClean="0"/>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52FD241-1184-4C8B-8069-03B04E529011}" type="slidenum">
              <a:rPr lang="en-US" smtClean="0"/>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52FD241-1184-4C8B-8069-03B04E529011}" type="slidenum">
              <a:rPr lang="en-US" smtClean="0"/>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52FD241-1184-4C8B-8069-03B04E529011}" type="slidenum">
              <a:rPr lang="en-US" smtClean="0"/>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52FD241-1184-4C8B-8069-03B04E529011}" type="slidenum">
              <a:rPr lang="en-US" smtClean="0"/>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52FD241-1184-4C8B-8069-03B04E529011}" type="slidenum">
              <a:rPr lang="en-US" smtClean="0"/>
              <a:pPr/>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52FD241-1184-4C8B-8069-03B04E529011}" type="slidenum">
              <a:rPr lang="en-US" smtClean="0"/>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52FD241-1184-4C8B-8069-03B04E529011}" type="slidenum">
              <a:rPr lang="en-US" smtClean="0"/>
              <a:pPr/>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752FD241-1184-4C8B-8069-03B04E529011}" type="slidenum">
              <a:rPr lang="en-US" smtClean="0"/>
              <a:pPr/>
              <a:t>‹#›</a:t>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4D61ECA-1E51-4A28-AFB5-9812E5B6069A}" type="datetimeFigureOut">
              <a:rPr lang="en-US" smtClean="0"/>
              <a:pPr/>
              <a:t>5/21/2011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FD241-1184-4C8B-8069-03B04E529011}" type="slidenum">
              <a:rPr lang="en-US" smtClean="0"/>
              <a:pPr/>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D61ECA-1E51-4A28-AFB5-9812E5B6069A}" type="datetimeFigureOut">
              <a:rPr lang="en-US" smtClean="0"/>
              <a:pPr/>
              <a:t>5/21/2011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D61ECA-1E51-4A28-AFB5-9812E5B6069A}" type="datetimeFigureOut">
              <a:rPr lang="en-US" smtClean="0"/>
              <a:pPr/>
              <a:t>5/21/2011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752FD241-1184-4C8B-8069-03B04E529011}" type="slidenum">
              <a:rPr lang="en-US" smtClean="0"/>
              <a:pPr/>
              <a:t>‹#›</a:t>
            </a:fld>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752FD241-1184-4C8B-8069-03B04E529011}" type="slidenum">
              <a:rPr lang="en-US" smtClean="0"/>
              <a:pPr/>
              <a:t>‹#›</a:t>
            </a:fld>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14D61ECA-1E51-4A28-AFB5-9812E5B6069A}" type="datetimeFigureOut">
              <a:rPr lang="en-US" smtClean="0"/>
              <a:pPr/>
              <a:t>5/21/2011</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752FD241-1184-4C8B-8069-03B04E52901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D61ECA-1E51-4A28-AFB5-9812E5B6069A}" type="datetimeFigureOut">
              <a:rPr lang="en-US" smtClean="0"/>
              <a:pPr/>
              <a:t>5/21/2011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D61ECA-1E51-4A28-AFB5-9812E5B6069A}" type="datetimeFigureOut">
              <a:rPr lang="en-US" smtClean="0"/>
              <a:pPr/>
              <a:t>5/21/2011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D61ECA-1E51-4A28-AFB5-9812E5B6069A}" type="datetimeFigureOut">
              <a:rPr lang="en-US" smtClean="0"/>
              <a:pPr/>
              <a:t>5/21/2011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16" name="Slide Number Placeholder 15"/>
          <p:cNvSpPr>
            <a:spLocks noGrp="1"/>
          </p:cNvSpPr>
          <p:nvPr>
            <p:ph type="sldNum" sz="quarter" idx="11"/>
          </p:nvPr>
        </p:nvSpPr>
        <p:spPr/>
        <p:txBody>
          <a:bodyPr/>
          <a:lstStyle/>
          <a:p>
            <a:fld id="{752FD241-1184-4C8B-8069-03B04E529011}"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15" name="Slide Number Placeholder 14"/>
          <p:cNvSpPr>
            <a:spLocks noGrp="1"/>
          </p:cNvSpPr>
          <p:nvPr>
            <p:ph type="sldNum" sz="quarter" idx="11"/>
          </p:nvPr>
        </p:nvSpPr>
        <p:spPr/>
        <p:txBody>
          <a:bodyPr/>
          <a:lstStyle/>
          <a:p>
            <a:fld id="{752FD241-1184-4C8B-8069-03B04E529011}" type="slidenum">
              <a:rPr lang="en-US" smtClean="0"/>
              <a:pPr/>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14D61ECA-1E51-4A28-AFB5-9812E5B6069A}" type="datetimeFigureOut">
              <a:rPr lang="en-US" smtClean="0"/>
              <a:pPr/>
              <a:t>5/21/2011</a:t>
            </a:fld>
            <a:endParaRPr lang="en-US"/>
          </a:p>
        </p:txBody>
      </p:sp>
      <p:sp>
        <p:nvSpPr>
          <p:cNvPr id="13" name="Slide Number Placeholder 12"/>
          <p:cNvSpPr>
            <a:spLocks noGrp="1"/>
          </p:cNvSpPr>
          <p:nvPr>
            <p:ph type="sldNum" sz="quarter" idx="11"/>
          </p:nvPr>
        </p:nvSpPr>
        <p:spPr/>
        <p:txBody>
          <a:bodyPr/>
          <a:lstStyle/>
          <a:p>
            <a:fld id="{752FD241-1184-4C8B-8069-03B04E529011}"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14D61ECA-1E51-4A28-AFB5-9812E5B6069A}" type="datetimeFigureOut">
              <a:rPr lang="en-US" smtClean="0"/>
              <a:pPr/>
              <a:t>5/21/2011</a:t>
            </a:fld>
            <a:endParaRPr lang="en-US"/>
          </a:p>
        </p:txBody>
      </p:sp>
      <p:sp>
        <p:nvSpPr>
          <p:cNvPr id="9" name="Slide Number Placeholder 8"/>
          <p:cNvSpPr>
            <a:spLocks noGrp="1"/>
          </p:cNvSpPr>
          <p:nvPr>
            <p:ph type="sldNum" sz="quarter" idx="11"/>
          </p:nvPr>
        </p:nvSpPr>
        <p:spPr/>
        <p:txBody>
          <a:bodyPr/>
          <a:lstStyle/>
          <a:p>
            <a:fld id="{752FD241-1184-4C8B-8069-03B04E529011}"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15" name="Slide Number Placeholder 14"/>
          <p:cNvSpPr>
            <a:spLocks noGrp="1"/>
          </p:cNvSpPr>
          <p:nvPr>
            <p:ph type="sldNum" sz="quarter" idx="11"/>
          </p:nvPr>
        </p:nvSpPr>
        <p:spPr/>
        <p:txBody>
          <a:bodyPr/>
          <a:lstStyle/>
          <a:p>
            <a:fld id="{752FD241-1184-4C8B-8069-03B04E529011}" type="slidenum">
              <a:rPr lang="en-US" smtClean="0"/>
              <a:pPr/>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14D61ECA-1E51-4A28-AFB5-9812E5B6069A}" type="datetimeFigureOut">
              <a:rPr lang="en-US" smtClean="0"/>
              <a:pPr/>
              <a:t>5/21/2011</a:t>
            </a:fld>
            <a:endParaRPr lang="en-US"/>
          </a:p>
        </p:txBody>
      </p:sp>
      <p:sp>
        <p:nvSpPr>
          <p:cNvPr id="8" name="Slide Number Placeholder 7"/>
          <p:cNvSpPr>
            <a:spLocks noGrp="1"/>
          </p:cNvSpPr>
          <p:nvPr>
            <p:ph type="sldNum" sz="quarter" idx="11"/>
          </p:nvPr>
        </p:nvSpPr>
        <p:spPr/>
        <p:txBody>
          <a:bodyPr/>
          <a:lstStyle/>
          <a:p>
            <a:fld id="{752FD241-1184-4C8B-8069-03B04E529011}"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Slide Number Placeholder 5"/>
          <p:cNvSpPr>
            <a:spLocks noGrp="1"/>
          </p:cNvSpPr>
          <p:nvPr>
            <p:ph type="sldNum" sz="quarter" idx="11"/>
          </p:nvPr>
        </p:nvSpPr>
        <p:spPr/>
        <p:txBody>
          <a:bodyPr/>
          <a:lstStyle/>
          <a:p>
            <a:fld id="{752FD241-1184-4C8B-8069-03B04E529011}" type="slidenum">
              <a:rPr lang="en-US" smtClean="0"/>
              <a:pPr/>
              <a:t>‹#›</a:t>
            </a:fld>
            <a:endParaRPr lang="en-US"/>
          </a:p>
        </p:txBody>
      </p:sp>
      <p:sp>
        <p:nvSpPr>
          <p:cNvPr id="7" name="Footer Placeholder 6"/>
          <p:cNvSpPr>
            <a:spLocks noGrp="1"/>
          </p:cNvSpPr>
          <p:nvPr>
            <p:ph type="ftr" sz="quarter" idx="12"/>
          </p:nvPr>
        </p:nvSpPr>
        <p:spPr/>
        <p:txBody>
          <a:bodyPr/>
          <a:lstStyle/>
          <a:p>
            <a:endParaRPr 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16" name="Slide Number Placeholder 15"/>
          <p:cNvSpPr>
            <a:spLocks noGrp="1"/>
          </p:cNvSpPr>
          <p:nvPr>
            <p:ph type="sldNum" sz="quarter" idx="11"/>
          </p:nvPr>
        </p:nvSpPr>
        <p:spPr/>
        <p:txBody>
          <a:bodyPr/>
          <a:lstStyle/>
          <a:p>
            <a:fld id="{752FD241-1184-4C8B-8069-03B04E529011}"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14D61ECA-1E51-4A28-AFB5-9812E5B6069A}" type="datetimeFigureOut">
              <a:rPr lang="en-US" smtClean="0"/>
              <a:pPr/>
              <a:t>5/21/2011</a:t>
            </a:fld>
            <a:endParaRPr lang="en-US"/>
          </a:p>
        </p:txBody>
      </p:sp>
      <p:sp>
        <p:nvSpPr>
          <p:cNvPr id="14" name="Slide Number Placeholder 13"/>
          <p:cNvSpPr>
            <a:spLocks noGrp="1"/>
          </p:cNvSpPr>
          <p:nvPr>
            <p:ph type="sldNum" sz="quarter" idx="11"/>
          </p:nvPr>
        </p:nvSpPr>
        <p:spPr/>
        <p:txBody>
          <a:bodyPr/>
          <a:lstStyle/>
          <a:p>
            <a:fld id="{752FD241-1184-4C8B-8069-03B04E529011}" type="slidenum">
              <a:rPr lang="en-US" smtClean="0"/>
              <a:pPr/>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4D61ECA-1E51-4A28-AFB5-9812E5B6069A}" type="datetimeFigureOut">
              <a:rPr lang="en-US" smtClean="0"/>
              <a:pPr/>
              <a:t>5/21/2011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FD241-1184-4C8B-8069-03B04E529011}"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4D61ECA-1E51-4A28-AFB5-9812E5B6069A}" type="datetimeFigureOut">
              <a:rPr lang="en-US" smtClean="0"/>
              <a:pPr/>
              <a:t>5/21/2011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D61ECA-1E51-4A28-AFB5-9812E5B6069A}" type="datetimeFigureOut">
              <a:rPr lang="en-US" smtClean="0"/>
              <a:pPr/>
              <a:t>5/21/2011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752FD241-1184-4C8B-8069-03B04E529011}"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52FD241-1184-4C8B-8069-03B04E529011}" type="slidenum">
              <a:rPr lang="en-US" smtClean="0"/>
              <a:pPr/>
              <a:t>‹#›</a:t>
            </a:fld>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52FD241-1184-4C8B-8069-03B04E529011}"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52FD241-1184-4C8B-8069-03B04E529011}" type="slidenum">
              <a:rPr lang="en-US" smtClean="0"/>
              <a:pPr/>
              <a:t>‹#›</a:t>
            </a:fld>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52FD241-1184-4C8B-8069-03B04E529011}"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52FD241-1184-4C8B-8069-03B04E529011}" type="slidenum">
              <a:rPr lang="en-US" smtClean="0"/>
              <a:pPr/>
              <a:t>‹#›</a:t>
            </a:fld>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52FD241-1184-4C8B-8069-03B04E529011}" type="slidenum">
              <a:rPr lang="en-US" smtClean="0"/>
              <a:pPr/>
              <a:t>‹#›</a:t>
            </a:fld>
            <a:endParaRPr lang="en-US"/>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52FD241-1184-4C8B-8069-03B04E529011}" type="slidenum">
              <a:rPr lang="en-US" smtClean="0"/>
              <a:pPr/>
              <a:t>‹#›</a:t>
            </a:fld>
            <a:endParaRPr lang="en-US"/>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752FD241-1184-4C8B-8069-03B04E529011}" type="slidenum">
              <a:rPr lang="en-US" smtClean="0"/>
              <a:pPr/>
              <a:t>‹#›</a:t>
            </a:fld>
            <a:endParaRPr lang="en-US"/>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52FD241-1184-4C8B-8069-03B04E529011}" type="slidenum">
              <a:rPr lang="en-US" smtClean="0"/>
              <a:pPr/>
              <a:t>‹#›</a:t>
            </a:fld>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52FD241-1184-4C8B-8069-03B04E529011}" type="slidenum">
              <a:rPr lang="en-US" smtClean="0"/>
              <a:pPr/>
              <a:t>‹#›</a:t>
            </a:fld>
            <a:endParaRPr lang="en-US"/>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4D61ECA-1E51-4A28-AFB5-9812E5B6069A}" type="datetimeFigureOut">
              <a:rPr lang="en-US" smtClean="0"/>
              <a:pPr/>
              <a:t>5/21/2011</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752FD241-1184-4C8B-8069-03B04E52901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4D61ECA-1E51-4A28-AFB5-9812E5B6069A}" type="datetimeFigureOut">
              <a:rPr lang="en-US" smtClean="0"/>
              <a:pPr/>
              <a:t>5/21/2011</a:t>
            </a:fld>
            <a:endParaRPr lang="en-US"/>
          </a:p>
        </p:txBody>
      </p:sp>
      <p:sp>
        <p:nvSpPr>
          <p:cNvPr id="9" name="Slide Number Placeholder 8"/>
          <p:cNvSpPr>
            <a:spLocks noGrp="1"/>
          </p:cNvSpPr>
          <p:nvPr>
            <p:ph type="sldNum" sz="quarter" idx="15"/>
          </p:nvPr>
        </p:nvSpPr>
        <p:spPr/>
        <p:txBody>
          <a:bodyPr rtlCol="0"/>
          <a:lstStyle/>
          <a:p>
            <a:fld id="{752FD241-1184-4C8B-8069-03B04E529011}"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752FD241-1184-4C8B-8069-03B04E52901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4D61ECA-1E51-4A28-AFB5-9812E5B6069A}" type="datetimeFigureOut">
              <a:rPr lang="en-US" smtClean="0"/>
              <a:pPr/>
              <a:t>5/21/2011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FD241-1184-4C8B-8069-03B04E529011}"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4D61ECA-1E51-4A28-AFB5-9812E5B6069A}" type="datetimeFigureOut">
              <a:rPr lang="en-US" smtClean="0"/>
              <a:pPr/>
              <a:t>5/21/2011</a:t>
            </a:fld>
            <a:endParaRPr lang="en-US"/>
          </a:p>
        </p:txBody>
      </p:sp>
      <p:sp>
        <p:nvSpPr>
          <p:cNvPr id="7" name="Slide Number Placeholder 6"/>
          <p:cNvSpPr>
            <a:spLocks noGrp="1"/>
          </p:cNvSpPr>
          <p:nvPr>
            <p:ph type="sldNum" sz="quarter" idx="11"/>
          </p:nvPr>
        </p:nvSpPr>
        <p:spPr/>
        <p:txBody>
          <a:bodyPr rtlCol="0"/>
          <a:lstStyle/>
          <a:p>
            <a:fld id="{752FD241-1184-4C8B-8069-03B04E529011}"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D61ECA-1E51-4A28-AFB5-9812E5B6069A}" type="datetimeFigureOut">
              <a:rPr lang="en-US" smtClean="0"/>
              <a:pPr/>
              <a:t>5/21/2011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4D61ECA-1E51-4A28-AFB5-9812E5B6069A}" type="datetimeFigureOut">
              <a:rPr lang="en-US" smtClean="0"/>
              <a:pPr/>
              <a:t>5/21/2011</a:t>
            </a:fld>
            <a:endParaRPr lang="en-US"/>
          </a:p>
        </p:txBody>
      </p:sp>
      <p:sp>
        <p:nvSpPr>
          <p:cNvPr id="22" name="Slide Number Placeholder 21"/>
          <p:cNvSpPr>
            <a:spLocks noGrp="1"/>
          </p:cNvSpPr>
          <p:nvPr>
            <p:ph type="sldNum" sz="quarter" idx="15"/>
          </p:nvPr>
        </p:nvSpPr>
        <p:spPr/>
        <p:txBody>
          <a:bodyPr rtlCol="0"/>
          <a:lstStyle/>
          <a:p>
            <a:fld id="{752FD241-1184-4C8B-8069-03B04E529011}"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4D61ECA-1E51-4A28-AFB5-9812E5B6069A}" type="datetimeFigureOut">
              <a:rPr lang="en-US" smtClean="0"/>
              <a:pPr/>
              <a:t>5/21/2011</a:t>
            </a:fld>
            <a:endParaRPr lang="en-US"/>
          </a:p>
        </p:txBody>
      </p:sp>
      <p:sp>
        <p:nvSpPr>
          <p:cNvPr id="18" name="Slide Number Placeholder 17"/>
          <p:cNvSpPr>
            <a:spLocks noGrp="1"/>
          </p:cNvSpPr>
          <p:nvPr>
            <p:ph type="sldNum" sz="quarter" idx="11"/>
          </p:nvPr>
        </p:nvSpPr>
        <p:spPr/>
        <p:txBody>
          <a:bodyPr rtlCol="0"/>
          <a:lstStyle/>
          <a:p>
            <a:fld id="{752FD241-1184-4C8B-8069-03B04E529011}"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4D61ECA-1E51-4A28-AFB5-9812E5B6069A}" type="datetimeFigureOut">
              <a:rPr lang="en-US" smtClean="0"/>
              <a:pPr/>
              <a:t>5/21/2011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4D61ECA-1E51-4A28-AFB5-9812E5B6069A}" type="datetimeFigureOut">
              <a:rPr lang="en-US" smtClean="0"/>
              <a:pPr/>
              <a:t>5/21/2011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D61ECA-1E51-4A28-AFB5-9812E5B6069A}" type="datetimeFigureOut">
              <a:rPr lang="en-US" smtClean="0"/>
              <a:pPr/>
              <a:t>5/21/2011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14D61ECA-1E51-4A28-AFB5-9812E5B6069A}" type="datetimeFigureOut">
              <a:rPr lang="en-US" smtClean="0"/>
              <a:pPr/>
              <a:t>5/21/2011</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752FD241-1184-4C8B-8069-03B04E52901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4D61ECA-1E51-4A28-AFB5-9812E5B6069A}" type="datetimeFigureOut">
              <a:rPr lang="en-US" smtClean="0"/>
              <a:pPr/>
              <a:t>5/21/2011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752FD241-1184-4C8B-8069-03B04E52901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4D61ECA-1E51-4A28-AFB5-9812E5B6069A}" type="datetimeFigureOut">
              <a:rPr lang="en-US" smtClean="0"/>
              <a:pPr/>
              <a:t>5/21/2011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4D61ECA-1E51-4A28-AFB5-9812E5B6069A}" type="datetimeFigureOut">
              <a:rPr lang="en-US" smtClean="0"/>
              <a:pPr/>
              <a:t>5/21/2011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D61ECA-1E51-4A28-AFB5-9812E5B6069A}" type="datetimeFigureOut">
              <a:rPr lang="en-US" smtClean="0"/>
              <a:pPr/>
              <a:t>5/21/2011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752FD241-1184-4C8B-8069-03B04E529011}"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14D61ECA-1E51-4A28-AFB5-9812E5B6069A}" type="datetimeFigureOut">
              <a:rPr lang="en-US" smtClean="0"/>
              <a:pPr/>
              <a:t>5/21/2011</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752FD241-1184-4C8B-8069-03B04E529011}" type="slidenum">
              <a:rPr lang="en-US" smtClean="0"/>
              <a:pPr/>
              <a:t>‹#›</a:t>
            </a:fld>
            <a:endParaRPr lang="en-US"/>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752FD241-1184-4C8B-8069-03B04E529011}" type="slidenum">
              <a:rPr lang="en-US" smtClean="0"/>
              <a:pPr/>
              <a:t>‹#›</a:t>
            </a:fld>
            <a:endParaRPr lang="en-US"/>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14D61ECA-1E51-4A28-AFB5-9812E5B6069A}" type="datetimeFigureOut">
              <a:rPr lang="en-US" smtClean="0"/>
              <a:pPr/>
              <a:t>5/21/2011</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752FD241-1184-4C8B-8069-03B04E529011}"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4D61ECA-1E51-4A28-AFB5-9812E5B6069A}" type="datetimeFigureOut">
              <a:rPr lang="en-US" smtClean="0"/>
              <a:pPr/>
              <a:t>5/21/2011</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752FD241-1184-4C8B-8069-03B04E529011}"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4D61ECA-1E51-4A28-AFB5-9812E5B6069A}" type="datetimeFigureOut">
              <a:rPr lang="en-US" smtClean="0"/>
              <a:pPr/>
              <a:t>5/21/2011</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4D61ECA-1E51-4A28-AFB5-9812E5B6069A}" type="datetimeFigureOut">
              <a:rPr lang="en-US" smtClean="0"/>
              <a:pPr/>
              <a:t>5/21/2011</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752FD241-1184-4C8B-8069-03B04E529011}"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4D61ECA-1E51-4A28-AFB5-9812E5B6069A}" type="datetimeFigureOut">
              <a:rPr lang="en-US" smtClean="0"/>
              <a:pPr/>
              <a:t>5/21/2011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4D61ECA-1E51-4A28-AFB5-9812E5B6069A}" type="datetimeFigureOut">
              <a:rPr lang="en-US" smtClean="0"/>
              <a:pPr/>
              <a:t>5/21/2011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D61ECA-1E51-4A28-AFB5-9812E5B6069A}" type="datetimeFigureOut">
              <a:rPr lang="en-US" smtClean="0"/>
              <a:pPr/>
              <a:t>5/21/2011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D61ECA-1E51-4A28-AFB5-9812E5B6069A}" type="datetimeFigureOut">
              <a:rPr lang="en-US" smtClean="0"/>
              <a:pPr/>
              <a:t>5/21/2011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D61ECA-1E51-4A28-AFB5-9812E5B6069A}" type="datetimeFigureOut">
              <a:rPr lang="en-US" smtClean="0"/>
              <a:pPr/>
              <a:t>5/21/2011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FD241-1184-4C8B-8069-03B04E52901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image" Target="../media/image20.png"/><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14D61ECA-1E51-4A28-AFB5-9812E5B6069A}" type="datetimeFigureOut">
              <a:rPr lang="en-US" smtClean="0"/>
              <a:pPr/>
              <a:t>5/21/2011</a:t>
            </a:fld>
            <a:endParaRPr lang="en-US"/>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752FD241-1184-4C8B-8069-03B04E52901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14D61ECA-1E51-4A28-AFB5-9812E5B6069A}" type="datetimeFigureOut">
              <a:rPr lang="en-US" smtClean="0"/>
              <a:pPr/>
              <a:t>5/21/2011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752FD241-1184-4C8B-8069-03B04E529011}" type="slidenum">
              <a:rPr lang="en-US" smtClean="0"/>
              <a:pPr/>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14D61ECA-1E51-4A28-AFB5-9812E5B6069A}" type="datetimeFigureOut">
              <a:rPr lang="en-US" smtClean="0"/>
              <a:pPr/>
              <a:t>5/21/2011</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752FD241-1184-4C8B-8069-03B04E52901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4D61ECA-1E51-4A28-AFB5-9812E5B6069A}" type="datetimeFigureOut">
              <a:rPr lang="en-US" smtClean="0"/>
              <a:pPr/>
              <a:t>5/21/2011</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752FD241-1184-4C8B-8069-03B04E52901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4D61ECA-1E51-4A28-AFB5-9812E5B6069A}" type="datetimeFigureOut">
              <a:rPr lang="en-US" smtClean="0"/>
              <a:pPr/>
              <a:t>5/21/2011</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52FD241-1184-4C8B-8069-03B04E52901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14D61ECA-1E51-4A28-AFB5-9812E5B6069A}" type="datetimeFigureOut">
              <a:rPr lang="en-US" smtClean="0"/>
              <a:pPr/>
              <a:t>5/21/2011</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752FD241-1184-4C8B-8069-03B04E52901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14D61ECA-1E51-4A28-AFB5-9812E5B6069A}" type="datetimeFigureOut">
              <a:rPr lang="en-US" smtClean="0"/>
              <a:pPr/>
              <a:t>5/21/2011</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752FD241-1184-4C8B-8069-03B04E529011}"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14D61ECA-1E51-4A28-AFB5-9812E5B6069A}" type="datetimeFigureOut">
              <a:rPr lang="en-US" smtClean="0"/>
              <a:pPr/>
              <a:t>5/21/2011</a:t>
            </a:fld>
            <a:endParaRPr lang="en-US"/>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752FD241-1184-4C8B-8069-03B04E529011}"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14D61ECA-1E51-4A28-AFB5-9812E5B6069A}" type="datetimeFigureOut">
              <a:rPr lang="en-US" smtClean="0"/>
              <a:pPr/>
              <a:t>5/21/2011</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752FD241-1184-4C8B-8069-03B04E52901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14D61ECA-1E51-4A28-AFB5-9812E5B6069A}" type="datetimeFigureOut">
              <a:rPr lang="en-US" smtClean="0"/>
              <a:pPr/>
              <a:t>5/21/2011</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752FD241-1184-4C8B-8069-03B04E529011}"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4D61ECA-1E51-4A28-AFB5-9812E5B6069A}" type="datetimeFigureOut">
              <a:rPr lang="en-US" smtClean="0"/>
              <a:pPr/>
              <a:t>5/21/2011</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52FD241-1184-4C8B-8069-03B04E52901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14D61ECA-1E51-4A28-AFB5-9812E5B6069A}" type="datetimeFigureOut">
              <a:rPr lang="en-US" smtClean="0"/>
              <a:pPr/>
              <a:t>5/21/2011</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752FD241-1184-4C8B-8069-03B04E52901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4D61ECA-1E51-4A28-AFB5-9812E5B6069A}" type="datetimeFigureOut">
              <a:rPr lang="en-US" smtClean="0"/>
              <a:pPr/>
              <a:t>5/21/2011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52FD241-1184-4C8B-8069-03B04E529011}"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4D61ECA-1E51-4A28-AFB5-9812E5B6069A}" type="datetimeFigureOut">
              <a:rPr lang="en-US" smtClean="0"/>
              <a:pPr/>
              <a:t>5/21/2011</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52FD241-1184-4C8B-8069-03B04E529011}"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14D61ECA-1E51-4A28-AFB5-9812E5B6069A}" type="datetimeFigureOut">
              <a:rPr lang="en-US" smtClean="0"/>
              <a:pPr/>
              <a:t>5/21/2011</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752FD241-1184-4C8B-8069-03B04E529011}"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12.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01.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9.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90.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30.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jpeg"/><Relationship Id="rId1" Type="http://schemas.openxmlformats.org/officeDocument/2006/relationships/slideLayout" Target="../slideLayouts/slideLayout12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8898" name="Picture 2" descr="http://www.moodycatholic.com/images/old-testament1.jpg"/>
          <p:cNvPicPr>
            <a:picLocks noChangeAspect="1" noChangeArrowheads="1"/>
          </p:cNvPicPr>
          <p:nvPr/>
        </p:nvPicPr>
        <p:blipFill>
          <a:blip r:embed="rId2" cstate="print">
            <a:lum bright="-30000"/>
          </a:blip>
          <a:srcRect/>
          <a:stretch>
            <a:fillRect/>
          </a:stretch>
        </p:blipFill>
        <p:spPr bwMode="auto">
          <a:xfrm>
            <a:off x="0" y="0"/>
            <a:ext cx="9144000" cy="6858000"/>
          </a:xfrm>
          <a:prstGeom prst="rect">
            <a:avLst/>
          </a:prstGeom>
          <a:noFill/>
        </p:spPr>
      </p:pic>
      <p:sp>
        <p:nvSpPr>
          <p:cNvPr id="5" name="Content Placeholder 2"/>
          <p:cNvSpPr txBox="1">
            <a:spLocks/>
          </p:cNvSpPr>
          <p:nvPr/>
        </p:nvSpPr>
        <p:spPr>
          <a:xfrm>
            <a:off x="457200" y="1066799"/>
            <a:ext cx="7848600" cy="5334001"/>
          </a:xfrm>
          <a:prstGeom prst="rect">
            <a:avLst/>
          </a:prstGeom>
        </p:spPr>
        <p:txBody>
          <a:bodyPr vert="horz" lIns="91440" tIns="45720" rIns="91440" bIns="45720" rtlCol="0">
            <a:normAutofit/>
          </a:bodyPr>
          <a:lst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a:lstStyle>
          <a:p>
            <a:pPr lvl="1" algn="ctr">
              <a:buFont typeface="Arial" pitchFamily="34" charset="0"/>
              <a:buNone/>
            </a:pPr>
            <a:r>
              <a:rPr lang="en-US" sz="4500" b="1" dirty="0" smtClean="0">
                <a:solidFill>
                  <a:schemeClr val="bg1"/>
                </a:solidFill>
              </a:rPr>
              <a:t>HISTORY OF MUSIC AND ITS FUNCTION IN THE OLD TESTAMENT</a:t>
            </a:r>
          </a:p>
          <a:p>
            <a:pPr lvl="1" algn="ctr">
              <a:buFont typeface="Arial" pitchFamily="34" charset="0"/>
              <a:buNone/>
            </a:pPr>
            <a:endParaRPr lang="en-US" sz="4500" b="1" dirty="0">
              <a:solidFill>
                <a:schemeClr val="bg1"/>
              </a:solidFill>
            </a:endParaRPr>
          </a:p>
          <a:p>
            <a:pPr lvl="1" algn="ctr">
              <a:buFont typeface="Arial" pitchFamily="34" charset="0"/>
              <a:buNone/>
            </a:pPr>
            <a:r>
              <a:rPr lang="en-US" sz="4500" b="1" dirty="0" smtClean="0">
                <a:solidFill>
                  <a:schemeClr val="bg1"/>
                </a:solidFill>
              </a:rPr>
              <a:t>Willie Alvarenga</a:t>
            </a:r>
          </a:p>
          <a:p>
            <a:pPr lvl="1" algn="ctr">
              <a:buFont typeface="Arial" pitchFamily="34" charset="0"/>
              <a:buNone/>
            </a:pPr>
            <a:endParaRPr lang="en-US" sz="45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457200"/>
            <a:ext cx="6965245" cy="1202485"/>
          </a:xfrm>
        </p:spPr>
        <p:txBody>
          <a:bodyPr/>
          <a:lstStyle/>
          <a:p>
            <a:r>
              <a:rPr lang="en-US" dirty="0" smtClean="0"/>
              <a:t>Overview of our lesson</a:t>
            </a:r>
            <a:endParaRPr lang="en-US" dirty="0"/>
          </a:p>
        </p:txBody>
      </p:sp>
      <p:sp>
        <p:nvSpPr>
          <p:cNvPr id="3" name="Content Placeholder 2"/>
          <p:cNvSpPr>
            <a:spLocks noGrp="1"/>
          </p:cNvSpPr>
          <p:nvPr>
            <p:ph idx="1"/>
          </p:nvPr>
        </p:nvSpPr>
        <p:spPr>
          <a:xfrm>
            <a:off x="381000" y="1524000"/>
            <a:ext cx="7848600" cy="5334000"/>
          </a:xfrm>
        </p:spPr>
        <p:txBody>
          <a:bodyPr>
            <a:noAutofit/>
          </a:bodyPr>
          <a:lstStyle/>
          <a:p>
            <a:r>
              <a:rPr lang="en-US" sz="3300" dirty="0" smtClean="0"/>
              <a:t>A call to search the Scriptures</a:t>
            </a:r>
          </a:p>
          <a:p>
            <a:r>
              <a:rPr lang="en-US" sz="3300" dirty="0" smtClean="0"/>
              <a:t>Why these series of lessons are important</a:t>
            </a:r>
          </a:p>
          <a:p>
            <a:r>
              <a:rPr lang="en-US" sz="3300" dirty="0" smtClean="0"/>
              <a:t>What this lesson is not entirely about</a:t>
            </a:r>
          </a:p>
          <a:p>
            <a:r>
              <a:rPr lang="en-US" sz="3300" dirty="0" smtClean="0"/>
              <a:t>The use of music under the Old Testament</a:t>
            </a:r>
          </a:p>
          <a:p>
            <a:r>
              <a:rPr lang="en-US" sz="3300" dirty="0" smtClean="0"/>
              <a:t>Arguments in favor of mechanical instruments taken from the Old Testament</a:t>
            </a:r>
          </a:p>
          <a:p>
            <a:r>
              <a:rPr lang="en-US" sz="3300" dirty="0" smtClean="0"/>
              <a:t>Refutation to this arguments</a:t>
            </a:r>
          </a:p>
          <a:p>
            <a:r>
              <a:rPr lang="en-US" sz="3300" dirty="0" smtClean="0"/>
              <a:t>Our responsibility before us</a:t>
            </a:r>
            <a:endParaRPr lang="en-US" sz="3300" dirty="0"/>
          </a:p>
        </p:txBody>
      </p:sp>
    </p:spTree>
    <p:extLst>
      <p:ext uri="{BB962C8B-B14F-4D97-AF65-F5344CB8AC3E}">
        <p14:creationId xmlns="" xmlns:p14="http://schemas.microsoft.com/office/powerpoint/2010/main" val="10939958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7552"/>
            <a:ext cx="7955280" cy="4879848"/>
          </a:xfrm>
        </p:spPr>
        <p:txBody>
          <a:bodyPr>
            <a:normAutofit/>
          </a:bodyPr>
          <a:lstStyle/>
          <a:p>
            <a:pPr marL="0" indent="0" algn="ctr">
              <a:buNone/>
            </a:pPr>
            <a:r>
              <a:rPr lang="en-US" sz="3500" b="1" dirty="0" smtClean="0"/>
              <a:t>A CALL TO SEARCH THE SCRIPTURES:</a:t>
            </a:r>
          </a:p>
          <a:p>
            <a:pPr marL="0" indent="0">
              <a:buNone/>
            </a:pPr>
            <a:endParaRPr lang="en-US" dirty="0"/>
          </a:p>
          <a:p>
            <a:pPr marL="0" indent="0">
              <a:buNone/>
            </a:pPr>
            <a:r>
              <a:rPr lang="en-US" sz="3300" b="1" dirty="0" smtClean="0"/>
              <a:t>Acts 17:11</a:t>
            </a:r>
          </a:p>
          <a:p>
            <a:pPr marL="0" indent="0">
              <a:buNone/>
            </a:pPr>
            <a:endParaRPr lang="en-US" sz="3300" b="1" dirty="0"/>
          </a:p>
          <a:p>
            <a:pPr marL="0" indent="0">
              <a:buNone/>
            </a:pPr>
            <a:r>
              <a:rPr lang="en-US" sz="3300" b="1" dirty="0" smtClean="0"/>
              <a:t>1 Thessalonians 5:21</a:t>
            </a:r>
          </a:p>
          <a:p>
            <a:pPr marL="0" indent="0">
              <a:buNone/>
            </a:pPr>
            <a:endParaRPr lang="en-US" sz="3300" b="1" dirty="0"/>
          </a:p>
          <a:p>
            <a:pPr marL="0" indent="0">
              <a:buNone/>
            </a:pPr>
            <a:r>
              <a:rPr lang="en-US" sz="3300" b="1" dirty="0" smtClean="0"/>
              <a:t>1 John 4:1</a:t>
            </a:r>
            <a:endParaRPr lang="en-US" sz="3300" b="1" dirty="0"/>
          </a:p>
        </p:txBody>
      </p:sp>
      <p:pic>
        <p:nvPicPr>
          <p:cNvPr id="77826" name="Picture 2" descr="https://englishi2009-2010.wikispaces.com/file/view/magnifying-glass-01.png/142995747/magnifying-glass-01.png"/>
          <p:cNvPicPr>
            <a:picLocks noChangeAspect="1" noChangeArrowheads="1"/>
          </p:cNvPicPr>
          <p:nvPr/>
        </p:nvPicPr>
        <p:blipFill>
          <a:blip r:embed="rId2" cstate="print"/>
          <a:srcRect/>
          <a:stretch>
            <a:fillRect/>
          </a:stretch>
        </p:blipFill>
        <p:spPr bwMode="auto">
          <a:xfrm>
            <a:off x="5105400" y="1752600"/>
            <a:ext cx="3238500" cy="3219451"/>
          </a:xfrm>
          <a:prstGeom prst="rect">
            <a:avLst/>
          </a:prstGeom>
          <a:noFill/>
        </p:spPr>
      </p:pic>
      <p:pic>
        <p:nvPicPr>
          <p:cNvPr id="44034" name="Picture 2" descr="http://www.180uth.com/Portals/0/boy_reading_bible.jpg"/>
          <p:cNvPicPr>
            <a:picLocks noChangeAspect="1" noChangeArrowheads="1"/>
          </p:cNvPicPr>
          <p:nvPr/>
        </p:nvPicPr>
        <p:blipFill>
          <a:blip r:embed="rId3" cstate="print"/>
          <a:srcRect/>
          <a:stretch>
            <a:fillRect/>
          </a:stretch>
        </p:blipFill>
        <p:spPr bwMode="auto">
          <a:xfrm>
            <a:off x="3886200" y="4191000"/>
            <a:ext cx="3162300" cy="1840459"/>
          </a:xfrm>
          <a:prstGeom prst="rect">
            <a:avLst/>
          </a:prstGeom>
          <a:noFill/>
        </p:spPr>
      </p:pic>
    </p:spTree>
    <p:extLst>
      <p:ext uri="{BB962C8B-B14F-4D97-AF65-F5344CB8AC3E}">
        <p14:creationId xmlns="" xmlns:p14="http://schemas.microsoft.com/office/powerpoint/2010/main" val="37689917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30352"/>
            <a:ext cx="8183880" cy="5184648"/>
          </a:xfrm>
        </p:spPr>
        <p:txBody>
          <a:bodyPr>
            <a:normAutofit/>
          </a:bodyPr>
          <a:lstStyle/>
          <a:p>
            <a:pPr marL="0" indent="0" algn="ctr">
              <a:buNone/>
            </a:pPr>
            <a:r>
              <a:rPr lang="en-US" sz="4500" b="1" dirty="0" smtClean="0"/>
              <a:t>A CALL TO BE DOERS OF GOD’S WORD:</a:t>
            </a:r>
          </a:p>
          <a:p>
            <a:pPr marL="0" indent="0">
              <a:buNone/>
            </a:pPr>
            <a:endParaRPr lang="en-US" dirty="0"/>
          </a:p>
          <a:p>
            <a:pPr marL="0" indent="0">
              <a:buNone/>
            </a:pPr>
            <a:r>
              <a:rPr lang="en-US" sz="3300" b="1" dirty="0" smtClean="0"/>
              <a:t>James 1:22</a:t>
            </a:r>
          </a:p>
          <a:p>
            <a:pPr marL="0" indent="0">
              <a:buNone/>
            </a:pPr>
            <a:endParaRPr lang="en-US" sz="3300" b="1" dirty="0"/>
          </a:p>
          <a:p>
            <a:pPr marL="0" indent="0">
              <a:buNone/>
            </a:pPr>
            <a:r>
              <a:rPr lang="en-US" sz="3300" b="1" dirty="0" smtClean="0"/>
              <a:t>Luke 11:28</a:t>
            </a:r>
          </a:p>
          <a:p>
            <a:pPr marL="0" indent="0">
              <a:buNone/>
            </a:pPr>
            <a:endParaRPr lang="en-US" sz="3300" b="1" dirty="0"/>
          </a:p>
          <a:p>
            <a:pPr marL="0" indent="0">
              <a:buNone/>
            </a:pPr>
            <a:r>
              <a:rPr lang="en-US" sz="3300" b="1" dirty="0" smtClean="0"/>
              <a:t>Luke 9:44</a:t>
            </a:r>
            <a:endParaRPr lang="en-US" sz="3300" b="1" dirty="0"/>
          </a:p>
        </p:txBody>
      </p:sp>
      <p:pic>
        <p:nvPicPr>
          <p:cNvPr id="4" name="Picture 2" descr="K:\My Pictures\Pictures for PowerPoint1\spanish-bible-blackleather-300x200.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724400" y="2286000"/>
            <a:ext cx="3200400" cy="31242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9524612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08372"/>
            <a:ext cx="8260672" cy="1039427"/>
          </a:xfrm>
          <a:solidFill>
            <a:srgbClr val="002060"/>
          </a:solidFill>
        </p:spPr>
        <p:txBody>
          <a:bodyPr>
            <a:normAutofit fontScale="90000"/>
          </a:bodyPr>
          <a:lstStyle/>
          <a:p>
            <a:r>
              <a:rPr lang="en-US" b="1" dirty="0" smtClean="0">
                <a:solidFill>
                  <a:schemeClr val="bg1">
                    <a:lumMod val="95000"/>
                  </a:schemeClr>
                </a:solidFill>
              </a:rPr>
              <a:t>Why these lesson are important</a:t>
            </a:r>
            <a:endParaRPr lang="en-US" b="1" dirty="0">
              <a:solidFill>
                <a:schemeClr val="bg1">
                  <a:lumMod val="95000"/>
                </a:schemeClr>
              </a:solidFill>
            </a:endParaRPr>
          </a:p>
        </p:txBody>
      </p:sp>
      <p:sp>
        <p:nvSpPr>
          <p:cNvPr id="3" name="Content Placeholder 2"/>
          <p:cNvSpPr>
            <a:spLocks noGrp="1"/>
          </p:cNvSpPr>
          <p:nvPr>
            <p:ph idx="1"/>
          </p:nvPr>
        </p:nvSpPr>
        <p:spPr>
          <a:xfrm>
            <a:off x="152400" y="1828800"/>
            <a:ext cx="8229600" cy="4876800"/>
          </a:xfrm>
        </p:spPr>
        <p:txBody>
          <a:bodyPr/>
          <a:lstStyle/>
          <a:p>
            <a:pPr lvl="1"/>
            <a:r>
              <a:rPr lang="en-US" sz="3000" b="1" dirty="0" smtClean="0"/>
              <a:t>They deal </a:t>
            </a:r>
            <a:r>
              <a:rPr lang="en-US" sz="3000" b="1" dirty="0"/>
              <a:t>with a topic the Bible speaks </a:t>
            </a:r>
            <a:r>
              <a:rPr lang="en-US" sz="3000" b="1" dirty="0" smtClean="0"/>
              <a:t>about</a:t>
            </a:r>
          </a:p>
          <a:p>
            <a:pPr lvl="1"/>
            <a:endParaRPr lang="en-US" sz="3000" b="1" dirty="0"/>
          </a:p>
          <a:p>
            <a:pPr lvl="1"/>
            <a:r>
              <a:rPr lang="en-US" sz="3000" b="1" dirty="0" smtClean="0"/>
              <a:t>They deal </a:t>
            </a:r>
            <a:r>
              <a:rPr lang="en-US" sz="3000" b="1" dirty="0"/>
              <a:t>with a big problem the church of the New Testament is facing </a:t>
            </a:r>
            <a:r>
              <a:rPr lang="en-US" sz="3000" b="1" dirty="0" smtClean="0"/>
              <a:t>today</a:t>
            </a:r>
          </a:p>
          <a:p>
            <a:pPr lvl="1"/>
            <a:endParaRPr lang="en-US" sz="3000" b="1" dirty="0"/>
          </a:p>
          <a:p>
            <a:pPr lvl="1"/>
            <a:r>
              <a:rPr lang="en-US" sz="3000" b="1" dirty="0"/>
              <a:t>Many people are not familiar with this </a:t>
            </a:r>
            <a:r>
              <a:rPr lang="en-US" sz="3000" b="1" dirty="0" smtClean="0"/>
              <a:t>topic. Fundamental subjects of the Bible</a:t>
            </a:r>
          </a:p>
          <a:p>
            <a:pPr lvl="1"/>
            <a:endParaRPr lang="en-US" sz="1800" dirty="0"/>
          </a:p>
          <a:p>
            <a:endParaRPr lang="en-US" dirty="0"/>
          </a:p>
        </p:txBody>
      </p:sp>
    </p:spTree>
    <p:extLst>
      <p:ext uri="{BB962C8B-B14F-4D97-AF65-F5344CB8AC3E}">
        <p14:creationId xmlns="" xmlns:p14="http://schemas.microsoft.com/office/powerpoint/2010/main" val="77284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52600"/>
            <a:ext cx="8229600" cy="4373563"/>
          </a:xfrm>
        </p:spPr>
        <p:txBody>
          <a:bodyPr>
            <a:normAutofit fontScale="92500" lnSpcReduction="20000"/>
          </a:bodyPr>
          <a:lstStyle/>
          <a:p>
            <a:pPr lvl="1"/>
            <a:r>
              <a:rPr lang="en-US" sz="3000" b="1" dirty="0" smtClean="0"/>
              <a:t>Many people have been taught incorrectly about the kind of music God desires today</a:t>
            </a:r>
          </a:p>
          <a:p>
            <a:pPr lvl="1"/>
            <a:endParaRPr lang="en-US" sz="3000" b="1" dirty="0" smtClean="0"/>
          </a:p>
          <a:p>
            <a:pPr lvl="1"/>
            <a:r>
              <a:rPr lang="en-US" sz="3000" b="1" dirty="0" smtClean="0"/>
              <a:t>They deal with the issue of authority for practices during the worship of the N.T. church</a:t>
            </a:r>
          </a:p>
          <a:p>
            <a:pPr lvl="1"/>
            <a:endParaRPr lang="en-US" sz="3000" b="1" dirty="0" smtClean="0"/>
          </a:p>
          <a:p>
            <a:pPr lvl="1"/>
            <a:r>
              <a:rPr lang="en-US" sz="3000" b="1" dirty="0" smtClean="0"/>
              <a:t>A misunderstanding of this subject can lead someone in the path of eternal destruction</a:t>
            </a:r>
          </a:p>
          <a:p>
            <a:endParaRPr lang="en-US" dirty="0"/>
          </a:p>
        </p:txBody>
      </p:sp>
      <p:sp>
        <p:nvSpPr>
          <p:cNvPr id="4" name="Title 1"/>
          <p:cNvSpPr>
            <a:spLocks noGrp="1"/>
          </p:cNvSpPr>
          <p:nvPr>
            <p:ph type="title"/>
          </p:nvPr>
        </p:nvSpPr>
        <p:spPr>
          <a:xfrm>
            <a:off x="426128" y="408372"/>
            <a:ext cx="8260672" cy="1039427"/>
          </a:xfrm>
          <a:solidFill>
            <a:srgbClr val="002060"/>
          </a:solidFill>
        </p:spPr>
        <p:txBody>
          <a:bodyPr>
            <a:normAutofit fontScale="90000"/>
          </a:bodyPr>
          <a:lstStyle/>
          <a:p>
            <a:r>
              <a:rPr lang="en-US" b="1" dirty="0" smtClean="0">
                <a:solidFill>
                  <a:schemeClr val="bg1">
                    <a:lumMod val="95000"/>
                  </a:schemeClr>
                </a:solidFill>
              </a:rPr>
              <a:t>Why these lesson are important</a:t>
            </a:r>
            <a:endParaRPr lang="en-US" b="1" dirty="0">
              <a:solidFill>
                <a:schemeClr val="bg1">
                  <a:lumMod val="9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19400" y="1828800"/>
            <a:ext cx="5001409" cy="2971800"/>
          </a:xfrm>
        </p:spPr>
        <p:txBody>
          <a:bodyPr>
            <a:normAutofit/>
          </a:bodyPr>
          <a:lstStyle/>
          <a:p>
            <a:pPr marL="68580" indent="0" algn="ctr">
              <a:buNone/>
            </a:pPr>
            <a:r>
              <a:rPr lang="en-US" sz="5500" b="1" dirty="0" smtClean="0"/>
              <a:t>What this lesson is not entirely about</a:t>
            </a:r>
            <a:endParaRPr lang="en-US" sz="5500" b="1" dirty="0"/>
          </a:p>
        </p:txBody>
      </p:sp>
      <p:pic>
        <p:nvPicPr>
          <p:cNvPr id="1026" name="Picture 2" descr="K:\My Pictures\Pictures for PowerPoint1\2009011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85800" y="1752600"/>
            <a:ext cx="2209800" cy="3048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1967853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81000"/>
            <a:ext cx="7520940" cy="4572000"/>
          </a:xfrm>
        </p:spPr>
        <p:txBody>
          <a:bodyPr>
            <a:normAutofit fontScale="92500" lnSpcReduction="20000"/>
          </a:bodyPr>
          <a:lstStyle/>
          <a:p>
            <a:pPr lvl="1" algn="just"/>
            <a:r>
              <a:rPr lang="en-US" sz="3500" b="1" dirty="0"/>
              <a:t>We will not do an in-depth study of mechanical instruments of music under the Old </a:t>
            </a:r>
            <a:r>
              <a:rPr lang="en-US" sz="3500" b="1" dirty="0" smtClean="0"/>
              <a:t>Testament.</a:t>
            </a:r>
          </a:p>
          <a:p>
            <a:pPr lvl="1" algn="just"/>
            <a:endParaRPr lang="en-US" sz="3500" b="1" dirty="0"/>
          </a:p>
          <a:p>
            <a:pPr lvl="1" algn="just"/>
            <a:r>
              <a:rPr lang="en-US" sz="3500" b="1" dirty="0"/>
              <a:t>We will not spend too much time on information which will not be helpful to those important things we need to know </a:t>
            </a:r>
            <a:r>
              <a:rPr lang="en-US" sz="3500" b="1" dirty="0" smtClean="0"/>
              <a:t>today (Authority &amp; Acceptable worship). </a:t>
            </a:r>
          </a:p>
          <a:p>
            <a:pPr lvl="1" algn="just"/>
            <a:endParaRPr lang="en-US" sz="3500" b="1" dirty="0" smtClean="0"/>
          </a:p>
          <a:p>
            <a:pPr lvl="1" algn="just"/>
            <a:r>
              <a:rPr lang="en-US" sz="3500" b="1" dirty="0" smtClean="0"/>
              <a:t>We need to focus on what really matters here.</a:t>
            </a:r>
            <a:endParaRPr lang="en-US" sz="3500" b="1" dirty="0"/>
          </a:p>
          <a:p>
            <a:endParaRPr lang="en-US" dirty="0"/>
          </a:p>
        </p:txBody>
      </p:sp>
    </p:spTree>
    <p:extLst>
      <p:ext uri="{BB962C8B-B14F-4D97-AF65-F5344CB8AC3E}">
        <p14:creationId xmlns="" xmlns:p14="http://schemas.microsoft.com/office/powerpoint/2010/main" val="37126654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endParaRPr lang="en-US" sz="5500" b="1" dirty="0" smtClean="0"/>
          </a:p>
          <a:p>
            <a:pPr marL="0" indent="0" algn="ctr">
              <a:buNone/>
            </a:pPr>
            <a:r>
              <a:rPr lang="en-US" sz="5500" b="1" dirty="0" smtClean="0"/>
              <a:t>The use of music under the Old Testament period </a:t>
            </a:r>
            <a:endParaRPr lang="en-US" sz="5500" b="1" dirty="0"/>
          </a:p>
        </p:txBody>
      </p:sp>
      <p:pic>
        <p:nvPicPr>
          <p:cNvPr id="2050" name="Picture 2" descr="K:\My Pictures\Pictures for PowerPoint1\bigstockphotoBible1242048.jpg"/>
          <p:cNvPicPr>
            <a:picLocks noChangeAspect="1" noChangeArrowheads="1"/>
          </p:cNvPicPr>
          <p:nvPr/>
        </p:nvPicPr>
        <p:blipFill>
          <a:blip r:embed="rId2" cstate="print">
            <a:lum bright="-20000"/>
            <a:extLst>
              <a:ext uri="{28A0092B-C50C-407E-A947-70E740481C1C}">
                <a14:useLocalDpi xmlns="" xmlns:a14="http://schemas.microsoft.com/office/drawing/2010/main" val="0"/>
              </a:ext>
            </a:extLst>
          </a:blip>
          <a:srcRect/>
          <a:stretch>
            <a:fillRect/>
          </a:stretch>
        </p:blipFill>
        <p:spPr bwMode="auto">
          <a:xfrm>
            <a:off x="285750" y="214313"/>
            <a:ext cx="8572500" cy="6429375"/>
          </a:xfrm>
          <a:prstGeom prst="rect">
            <a:avLst/>
          </a:prstGeom>
          <a:noFill/>
          <a:extLst>
            <a:ext uri="{909E8E84-426E-40DD-AFC4-6F175D3DCCD1}">
              <a14:hiddenFill xmlns="" xmlns:a14="http://schemas.microsoft.com/office/drawing/2010/main">
                <a:solidFill>
                  <a:srgbClr val="FFFFFF"/>
                </a:solidFill>
              </a14:hiddenFill>
            </a:ext>
          </a:extLst>
        </p:spPr>
      </p:pic>
      <p:sp>
        <p:nvSpPr>
          <p:cNvPr id="5" name="Content Placeholder 2"/>
          <p:cNvSpPr txBox="1">
            <a:spLocks/>
          </p:cNvSpPr>
          <p:nvPr/>
        </p:nvSpPr>
        <p:spPr>
          <a:xfrm>
            <a:off x="762000" y="1524000"/>
            <a:ext cx="7467600" cy="3733800"/>
          </a:xfrm>
          <a:prstGeom prst="rect">
            <a:avLst/>
          </a:prstGeom>
        </p:spPr>
        <p:txBody>
          <a:bodyPr vert="horz" lIns="182880" tIns="91440">
            <a:normAutofit/>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marL="68580" indent="0" algn="ctr">
              <a:buFont typeface="Wingdings 2"/>
              <a:buNone/>
            </a:pPr>
            <a:r>
              <a:rPr lang="en-US" sz="5500" b="1" dirty="0" smtClean="0">
                <a:solidFill>
                  <a:schemeClr val="bg1">
                    <a:lumMod val="95000"/>
                  </a:schemeClr>
                </a:solidFill>
              </a:rPr>
              <a:t>The use of music &amp; its function under the Old Testament period</a:t>
            </a:r>
            <a:endParaRPr lang="en-US" sz="5500" b="1" dirty="0">
              <a:solidFill>
                <a:schemeClr val="bg1">
                  <a:lumMod val="95000"/>
                </a:schemeClr>
              </a:solidFill>
            </a:endParaRPr>
          </a:p>
        </p:txBody>
      </p:sp>
    </p:spTree>
    <p:extLst>
      <p:ext uri="{BB962C8B-B14F-4D97-AF65-F5344CB8AC3E}">
        <p14:creationId xmlns="" xmlns:p14="http://schemas.microsoft.com/office/powerpoint/2010/main" val="15614206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54162"/>
            <a:ext cx="8686800" cy="4525963"/>
          </a:xfrm>
        </p:spPr>
        <p:txBody>
          <a:bodyPr>
            <a:normAutofit/>
          </a:bodyPr>
          <a:lstStyle/>
          <a:p>
            <a:pPr marL="0" indent="0" algn="ctr">
              <a:buNone/>
            </a:pPr>
            <a:r>
              <a:rPr lang="en-US" sz="6000" b="1" dirty="0" smtClean="0"/>
              <a:t>What does the Bible say about music &amp; its function under the Old Testament period?</a:t>
            </a:r>
            <a:endParaRPr lang="en-US" sz="6000" b="1" dirty="0"/>
          </a:p>
        </p:txBody>
      </p:sp>
    </p:spTree>
    <p:extLst>
      <p:ext uri="{BB962C8B-B14F-4D97-AF65-F5344CB8AC3E}">
        <p14:creationId xmlns="" xmlns:p14="http://schemas.microsoft.com/office/powerpoint/2010/main" val="36397987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609600"/>
            <a:ext cx="7239000" cy="5715000"/>
          </a:xfrm>
        </p:spPr>
        <p:txBody>
          <a:bodyPr>
            <a:normAutofit lnSpcReduction="10000"/>
          </a:bodyPr>
          <a:lstStyle/>
          <a:p>
            <a:pPr marL="457200" indent="-457200"/>
            <a:r>
              <a:rPr lang="en-US" sz="2700" b="1" dirty="0" smtClean="0"/>
              <a:t>The first reference to mechanical instruments goes back to Genesis 4:20, where Jubal is mentioned as the father of all who play the harp and flute. Jubal was a descendant of Cain.</a:t>
            </a:r>
          </a:p>
          <a:p>
            <a:pPr marL="457200" indent="-457200"/>
            <a:endParaRPr lang="en-US" sz="2700" b="1" dirty="0" smtClean="0"/>
          </a:p>
          <a:p>
            <a:pPr marL="457200" indent="-457200"/>
            <a:r>
              <a:rPr lang="en-US" sz="2700" b="1" dirty="0" smtClean="0"/>
              <a:t>God was worshipped with mechanical instruments under the Old Testament period  (Psalm 33:1-5; Psalm 150)</a:t>
            </a:r>
          </a:p>
          <a:p>
            <a:pPr marL="457200" indent="-457200"/>
            <a:endParaRPr lang="en-US" sz="2700" b="1" dirty="0" smtClean="0"/>
          </a:p>
          <a:p>
            <a:pPr marL="457200" indent="-457200"/>
            <a:r>
              <a:rPr lang="en-US" sz="2700" b="1" dirty="0" smtClean="0"/>
              <a:t>God “commanded” the use of instruments under the Old Testament period (2 Chronicles 29:25-28; Psalm 81:1-4)</a:t>
            </a:r>
          </a:p>
          <a:p>
            <a:pPr marL="457200" indent="-457200" algn="l">
              <a:buAutoNum type="arabicPeriod"/>
            </a:pPr>
            <a:endParaRPr lang="en-US" dirty="0" smtClean="0"/>
          </a:p>
          <a:p>
            <a:pPr marL="457200" indent="-457200" algn="l">
              <a:buAutoNum type="arabicPeriod"/>
            </a:pPr>
            <a:endParaRPr lang="en-US" dirty="0" smtClean="0"/>
          </a:p>
        </p:txBody>
      </p:sp>
    </p:spTree>
    <p:extLst>
      <p:ext uri="{BB962C8B-B14F-4D97-AF65-F5344CB8AC3E}">
        <p14:creationId xmlns="" xmlns:p14="http://schemas.microsoft.com/office/powerpoint/2010/main" val="135182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609600"/>
            <a:ext cx="7239000" cy="5715000"/>
          </a:xfrm>
        </p:spPr>
        <p:txBody>
          <a:bodyPr/>
          <a:lstStyle/>
          <a:p>
            <a:pPr marL="457200" indent="-457200" algn="l">
              <a:buNone/>
            </a:pPr>
            <a:endParaRPr lang="en-US" sz="200" b="1" dirty="0" smtClean="0"/>
          </a:p>
          <a:p>
            <a:pPr marL="457200" indent="-457200"/>
            <a:r>
              <a:rPr lang="en-US" sz="2700" b="1" dirty="0" smtClean="0"/>
              <a:t>When the people of God were rebellious and given to sin; God did not accept their worship with mechanical instruments (Amos 5:21-23)</a:t>
            </a:r>
          </a:p>
          <a:p>
            <a:pPr marL="457200" indent="-457200"/>
            <a:endParaRPr lang="en-US" sz="2700" b="1" dirty="0" smtClean="0"/>
          </a:p>
          <a:p>
            <a:pPr marL="457200" indent="-457200"/>
            <a:r>
              <a:rPr lang="en-US" sz="2700" b="1" dirty="0" smtClean="0"/>
              <a:t>Instruments were also used to greet family that came home. </a:t>
            </a:r>
            <a:r>
              <a:rPr lang="en-US" sz="2700" b="1" dirty="0" err="1" smtClean="0"/>
              <a:t>Jephtah’s</a:t>
            </a:r>
            <a:r>
              <a:rPr lang="en-US" sz="2700" b="1" dirty="0" smtClean="0"/>
              <a:t> daughter used instruments of music to run to greet her father (Judges 11:34)</a:t>
            </a:r>
          </a:p>
          <a:p>
            <a:pPr marL="457200" indent="-457200"/>
            <a:endParaRPr lang="en-US" sz="2700" b="1" dirty="0" smtClean="0"/>
          </a:p>
          <a:p>
            <a:pPr marL="457200" indent="-457200"/>
            <a:r>
              <a:rPr lang="en-US" sz="2700" b="1" dirty="0" smtClean="0"/>
              <a:t>Joshua used trumpets of ram’s horns to bring down the walls of Jericho (Joshua 6:4)</a:t>
            </a:r>
          </a:p>
          <a:p>
            <a:pPr marL="457200" indent="-457200" algn="l">
              <a:buAutoNum type="arabicPeriod"/>
            </a:pPr>
            <a:endParaRPr lang="en-US" dirty="0" smtClean="0"/>
          </a:p>
          <a:p>
            <a:pPr marL="457200" indent="-457200" algn="l">
              <a:buAutoNum type="arabicPeriod"/>
            </a:pPr>
            <a:endParaRPr lang="en-US" dirty="0" smtClean="0"/>
          </a:p>
        </p:txBody>
      </p:sp>
    </p:spTree>
    <p:extLst>
      <p:ext uri="{BB962C8B-B14F-4D97-AF65-F5344CB8AC3E}">
        <p14:creationId xmlns="" xmlns:p14="http://schemas.microsoft.com/office/powerpoint/2010/main" val="135182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09600"/>
            <a:ext cx="7239000" cy="5715000"/>
          </a:xfrm>
        </p:spPr>
        <p:txBody>
          <a:bodyPr/>
          <a:lstStyle/>
          <a:p>
            <a:pPr marL="457200" indent="-457200" algn="l">
              <a:buNone/>
            </a:pPr>
            <a:endParaRPr lang="en-US" sz="200" b="1" dirty="0" smtClean="0"/>
          </a:p>
          <a:p>
            <a:pPr marL="457200" indent="-457200"/>
            <a:endParaRPr lang="en-US" sz="2700" b="1" dirty="0" smtClean="0"/>
          </a:p>
          <a:p>
            <a:pPr marL="457200" indent="-457200"/>
            <a:r>
              <a:rPr lang="en-US" sz="2700" b="1" dirty="0" smtClean="0"/>
              <a:t>Saul was welcomed home from the battle of the Philistines by the women shouting and playing on instruments of music (1 Samuel 18:6)</a:t>
            </a:r>
          </a:p>
          <a:p>
            <a:pPr marL="457200" indent="-457200"/>
            <a:endParaRPr lang="en-US" sz="2700" b="1" dirty="0" smtClean="0"/>
          </a:p>
          <a:p>
            <a:pPr marL="457200" indent="-457200" algn="ctr">
              <a:buNone/>
            </a:pPr>
            <a:r>
              <a:rPr lang="en-US" sz="3300" b="1" dirty="0" smtClean="0">
                <a:solidFill>
                  <a:srgbClr val="C00000"/>
                </a:solidFill>
              </a:rPr>
              <a:t>As we can see, instruments of music were used for different purposes under the Old Testament period.</a:t>
            </a:r>
          </a:p>
          <a:p>
            <a:pPr marL="457200" indent="-457200" algn="l">
              <a:buAutoNum type="arabicPeriod"/>
            </a:pPr>
            <a:endParaRPr lang="en-US" dirty="0" smtClean="0"/>
          </a:p>
          <a:p>
            <a:pPr marL="457200" indent="-457200" algn="l">
              <a:buAutoNum type="arabicPeriod"/>
            </a:pPr>
            <a:endParaRPr lang="en-US" dirty="0" smtClean="0"/>
          </a:p>
        </p:txBody>
      </p:sp>
    </p:spTree>
    <p:extLst>
      <p:ext uri="{BB962C8B-B14F-4D97-AF65-F5344CB8AC3E}">
        <p14:creationId xmlns="" xmlns:p14="http://schemas.microsoft.com/office/powerpoint/2010/main" val="135182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52" name="Picture 4" descr="http://scripturechildren.files.wordpress.com/2010/05/ps150.jpg?w=300&amp;h=388"/>
          <p:cNvPicPr>
            <a:picLocks noChangeAspect="1" noChangeArrowheads="1"/>
          </p:cNvPicPr>
          <p:nvPr/>
        </p:nvPicPr>
        <p:blipFill>
          <a:blip r:embed="rId2" cstate="print">
            <a:lum/>
          </a:blip>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8153400" cy="5745960"/>
          </a:xfrm>
        </p:spPr>
        <p:txBody>
          <a:bodyPr>
            <a:normAutofit/>
          </a:bodyPr>
          <a:lstStyle/>
          <a:p>
            <a:pPr algn="ctr">
              <a:buNone/>
            </a:pPr>
            <a:r>
              <a:rPr lang="en-US" sz="3500" b="1" dirty="0" smtClean="0"/>
              <a:t>One thing we MUST understand is that just because mechanical instruments were used under the Old Testament period DOES NOT mean or imply that they can be used under the New Testament worship of the church.</a:t>
            </a:r>
            <a:endParaRPr lang="en-US" sz="3500" b="1" dirty="0"/>
          </a:p>
        </p:txBody>
      </p:sp>
      <p:pic>
        <p:nvPicPr>
          <p:cNvPr id="1026" name="Picture 2" descr="F:\My Pictures\Imagenes para PowerPoint 2011\Compilación de Imagenes para PowerPoint\Imagenes para PowerPoint\4523154799.jpg"/>
          <p:cNvPicPr>
            <a:picLocks noChangeAspect="1" noChangeArrowheads="1"/>
          </p:cNvPicPr>
          <p:nvPr/>
        </p:nvPicPr>
        <p:blipFill>
          <a:blip r:embed="rId2" cstate="print"/>
          <a:srcRect/>
          <a:stretch>
            <a:fillRect/>
          </a:stretch>
        </p:blipFill>
        <p:spPr bwMode="auto">
          <a:xfrm>
            <a:off x="3124200" y="3962400"/>
            <a:ext cx="3117850" cy="2460018"/>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210950" name="Picture 6" descr="http://www.esumc.org/lib/upload/pageimages/worship%20team.jpg"/>
          <p:cNvPicPr>
            <a:picLocks noChangeAspect="1" noChangeArrowheads="1"/>
          </p:cNvPicPr>
          <p:nvPr/>
        </p:nvPicPr>
        <p:blipFill>
          <a:blip r:embed="rId2" cstate="print">
            <a:lum bright="-40000"/>
          </a:blip>
          <a:srcRect/>
          <a:stretch>
            <a:fillRect/>
          </a:stretch>
        </p:blipFill>
        <p:spPr bwMode="auto">
          <a:xfrm>
            <a:off x="0" y="0"/>
            <a:ext cx="9144000" cy="6858000"/>
          </a:xfrm>
          <a:prstGeom prst="rect">
            <a:avLst/>
          </a:prstGeom>
          <a:noFill/>
        </p:spPr>
      </p:pic>
      <p:sp>
        <p:nvSpPr>
          <p:cNvPr id="7" name="Content Placeholder 2"/>
          <p:cNvSpPr txBox="1">
            <a:spLocks/>
          </p:cNvSpPr>
          <p:nvPr/>
        </p:nvSpPr>
        <p:spPr>
          <a:xfrm>
            <a:off x="152400" y="914400"/>
            <a:ext cx="8382000" cy="5257800"/>
          </a:xfrm>
          <a:prstGeom prst="rect">
            <a:avLst/>
          </a:prstGeom>
        </p:spPr>
        <p:txBody>
          <a:bodyPr vert="horz" lIns="91440" tIns="45720" rIns="91440" bIns="45720" rtlCol="0" anchor="ctr">
            <a:normAutofit/>
          </a:bodyPr>
          <a:lstStyle/>
          <a:p>
            <a:pPr marL="18288" marR="0" lvl="0" indent="0" algn="ctr" defTabSz="914400" rtl="0" eaLnBrk="1" fontAlgn="auto" latinLnBrk="0" hangingPunct="1">
              <a:lnSpc>
                <a:spcPct val="100000"/>
              </a:lnSpc>
              <a:spcBef>
                <a:spcPct val="20000"/>
              </a:spcBef>
              <a:spcAft>
                <a:spcPts val="0"/>
              </a:spcAft>
              <a:buClrTx/>
              <a:buSzPct val="60000"/>
              <a:buFont typeface="Wingdings" pitchFamily="2" charset="2"/>
              <a:buNone/>
              <a:tabLst/>
              <a:defRPr/>
            </a:pPr>
            <a:r>
              <a:rPr kumimoji="0" lang="en-US" sz="4400" b="1" i="0" u="none" strike="noStrike" kern="1200" cap="none" spc="0" normalizeH="0" baseline="0" noProof="0" dirty="0" smtClean="0">
                <a:ln>
                  <a:noFill/>
                </a:ln>
                <a:solidFill>
                  <a:schemeClr val="tx1"/>
                </a:solidFill>
                <a:effectLst/>
                <a:uLnTx/>
                <a:uFillTx/>
                <a:latin typeface="+mn-lt"/>
                <a:ea typeface="+mn-ea"/>
                <a:cs typeface="+mn-cs"/>
              </a:rPr>
              <a:t>Unscriptural Arguments people use from the Old Testament  to justify the use of mechanical instruments today</a:t>
            </a:r>
          </a:p>
          <a:p>
            <a:pPr marL="18288" marR="0" lvl="0" indent="0" algn="l" defTabSz="914400" rtl="0" eaLnBrk="1" fontAlgn="auto" latinLnBrk="0" hangingPunct="1">
              <a:lnSpc>
                <a:spcPct val="100000"/>
              </a:lnSpc>
              <a:spcBef>
                <a:spcPct val="20000"/>
              </a:spcBef>
              <a:spcAft>
                <a:spcPts val="0"/>
              </a:spcAft>
              <a:buClrTx/>
              <a:buSzPct val="60000"/>
              <a:buFont typeface="Wingdings" pitchFamily="2" charset="2"/>
              <a:buNone/>
              <a:tabLst/>
              <a:defRPr/>
            </a:pPr>
            <a:endParaRPr kumimoji="0" lang="en-US" sz="21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
        <p:nvSpPr>
          <p:cNvPr id="209922" name="AutoShape 2" descr="data:image/jpg;base64,/9j/4AAQSkZJRgABAQAAAQABAAD/2wBDAAkGBwgHBgkIBwgKCgkLDRYPDQwMDRsUFRAWIB0iIiAdHx8kKDQsJCYxJx8fLT0tMTU3Ojo6Iys/RD84QzQ5Ojf/2wBDAQoKCg0MDRoPDxo3JR8lNzc3Nzc3Nzc3Nzc3Nzc3Nzc3Nzc3Nzc3Nzc3Nzc3Nzc3Nzc3Nzc3Nzc3Nzc3Nzc3Nzf/wAARCACbAKgDASIAAhEBAxEB/8QAHAABAAEFAQEAAAAAAAAAAAAAAAcBBAUGCAMC/8QASRAAAQMDAwEFBQUEBwIPAAAAAQIDBAAFEQYSITEHEyJBURQyYXGBFVKRscEjQmJyCBYXJYKh0zZDJCYzRlNldIOSk7KzwsPR/8QAFAEBAAAAAAAAAAAAAAAAAAAAAP/EABQRAQAAAAAAAAAAAAAAAAAAAAD/2gAMAwEAAhEDEQA/AJxpSlApSlApSvJ2Q0yAp5xDYPQrUBn8aD1pWNk3+zxJCY8m6wGXlcpbclISo/IE5r1tt1gXWP7RbJkeWzu294w6Fpz6ZBoL2lKUClKUClKUClKUClKUClKUClKUClKUClKGgw2q77H09ZZc99aQtpha2mzklxQHQAckdM46Dk4Fcy6mtmq7miJf9Rh3ZcXFJackLACBxzt/3aOfgMD8dl7f7s4/rVEJDiw3FhpbKUr6lZKj/lt/AVOEGVbbbpe3m4y4zET2RpG+S4lCFDYODuxn5Gg5KXBlxXHAEcgrbVs5JCeFHHXHxxisppy+XzSUpu4WmTsSoguNpcC23BkgJcSD+fPORXTlws2nL40xdpKWXoyG1L75p4padbOCd+04WjwJODkeEVZTrdpDU8WRFhqsr8t2O6224wWlON7wQVDbyOTmgyejdSx9WWNm7RGX2W3CpJQ8nBCknBwf3hnzH+RBFZ2o/wCw6NIjaBjokJwDIeKPFkFO/GR8MhX51v6uhoIv1FrF+wvSpM+8y48dVyfjNNtQ23wNiUEdSCByenmawv8Aa7Cz/tFO+tmb/wBSsB2vD+5d27O7UM//AC2j9KiagnodsEHzv0v5/Yyf9WvUdrlvP/OR8fOyj/UqCIcKTOeDMNhx90jOxtBUcevFbrauyLV1xR3nsseMjjl+QkdRnonJ6EH60Ehp7W4IHOpyfnY1f6tD2tQifBqlsfzWFZ/J2o51H2UapsEJc16OzKjNjc45Fc3bB6lJAP4A1otB0Mz2rwSfHq2J/isLw/J2vVPatAB8WrLYofGxyB/9tc6VXNB1j2falf1Ou6yvb4suCy8hmOWIqmDnYFKUQpSjglQAz901uPXpXFEC4zLe73sCU/Gc++y4UHj4iuvdFpuKdKWv7aeU7PMZCn1r97JGcH4gEA/EUGapSlApSlAqiulVpQQJ2p6Yed1pLub0gL3SIAYjqQD3qF70lIGMkgtE4wcgn0qWr5bXUSBcrVZoM+4JbDaVS3yjYnPRHhUE9cnGM1g+0qFcIzsbUVvYElFvAeeaUsDuu7JV3gB97wKdTjOfEkjoQd5bcQ6yhxshSFJCkkeYPSgxt5uLlotAmGMhZStlCmw5tSne4lBO7HQbienl5VibsmUhNzmzrJbwLewuVAlNOBxwuBKj7pQNp49TnNet5k3GZGudtf05IkRnUrZadYksbXUqTjJC1ApOSfI4xnmrmfIftei3nboW3pLFvPf85S64EYI5xncrj45oPvRMUwtI2aMVhZbhNAqAwCSkHp9azS/dNY/TsN232K2wnzl2PFaaWfVSUgH8qyJoOdu1xIGnGVDOVaguRP8A5hH6VEtS32ukK0vb1oGEqvdzJ4H/AEyqiSg3jQOtoukbdOH2b7VNfcQpCllOwoAOUqyCevPHXJ6day1w7a9Tyd6ITUGEleeUNqcI4A4KyQOnkAKjGpc7K9G2xdjlarvxX3MYKcZKU+FCUE7jxklWU8YBwMHqRgJA7M5l3a0s5ftXTHStxTrhMjwKS0kDA24H3VqGPI+eTjmue6iRNkPNICG3HVKSkAAJBJIGB0rfNcdpr98t/wBj2mK1CtiUlClBP7V0ZyQTk7UkgZGSTjJPlUd0ClKUHvBeTHmMPLbDiW3ErUg/vAEHFdqwJTU2ExLjK3MvtpcbUPNKgCD+BriQda6T7A9Qqu2k12185dtbgbB9WlZKPwwofICgk+lKUClKUClYDUGpWLRMhW9tIkXKcohiNv2+EAkqUQCQnjHQ5PAHXHg0jVlyCvaXoNlaz4RG/wCFPEfzKAQP/Cr6UGwS0NPR3WpACmFoKXAem0jBz8MVHui9UqskS02DVamorzsZKrdKLg2PsjhKV+aFgYHPB9c8Ve6z0ug6XvMyXPudxlswHlNd/KKUJIQejbYSg/UGrfXdltT8zTt7usVEq1QwtmUlSdyUNuJAQ4R5pSoDPoFZ8qD6maDnruWI+pNSJgOK3KCbngtjJ8KcoJIHHnn59a+LxdLZCet9kQt5202eQyu6THnSpLRGe6QtR9495sUr0AGfh6TtM6BtrQkTpSIzS2ypAVdnUJKOSAhIcAKfQAfKsFal2aBpGU7b5EJa7jeWJTcFt1sqQ2X2whvYknxbBkjGeTnpQSwy6262lxpQWhQylSTkEfA16E/CsEvRumlOBYscBC8k7mmQg5PxTirdemXrc4JOmp70R0Z3RpLjkiM6PQpUrKD6FJHxB6UEI9qylf1YsGVE77jdVH5+0AVGFS12l2LUadP2xuZZH8W1+Y8/IYUHmVh50LBGPEAMH3gKil5feOrXsSjcoq2oGAMnoPhQedTrpN3f/R+u4BOUIkpP4g/rUF4PoakDRdluN/0de2m9S+wQIm55cIq8Ditucq5BAOMdDyPhyEfq61Sqq61SgUpSgqK6E/o5W3udN3K4HcDKlhsZ6bW0jBH1Wr8K57HWp0/o86njiNK03JcSh8uGRF3K98EDekfEYzj0JPlQTdSqDoKUFa+HlpbQpazhKUlSiT0Ar7rXtauqdtrdnYc2yLs6IiSOqWyCXVfRsL+pHrQW+g7egWpF8kFb1xuqBJdfeHjShXKGh6JSkgYHGcnHNZp6a6m6xobcR1xtxtxxyQOENbduAeOVK3cD+EmrXUNwOn9OSZkSOlaYbSSlokgBIIB5+Az+FaHctRRJurb7b3FzpbDamWFNRncd33ZBLYHmp10hsgY4SSSAKCTpMdEuK8w5yh1CkKx6EYP51qMrsv0xKiw2ZMV55UUJCXXZC1rWBjhRJ5BAxgYAzxitstypS4TK57bTUlScuNtKKkpPoCeuPWrg9KDm7Xeh4tp1dAsdsU2yi5PAIcSskttrXwlxP8KknaR7wGDynNTxYdLWawxGI9tgMo7n3XVICnCfMlRGcmoa7QHmm9fy7+XlJcgvssw4rCMuyls7FuE+iAMjd5nA8jU+MOoeZQ60oKbWkKSodCDyDQfdKVr171XFs8qa2+y4puHFQ+4tHJUtxRS20kealFJ+XHrQbARkVpmqOzXT9+WuR7MiJLX7zrKBhf8AMnofmMK+NbVbXZL0CM5OZQxKW2lTzSFbghRHKQfPFeshsusrQlxTalJKQtPVJPmKDmHVfZ8mzvyWIksTX2OViGhboRxnDiQCWz9VdRnGc1oymHUbCtBAWgLSeuUk4z+PFdCt2xbt5To+JIkzBDbCpclaw01GBwokMpGHXFbs7nCoblE4OFAbXbNC2qDeES0R2RGjRvZ4sZKPCnd/yi15zvWrgZPkPrQcnuxJKNxcYdQEnncgjHzrxwcZrsR/R1gdyW7eiKo58cNamD+KCM/Wot7SdC2Zh+JDt6pUu9T1bIsZIaSTwfG4sJB2jrk5JwRng4CDKVt977ONSWUBU23ud3nxPIG9tKcA5UtOQnrjnHSrKPoq/wAuMZFvgGe2BkmE82/jnHRCifL0oNdr2iPuxn25Ed1bTzSwtDiFYUhQ5BB8jWUl6U1BDYckSbJcm4yBuU+uI4EBPrkjp8a+tGwY1z1PbLdNQVMSpLbKyFEEAqGcfTI+tB1dpCfKuel7VPnoCJMiK244AMAkjrjyz1+tKyzTaGm0IbSEISkBKQMAAdBSgPLS00pxxYQhI3KUroAOpNa5pph67vN6mn5Cn2imBHxxHYUQQT/GsBJUfIYT5Em71nL9k0xcVBAccdaLDKPvuOeBCfqpQq8tzKLTaIsV14FuKwhourOBhKQMn06UGL7QnxG0RfHjjwQ3MA9CccD8q0fsqtqXL3IXLTmaylNwmEJ49pkhRSnP8DROB6ur+FXnadq+zSLRJtCLhb5EeV3Tbyo81JebHeArwjBB8PTnr5V7af1rp+w2mDFTbrzD7+V3JVNiOb3FKyS6teCFk4zxz5YwKCSBgDHArS7hqm5LgSLnbWIbVqbd7pqVILjrkk5CcttIAyCrITlXix5Ag14yNUM6y7yy6b9qIU4ET5amVsiOx1VtKgCVqGUgDnqeAOdnm6ftVwgx4MyCy7DjlJajlP7NO0YSNo4IA6AgiggSEu4R71d7i04UXeQ4o+1FkLMPeei1ALbaKioApG487SU8kzfoVU97S8CRcpJkOyGw8hSjuUlChlKVKwNxAPJwP1rU+14TYun7dYtMxkMrkPl0hltKUNtMjvCemBghJ+mPOtz0YMaQsY/6vY/9tNBmFeVRzfrnAevirs+htyJb1qENoYHtcpsELeUT0bZBKdx4CirHO0HP6/vRtlpTHZdcakzVFtLjQyttAGVqSPNWPCkffWitL05DVM1JbIxYYVHaJU82CS2lLHAQn1bacKUjPvuBxZ90UGo6x1jra2Itd8+3UtJujbimIsZoBtDSCnaSlWeTuPXnAGT5DGR+2nWLOO8kxHwD/vIyRn8MVc9r6Up07oooOQqA4rr6lB/WowoOhdL9uFllpSjUMRdvlHAU+yguNK+PHiHywfnUi2nVVgvDIdt14hPp9A8AofNJwR9RXGtVzQdpP3y0R8+0XSC1gZO+QgfmaiPtA15Zbbq2BdrDcWJ0pAS3IQlsuMpSAsBQWCMnDihtGRyDwRgwTmmaDonSl1g6wukmXC1hOt7inlqNtaw1lGcBWHCsHIxnaByela5d12yEuTMnusPS4neAIdWYryElWAlxqM2FEkYG5awnOCODzDQUR+dXqLzcEWpy1IlvJguud64wFYStXkT69AcHjPPWg9nb7czFdgpuUv2JYCO5LyinYOiQD0GPKrrTibi5JgO2SGtc2JMS4l5OOVqKA2j8UnjPmo9ATWBAzXQvYPo5uJZW9QzVd4/JKlRWzyllPKSrH3jgjPkOPM0EuJ90Z9PKlVpQa1fd1w1HZrW37jCzcZP8qPC2np5uKCv+7NYXtJZtyVwvbEvSJMx3uWWt3ebEgEq7ps+HvFZCAojIKwcgCs9Zm1nVOoHnMFR9nbbWFA4bDedvHQ7lLOD5KB869pVjVM1TDu0lbS2YMZaIzRT4kOrI3Lz/ACpAHzNBaaZsEiDCDdxXGDDjRSbYxHb9nYBxhKTt3K4yCVE7ic4FfV6s0qVqKzzooaSxEjymllRIU2XEoCCjHmCk/IGtjyAKwV31fYrVLESXOSZGcKaaSXFIPkCE5IJPAHUk8CgwGgpSY4uENru/bFssuR2nFbAvu2ENKQeMgocbUFAA7cg+YrKy9VTrdGdeuOmLqlLSFLUuMpl5GEgknIWCBgeYB+GeKsYOlmr/AHSVfL9bfZ0vhHs0JSyHGynP7VZSfC4oEDAPAABJPTY720lOn57W4pQIjidxWcgbDzn9aCDddamumqHJaratpKBCWhaWFlYRHGFugr6H3UblDAyEoG7JJnexxlw7JAiukFxmM22ogY5CQDx5dK5pYclSdJvwtNNOxIDMRL1yfcP7SScYUFKxw3uJShA68k9CR1AwhDUdDbeShCQlOVEnA6cnk/Og1TXVvZnyrO02XE3F19TMVxKyAykgLdcI6EpS3lOei9p8qsdEzrMbtNSxIjtvLR3ECGFeJuGxlIOPLcrer1IKTzWyQJzd1ucxKIqFMW5wNNSVDJL2D3gT8EghJOeTuHlWA05boLlyud4t8RqNbYvfx4aG0ABxef2731UgIB9EHyPAQ92tn+4tE4PBtAI+u2o1qQO1Oay/D0pCbUpTsSysd7lOACtKSMevFaBg0FKVXB9KYNBSlVwaEEUFKVXFKABzXUPYY8+7oCMl5Ku6aeWhhahjejgnHwCipP8AhqNexns+teqmZN0vK3HWozwaTFQSlKztBypXmOegI+NdCw4rEKM3GitIZYaSEtttpwlKR0AFB7UpSg1+9QJMOWb5Zmi5LShKJUVOAJbST0Ho4kE7T5+6eCCPn+u+m+4S6bvGCjx3GT3wP3S174V8CM1sVfIQkFRAAKjkkedBo99vt4nexIhRpFptMqW3FdmyEbJKu8O1PdNnlHOBuXgjdwOM1sdq01ZLUtDtvtcVl5KcB8NAun1JWfESc8knJrCdo7ktLFpaYW43GXcGi6tpgOqKkqC20gFSfeWkDI+FZnTmprTqGP3ttmNLWM72C4nvWiCRhSQTjp8j5UGZAxVrdYgnWyXDUEEPsrbwsZT4gRyPTmrhbiG0KWtQShIJUpXAA9Saw0u9H7fh2iAhEh1QLswg5EdnBwT/ABKVgAeY3HyoIMSq4S4MHRtkiOsBp9pq8KkcKlSs47okfuJShR9NqD6DM26ou/2VGiW6Atpm4XF0RYQI8LZ8149Ep5x5naPOrabZbRadQyNVz5qIzSWv2iHlBLaXSAjvcn94owjH6mo8g3yTcbxJ1PdJUQd0tSLep5KkxoTXIC1dC44QSUtp8RJ528YCVrOLfbCzYYSlKcjMBahyogE+8tX3lEk88nxHyrGWuKiLqTUNsiYbjOsMyggZ2tuu96lZA8s92lRA8yT51h9NyLdZ0y9R3meiMy8EstKlOguryrKnXQngLWdo2geBKEjjBApoC+yr9fr1Lbty22nJCe9dkL2lDQRhlCEYySQSskkAb+M0HorREt6BAi3CLpueqFFRGbdkwnCrakYHO/61b/2fkDjT+kCr/sro/WpHpQRmOz5zPi0zo8j4JeH6UOgF5/2V0gU/zvA/+ipMpQRgrs6bOf8Ainpfn0lSB/8ACtUvFr01bd3tOl7K6028GFvR5swNpcJxt3lISSOcgEkedT1VlOtcC4OsOToTElcdRUyp5sK7snqRnpQQ01pvS7rDjsfTlhmJQ6WQId6mLUpwDcUgBvJ45z0xznFUtWkrFe0vMRNGwWJndFxtKr86oFGSkOJKUlKk7gQcHgjBxW9zuzqK7uVGuEoLUX8pkkOtqS8cupIG1RyceLdu8IGcDFZqx6eNtkiXKluTJaWe4Q4sqw22VbiBuUoklXJJJ6JAwBQU0PY29O6ZgW1DCGXG2gXwhW7c6R4lFWBnJ/8AzyrP0pQKUpQKUpQa3rl1DVuglwpCftSGoqVjCQl5KlE59EpNR7pLRNo1febrfJkRxmM8QWUMKLIbUo5SE7cchvYVfxLI4INbb2sQZd1s1utUFzunZ1ybZ70jIQkoWVE/4Qfn0ra7LbI9ntjECIkhplOMq95aicqUT5kkkn4mgjq39nFqlXa9W56ZcVx4yEoZSt8HHetHJUcArweRk8YFZZnsttqGUI+05zbiDlL0VqPHWDx+8hsK8ueeazNsdS1ra+xlFQW7HjPpG3gpwtBOfmkVslBpZ0AV212G/qfUDylOBSHnJhJQkY8O3oeh5xnn4CsU72N2GU8l6fNnyHAQDy2gFI/dwE8Z8yOfjUk1RZ2pJ9BmgiCd2bwtRWOXcrO1Gj3BT0pthtTQDakB5wJHHKVDAwodMYOQTWZ7Kbhcpdy1CzeLY7BmNqjd+lSMJLga2HbjjBS2hXH3uOME7ZoxGzSlqz1XGQ6fmobv1r4tm0arvgA57qKf8lj9KDPUpSgUpSgUpSgUpSgUpSgUpSgUpSgxOobbIuCbeqGptLsWezIPeZwUA4WBjz2qVj41lRnAzVaUGPNqa+3PtZLryXjGEdbYUNi0hRUkkY6gqVjn941kKUoFUUMgg+dVpQeMWO1EjtR46AhlpAQhA6JAGAPwrzagstT5E1CT30hCEOEnghG7bgeXvGrqlApSlApSlApSlApSlApSlApSlB//2Q=="/>
          <p:cNvSpPr>
            <a:spLocks noChangeAspect="1" noChangeArrowheads="1"/>
          </p:cNvSpPr>
          <p:nvPr/>
        </p:nvSpPr>
        <p:spPr bwMode="auto">
          <a:xfrm>
            <a:off x="76200" y="-571500"/>
            <a:ext cx="1295400" cy="11906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9924" name="AutoShape 4" descr="data:image/jpg;base64,/9j/4AAQSkZJRgABAQAAAQABAAD/2wBDAAkGBwgHBgkIBwgKCgkLDRYPDQwMDRsUFRAWIB0iIiAdHx8kKDQsJCYxJx8fLT0tMTU3Ojo6Iys/RD84QzQ5Ojf/2wBDAQoKCg0MDRoPDxo3JR8lNzc3Nzc3Nzc3Nzc3Nzc3Nzc3Nzc3Nzc3Nzc3Nzc3Nzc3Nzc3Nzc3Nzc3Nzc3Nzc3Nzf/wAARCACbAKgDASIAAhEBAxEB/8QAHAABAAEFAQEAAAAAAAAAAAAAAAcBBAUGCAMC/8QASRAAAQMDAwEFBQUEBwIPAAAAAQIDBAAFEQYSITEHEyJBURQyYXGBFVKRscEjQmJyCBYXJYKh0zZDJCYzRlNldIOSk7KzwsPR/8QAFAEBAAAAAAAAAAAAAAAAAAAAAP/EABQRAQAAAAAAAAAAAAAAAAAAAAD/2gAMAwEAAhEDEQA/AJxpSlApSlApSvJ2Q0yAp5xDYPQrUBn8aD1pWNk3+zxJCY8m6wGXlcpbclISo/IE5r1tt1gXWP7RbJkeWzu294w6Fpz6ZBoL2lKUClKUClKUClKUClKUClKUClKUClKUClKGgw2q77H09ZZc99aQtpha2mzklxQHQAckdM46Dk4Fcy6mtmq7miJf9Rh3ZcXFJackLACBxzt/3aOfgMD8dl7f7s4/rVEJDiw3FhpbKUr6lZKj/lt/AVOEGVbbbpe3m4y4zET2RpG+S4lCFDYODuxn5Gg5KXBlxXHAEcgrbVs5JCeFHHXHxxisppy+XzSUpu4WmTsSoguNpcC23BkgJcSD+fPORXTlws2nL40xdpKWXoyG1L75p4padbOCd+04WjwJODkeEVZTrdpDU8WRFhqsr8t2O6224wWlON7wQVDbyOTmgyejdSx9WWNm7RGX2W3CpJQ8nBCknBwf3hnzH+RBFZ2o/wCw6NIjaBjokJwDIeKPFkFO/GR8MhX51v6uhoIv1FrF+wvSpM+8y48dVyfjNNtQ23wNiUEdSCByenmawv8Aa7Cz/tFO+tmb/wBSsB2vD+5d27O7UM//AC2j9KiagnodsEHzv0v5/Yyf9WvUdrlvP/OR8fOyj/UqCIcKTOeDMNhx90jOxtBUcevFbrauyLV1xR3nsseMjjl+QkdRnonJ6EH60Ehp7W4IHOpyfnY1f6tD2tQifBqlsfzWFZ/J2o51H2UapsEJc16OzKjNjc45Fc3bB6lJAP4A1otB0Mz2rwSfHq2J/isLw/J2vVPatAB8WrLYofGxyB/9tc6VXNB1j2falf1Ou6yvb4suCy8hmOWIqmDnYFKUQpSjglQAz901uPXpXFEC4zLe73sCU/Gc++y4UHj4iuvdFpuKdKWv7aeU7PMZCn1r97JGcH4gEA/EUGapSlApSlAqiulVpQQJ2p6Yed1pLub0gL3SIAYjqQD3qF70lIGMkgtE4wcgn0qWr5bXUSBcrVZoM+4JbDaVS3yjYnPRHhUE9cnGM1g+0qFcIzsbUVvYElFvAeeaUsDuu7JV3gB97wKdTjOfEkjoQd5bcQ6yhxshSFJCkkeYPSgxt5uLlotAmGMhZStlCmw5tSne4lBO7HQbienl5VibsmUhNzmzrJbwLewuVAlNOBxwuBKj7pQNp49TnNet5k3GZGudtf05IkRnUrZadYksbXUqTjJC1ApOSfI4xnmrmfIftei3nboW3pLFvPf85S64EYI5xncrj45oPvRMUwtI2aMVhZbhNAqAwCSkHp9azS/dNY/TsN232K2wnzl2PFaaWfVSUgH8qyJoOdu1xIGnGVDOVaguRP8A5hH6VEtS32ukK0vb1oGEqvdzJ4H/AEyqiSg3jQOtoukbdOH2b7VNfcQpCllOwoAOUqyCevPHXJ6day1w7a9Tyd6ITUGEleeUNqcI4A4KyQOnkAKjGpc7K9G2xdjlarvxX3MYKcZKU+FCUE7jxklWU8YBwMHqRgJA7M5l3a0s5ftXTHStxTrhMjwKS0kDA24H3VqGPI+eTjmue6iRNkPNICG3HVKSkAAJBJIGB0rfNcdpr98t/wBj2mK1CtiUlClBP7V0ZyQTk7UkgZGSTjJPlUd0ClKUHvBeTHmMPLbDiW3ErUg/vAEHFdqwJTU2ExLjK3MvtpcbUPNKgCD+BriQda6T7A9Qqu2k12185dtbgbB9WlZKPwwofICgk+lKUClKUClYDUGpWLRMhW9tIkXKcohiNv2+EAkqUQCQnjHQ5PAHXHg0jVlyCvaXoNlaz4RG/wCFPEfzKAQP/Cr6UGwS0NPR3WpACmFoKXAem0jBz8MVHui9UqskS02DVamorzsZKrdKLg2PsjhKV+aFgYHPB9c8Ve6z0ug6XvMyXPudxlswHlNd/KKUJIQejbYSg/UGrfXdltT8zTt7usVEq1QwtmUlSdyUNuJAQ4R5pSoDPoFZ8qD6maDnruWI+pNSJgOK3KCbngtjJ8KcoJIHHnn59a+LxdLZCet9kQt5202eQyu6THnSpLRGe6QtR9495sUr0AGfh6TtM6BtrQkTpSIzS2ypAVdnUJKOSAhIcAKfQAfKsFal2aBpGU7b5EJa7jeWJTcFt1sqQ2X2whvYknxbBkjGeTnpQSwy6262lxpQWhQylSTkEfA16E/CsEvRumlOBYscBC8k7mmQg5PxTirdemXrc4JOmp70R0Z3RpLjkiM6PQpUrKD6FJHxB6UEI9qylf1YsGVE77jdVH5+0AVGFS12l2LUadP2xuZZH8W1+Y8/IYUHmVh50LBGPEAMH3gKil5feOrXsSjcoq2oGAMnoPhQedTrpN3f/R+u4BOUIkpP4g/rUF4PoakDRdluN/0de2m9S+wQIm55cIq8Ditucq5BAOMdDyPhyEfq61Sqq61SgUpSgqK6E/o5W3udN3K4HcDKlhsZ6bW0jBH1Wr8K57HWp0/o86njiNK03JcSh8uGRF3K98EDekfEYzj0JPlQTdSqDoKUFa+HlpbQpazhKUlSiT0Ar7rXtauqdtrdnYc2yLs6IiSOqWyCXVfRsL+pHrQW+g7egWpF8kFb1xuqBJdfeHjShXKGh6JSkgYHGcnHNZp6a6m6xobcR1xtxtxxyQOENbduAeOVK3cD+EmrXUNwOn9OSZkSOlaYbSSlokgBIIB5+Az+FaHctRRJurb7b3FzpbDamWFNRncd33ZBLYHmp10hsgY4SSSAKCTpMdEuK8w5yh1CkKx6EYP51qMrsv0xKiw2ZMV55UUJCXXZC1rWBjhRJ5BAxgYAzxitstypS4TK57bTUlScuNtKKkpPoCeuPWrg9KDm7Xeh4tp1dAsdsU2yi5PAIcSskttrXwlxP8KknaR7wGDynNTxYdLWawxGI9tgMo7n3XVICnCfMlRGcmoa7QHmm9fy7+XlJcgvssw4rCMuyls7FuE+iAMjd5nA8jU+MOoeZQ60oKbWkKSodCDyDQfdKVr171XFs8qa2+y4puHFQ+4tHJUtxRS20kealFJ+XHrQbARkVpmqOzXT9+WuR7MiJLX7zrKBhf8AMnofmMK+NbVbXZL0CM5OZQxKW2lTzSFbghRHKQfPFeshsusrQlxTalJKQtPVJPmKDmHVfZ8mzvyWIksTX2OViGhboRxnDiQCWz9VdRnGc1oymHUbCtBAWgLSeuUk4z+PFdCt2xbt5To+JIkzBDbCpclaw01GBwokMpGHXFbs7nCoblE4OFAbXbNC2qDeES0R2RGjRvZ4sZKPCnd/yi15zvWrgZPkPrQcnuxJKNxcYdQEnncgjHzrxwcZrsR/R1gdyW7eiKo58cNamD+KCM/Wot7SdC2Zh+JDt6pUu9T1bIsZIaSTwfG4sJB2jrk5JwRng4CDKVt977ONSWUBU23ud3nxPIG9tKcA5UtOQnrjnHSrKPoq/wAuMZFvgGe2BkmE82/jnHRCifL0oNdr2iPuxn25Ed1bTzSwtDiFYUhQ5BB8jWUl6U1BDYckSbJcm4yBuU+uI4EBPrkjp8a+tGwY1z1PbLdNQVMSpLbKyFEEAqGcfTI+tB1dpCfKuel7VPnoCJMiK244AMAkjrjyz1+tKyzTaGm0IbSEISkBKQMAAdBSgPLS00pxxYQhI3KUroAOpNa5pph67vN6mn5Cn2imBHxxHYUQQT/GsBJUfIYT5Em71nL9k0xcVBAccdaLDKPvuOeBCfqpQq8tzKLTaIsV14FuKwhourOBhKQMn06UGL7QnxG0RfHjjwQ3MA9CccD8q0fsqtqXL3IXLTmaylNwmEJ49pkhRSnP8DROB6ur+FXnadq+zSLRJtCLhb5EeV3Tbyo81JebHeArwjBB8PTnr5V7af1rp+w2mDFTbrzD7+V3JVNiOb3FKyS6teCFk4zxz5YwKCSBgDHArS7hqm5LgSLnbWIbVqbd7pqVILjrkk5CcttIAyCrITlXix5Ag14yNUM6y7yy6b9qIU4ET5amVsiOx1VtKgCVqGUgDnqeAOdnm6ftVwgx4MyCy7DjlJajlP7NO0YSNo4IA6AgiggSEu4R71d7i04UXeQ4o+1FkLMPeei1ALbaKioApG487SU8kzfoVU97S8CRcpJkOyGw8hSjuUlChlKVKwNxAPJwP1rU+14TYun7dYtMxkMrkPl0hltKUNtMjvCemBghJ+mPOtz0YMaQsY/6vY/9tNBmFeVRzfrnAevirs+htyJb1qENoYHtcpsELeUT0bZBKdx4CirHO0HP6/vRtlpTHZdcakzVFtLjQyttAGVqSPNWPCkffWitL05DVM1JbIxYYVHaJU82CS2lLHAQn1bacKUjPvuBxZ90UGo6x1jra2Itd8+3UtJujbimIsZoBtDSCnaSlWeTuPXnAGT5DGR+2nWLOO8kxHwD/vIyRn8MVc9r6Up07oooOQqA4rr6lB/WowoOhdL9uFllpSjUMRdvlHAU+yguNK+PHiHywfnUi2nVVgvDIdt14hPp9A8AofNJwR9RXGtVzQdpP3y0R8+0XSC1gZO+QgfmaiPtA15Zbbq2BdrDcWJ0pAS3IQlsuMpSAsBQWCMnDihtGRyDwRgwTmmaDonSl1g6wukmXC1hOt7inlqNtaw1lGcBWHCsHIxnaByela5d12yEuTMnusPS4neAIdWYryElWAlxqM2FEkYG5awnOCODzDQUR+dXqLzcEWpy1IlvJguud64wFYStXkT69AcHjPPWg9nb7czFdgpuUv2JYCO5LyinYOiQD0GPKrrTibi5JgO2SGtc2JMS4l5OOVqKA2j8UnjPmo9ATWBAzXQvYPo5uJZW9QzVd4/JKlRWzyllPKSrH3jgjPkOPM0EuJ90Z9PKlVpQa1fd1w1HZrW37jCzcZP8qPC2np5uKCv+7NYXtJZtyVwvbEvSJMx3uWWt3ebEgEq7ps+HvFZCAojIKwcgCs9Zm1nVOoHnMFR9nbbWFA4bDedvHQ7lLOD5KB869pVjVM1TDu0lbS2YMZaIzRT4kOrI3Lz/ACpAHzNBaaZsEiDCDdxXGDDjRSbYxHb9nYBxhKTt3K4yCVE7ic4FfV6s0qVqKzzooaSxEjymllRIU2XEoCCjHmCk/IGtjyAKwV31fYrVLESXOSZGcKaaSXFIPkCE5IJPAHUk8CgwGgpSY4uENru/bFssuR2nFbAvu2ENKQeMgocbUFAA7cg+YrKy9VTrdGdeuOmLqlLSFLUuMpl5GEgknIWCBgeYB+GeKsYOlmr/AHSVfL9bfZ0vhHs0JSyHGynP7VZSfC4oEDAPAABJPTY720lOn57W4pQIjidxWcgbDzn9aCDddamumqHJaratpKBCWhaWFlYRHGFugr6H3UblDAyEoG7JJnexxlw7JAiukFxmM22ogY5CQDx5dK5pYclSdJvwtNNOxIDMRL1yfcP7SScYUFKxw3uJShA68k9CR1AwhDUdDbeShCQlOVEnA6cnk/Og1TXVvZnyrO02XE3F19TMVxKyAykgLdcI6EpS3lOei9p8qsdEzrMbtNSxIjtvLR3ECGFeJuGxlIOPLcrer1IKTzWyQJzd1ucxKIqFMW5wNNSVDJL2D3gT8EghJOeTuHlWA05boLlyud4t8RqNbYvfx4aG0ABxef2731UgIB9EHyPAQ92tn+4tE4PBtAI+u2o1qQO1Oay/D0pCbUpTsSysd7lOACtKSMevFaBg0FKVXB9KYNBSlVwaEEUFKVXFKABzXUPYY8+7oCMl5Ku6aeWhhahjejgnHwCipP8AhqNexns+teqmZN0vK3HWozwaTFQSlKztBypXmOegI+NdCw4rEKM3GitIZYaSEtttpwlKR0AFB7UpSg1+9QJMOWb5Zmi5LShKJUVOAJbST0Ho4kE7T5+6eCCPn+u+m+4S6bvGCjx3GT3wP3S174V8CM1sVfIQkFRAAKjkkedBo99vt4nexIhRpFptMqW3FdmyEbJKu8O1PdNnlHOBuXgjdwOM1sdq01ZLUtDtvtcVl5KcB8NAun1JWfESc8knJrCdo7ktLFpaYW43GXcGi6tpgOqKkqC20gFSfeWkDI+FZnTmprTqGP3ttmNLWM72C4nvWiCRhSQTjp8j5UGZAxVrdYgnWyXDUEEPsrbwsZT4gRyPTmrhbiG0KWtQShIJUpXAA9Saw0u9H7fh2iAhEh1QLswg5EdnBwT/ABKVgAeY3HyoIMSq4S4MHRtkiOsBp9pq8KkcKlSs47okfuJShR9NqD6DM26ou/2VGiW6Atpm4XF0RYQI8LZ8149Ep5x5naPOrabZbRadQyNVz5qIzSWv2iHlBLaXSAjvcn94owjH6mo8g3yTcbxJ1PdJUQd0tSLep5KkxoTXIC1dC44QSUtp8RJ528YCVrOLfbCzYYSlKcjMBahyogE+8tX3lEk88nxHyrGWuKiLqTUNsiYbjOsMyggZ2tuu96lZA8s92lRA8yT51h9NyLdZ0y9R3meiMy8EstKlOguryrKnXQngLWdo2geBKEjjBApoC+yr9fr1Lbty22nJCe9dkL2lDQRhlCEYySQSskkAb+M0HorREt6BAi3CLpueqFFRGbdkwnCrakYHO/61b/2fkDjT+kCr/sro/WpHpQRmOz5zPi0zo8j4JeH6UOgF5/2V0gU/zvA/+ipMpQRgrs6bOf8Ainpfn0lSB/8ACtUvFr01bd3tOl7K6028GFvR5swNpcJxt3lISSOcgEkedT1VlOtcC4OsOToTElcdRUyp5sK7snqRnpQQ01pvS7rDjsfTlhmJQ6WQId6mLUpwDcUgBvJ45z0xznFUtWkrFe0vMRNGwWJndFxtKr86oFGSkOJKUlKk7gQcHgjBxW9zuzqK7uVGuEoLUX8pkkOtqS8cupIG1RyceLdu8IGcDFZqx6eNtkiXKluTJaWe4Q4sqw22VbiBuUoklXJJJ6JAwBQU0PY29O6ZgW1DCGXG2gXwhW7c6R4lFWBnJ/8AzyrP0pQKUpQKUpQa3rl1DVuglwpCftSGoqVjCQl5KlE59EpNR7pLRNo1febrfJkRxmM8QWUMKLIbUo5SE7cchvYVfxLI4INbb2sQZd1s1utUFzunZ1ybZ70jIQkoWVE/4Qfn0ra7LbI9ntjECIkhplOMq95aicqUT5kkkn4mgjq39nFqlXa9W56ZcVx4yEoZSt8HHetHJUcArweRk8YFZZnsttqGUI+05zbiDlL0VqPHWDx+8hsK8ueeazNsdS1ra+xlFQW7HjPpG3gpwtBOfmkVslBpZ0AV212G/qfUDylOBSHnJhJQkY8O3oeh5xnn4CsU72N2GU8l6fNnyHAQDy2gFI/dwE8Z8yOfjUk1RZ2pJ9BmgiCd2bwtRWOXcrO1Gj3BT0pthtTQDakB5wJHHKVDAwodMYOQTWZ7Kbhcpdy1CzeLY7BmNqjd+lSMJLga2HbjjBS2hXH3uOME7ZoxGzSlqz1XGQ6fmobv1r4tm0arvgA57qKf8lj9KDPUpSgUpSgUpSgUpSgUpSgUpSgUpSgxOobbIuCbeqGptLsWezIPeZwUA4WBjz2qVj41lRnAzVaUGPNqa+3PtZLryXjGEdbYUNi0hRUkkY6gqVjn941kKUoFUUMgg+dVpQeMWO1EjtR46AhlpAQhA6JAGAPwrzagstT5E1CT30hCEOEnghG7bgeXvGrqlApSlApSlApSlApSlApSlApSlB//2Q=="/>
          <p:cNvSpPr>
            <a:spLocks noChangeAspect="1" noChangeArrowheads="1"/>
          </p:cNvSpPr>
          <p:nvPr/>
        </p:nvSpPr>
        <p:spPr bwMode="auto">
          <a:xfrm>
            <a:off x="76200" y="-571500"/>
            <a:ext cx="1295400" cy="11906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9926" name="Picture 6" descr="http://www.finaccfund.com/content/en/education_programmes/academic_programmes/master_arts/mib/teaching_methods/content_files/file/teaching.JPG"/>
          <p:cNvPicPr>
            <a:picLocks noChangeAspect="1" noChangeArrowheads="1"/>
          </p:cNvPicPr>
          <p:nvPr/>
        </p:nvPicPr>
        <p:blipFill>
          <a:blip r:embed="rId2" cstate="print">
            <a:lum bright="-40000"/>
          </a:blip>
          <a:srcRect/>
          <a:stretch>
            <a:fillRect/>
          </a:stretch>
        </p:blipFill>
        <p:spPr bwMode="auto">
          <a:xfrm>
            <a:off x="0" y="0"/>
            <a:ext cx="9144000" cy="6858000"/>
          </a:xfrm>
          <a:prstGeom prst="rect">
            <a:avLst/>
          </a:prstGeom>
          <a:noFill/>
        </p:spPr>
      </p:pic>
      <p:sp>
        <p:nvSpPr>
          <p:cNvPr id="7" name="Content Placeholder 2"/>
          <p:cNvSpPr txBox="1">
            <a:spLocks/>
          </p:cNvSpPr>
          <p:nvPr/>
        </p:nvSpPr>
        <p:spPr>
          <a:xfrm>
            <a:off x="381000" y="1447800"/>
            <a:ext cx="8382000" cy="4038599"/>
          </a:xfrm>
          <a:prstGeom prst="rect">
            <a:avLst/>
          </a:prstGeom>
        </p:spPr>
        <p:txBody>
          <a:bodyPr vert="horz" lIns="91440" tIns="45720" rIns="91440" bIns="45720" rtlCol="0" anchor="ctr">
            <a:normAutofit/>
          </a:bodyPr>
          <a:lstStyle/>
          <a:p>
            <a:pPr marL="18288" marR="0" lvl="0" indent="0" algn="ctr" defTabSz="914400" rtl="0" eaLnBrk="1" fontAlgn="auto" latinLnBrk="0" hangingPunct="1">
              <a:lnSpc>
                <a:spcPct val="100000"/>
              </a:lnSpc>
              <a:spcBef>
                <a:spcPct val="20000"/>
              </a:spcBef>
              <a:spcAft>
                <a:spcPts val="0"/>
              </a:spcAft>
              <a:buClrTx/>
              <a:buSzPct val="60000"/>
              <a:buFont typeface="Wingdings" pitchFamily="2" charset="2"/>
              <a:buNone/>
              <a:tabLst/>
              <a:defRPr/>
            </a:pPr>
            <a:r>
              <a:rPr kumimoji="0" lang="en-US" sz="5000" b="1" i="0" u="none" strike="noStrike" kern="1200" cap="none" spc="0" normalizeH="0" baseline="0" noProof="0" dirty="0" smtClean="0">
                <a:ln>
                  <a:noFill/>
                </a:ln>
                <a:solidFill>
                  <a:schemeClr val="tx1"/>
                </a:solidFill>
                <a:effectLst/>
                <a:uLnTx/>
                <a:uFillTx/>
                <a:latin typeface="+mn-lt"/>
                <a:ea typeface="+mn-ea"/>
                <a:cs typeface="+mn-cs"/>
              </a:rPr>
              <a:t>Please pay close attention for you will have to answer these arguments sooner or later</a:t>
            </a:r>
          </a:p>
          <a:p>
            <a:pPr marL="18288" marR="0" lvl="0" indent="0" algn="l" defTabSz="914400" rtl="0" eaLnBrk="1" fontAlgn="auto" latinLnBrk="0" hangingPunct="1">
              <a:lnSpc>
                <a:spcPct val="100000"/>
              </a:lnSpc>
              <a:spcBef>
                <a:spcPct val="20000"/>
              </a:spcBef>
              <a:spcAft>
                <a:spcPts val="0"/>
              </a:spcAft>
              <a:buClrTx/>
              <a:buSzPct val="60000"/>
              <a:buFont typeface="Wingdings" pitchFamily="2" charset="2"/>
              <a:buNone/>
              <a:tabLst/>
              <a:defRPr/>
            </a:pPr>
            <a:endParaRPr kumimoji="0" lang="en-US" sz="21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983480"/>
            <a:ext cx="8183880" cy="1051560"/>
          </a:xfrm>
        </p:spPr>
        <p:txBody>
          <a:bodyPr>
            <a:normAutofit fontScale="90000"/>
          </a:bodyPr>
          <a:lstStyle/>
          <a:p>
            <a:pPr algn="ctr"/>
            <a:r>
              <a:rPr lang="en-US" dirty="0">
                <a:solidFill>
                  <a:srgbClr val="C00000"/>
                </a:solidFill>
              </a:rPr>
              <a:t>2 Chronicles 29:25-28; Psalm </a:t>
            </a:r>
            <a:r>
              <a:rPr lang="en-US" dirty="0" smtClean="0">
                <a:solidFill>
                  <a:srgbClr val="C00000"/>
                </a:solidFill>
              </a:rPr>
              <a:t>33:1-5; Malachi 3:6</a:t>
            </a:r>
            <a:r>
              <a:rPr lang="en-US" dirty="0"/>
              <a:t/>
            </a:r>
            <a:br>
              <a:rPr lang="en-US" dirty="0"/>
            </a:br>
            <a:endParaRPr lang="en-US" dirty="0"/>
          </a:p>
        </p:txBody>
      </p:sp>
      <p:sp>
        <p:nvSpPr>
          <p:cNvPr id="3" name="Content Placeholder 2"/>
          <p:cNvSpPr>
            <a:spLocks noGrp="1"/>
          </p:cNvSpPr>
          <p:nvPr>
            <p:ph idx="1"/>
          </p:nvPr>
        </p:nvSpPr>
        <p:spPr>
          <a:xfrm>
            <a:off x="152400" y="530352"/>
            <a:ext cx="8183880" cy="4187952"/>
          </a:xfrm>
        </p:spPr>
        <p:txBody>
          <a:bodyPr>
            <a:normAutofit lnSpcReduction="10000"/>
          </a:bodyPr>
          <a:lstStyle/>
          <a:p>
            <a:pPr marL="0" indent="0" algn="ctr">
              <a:buNone/>
            </a:pPr>
            <a:r>
              <a:rPr lang="en-US" sz="4500" b="1" dirty="0" smtClean="0"/>
              <a:t>God commanded the use of mechanical instruments under the Old Testament worship and therefore, we must use them today</a:t>
            </a:r>
          </a:p>
          <a:p>
            <a:pPr marL="0" indent="0" algn="ctr">
              <a:buNone/>
            </a:pPr>
            <a:endParaRPr lang="en-US" dirty="0"/>
          </a:p>
        </p:txBody>
      </p:sp>
    </p:spTree>
    <p:extLst>
      <p:ext uri="{BB962C8B-B14F-4D97-AF65-F5344CB8AC3E}">
        <p14:creationId xmlns="" xmlns:p14="http://schemas.microsoft.com/office/powerpoint/2010/main" val="34985189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530352"/>
            <a:ext cx="8183880" cy="5641848"/>
          </a:xfrm>
        </p:spPr>
        <p:txBody>
          <a:bodyPr>
            <a:normAutofit/>
          </a:bodyPr>
          <a:lstStyle/>
          <a:p>
            <a:pPr marL="603504" lvl="2" indent="0">
              <a:buNone/>
            </a:pPr>
            <a:r>
              <a:rPr lang="en-US" sz="3900" b="1" dirty="0" smtClean="0">
                <a:solidFill>
                  <a:schemeClr val="accent2"/>
                </a:solidFill>
              </a:rPr>
              <a:t>God also commanded the following to be observed under the Old Law</a:t>
            </a:r>
            <a:r>
              <a:rPr lang="en-US" sz="3300" b="1" dirty="0" smtClean="0">
                <a:solidFill>
                  <a:schemeClr val="accent2"/>
                </a:solidFill>
              </a:rPr>
              <a:t>:</a:t>
            </a:r>
          </a:p>
          <a:p>
            <a:pPr marL="603504" lvl="2" indent="0">
              <a:buNone/>
            </a:pPr>
            <a:endParaRPr lang="en-US" sz="2400" dirty="0" smtClean="0"/>
          </a:p>
          <a:p>
            <a:pPr lvl="2"/>
            <a:r>
              <a:rPr lang="en-US" sz="2400" dirty="0" smtClean="0"/>
              <a:t>Animal </a:t>
            </a:r>
            <a:r>
              <a:rPr lang="en-US" sz="2400" dirty="0"/>
              <a:t>sacrifices (Psalm 51:19; Exodus 20:24)</a:t>
            </a:r>
            <a:endParaRPr lang="en-US" sz="2000" dirty="0"/>
          </a:p>
          <a:p>
            <a:pPr lvl="2"/>
            <a:r>
              <a:rPr lang="en-US" sz="2400" dirty="0"/>
              <a:t>The killing of rebellious sons (Deuteronomy 21:18-21)</a:t>
            </a:r>
            <a:endParaRPr lang="en-US" sz="2000" dirty="0"/>
          </a:p>
          <a:p>
            <a:pPr lvl="2"/>
            <a:r>
              <a:rPr lang="en-US" sz="2400" dirty="0"/>
              <a:t>The killing of people committing adultery (Deuteronomy 22:22)</a:t>
            </a:r>
            <a:endParaRPr lang="en-US" sz="2000" dirty="0"/>
          </a:p>
          <a:p>
            <a:pPr lvl="2"/>
            <a:r>
              <a:rPr lang="en-US" sz="2400" dirty="0"/>
              <a:t>Keeping the Sabbath holy </a:t>
            </a:r>
            <a:r>
              <a:rPr lang="en-US" sz="2400" dirty="0" smtClean="0"/>
              <a:t>(Exodus 20:11)</a:t>
            </a:r>
          </a:p>
          <a:p>
            <a:pPr marL="603504" lvl="2" indent="0">
              <a:buNone/>
            </a:pPr>
            <a:endParaRPr lang="en-US" sz="2000" dirty="0"/>
          </a:p>
          <a:p>
            <a:pPr marL="0" indent="0" algn="ctr">
              <a:buNone/>
            </a:pPr>
            <a:endParaRPr lang="en-US" dirty="0"/>
          </a:p>
        </p:txBody>
      </p:sp>
    </p:spTree>
    <p:extLst>
      <p:ext uri="{BB962C8B-B14F-4D97-AF65-F5344CB8AC3E}">
        <p14:creationId xmlns="" xmlns:p14="http://schemas.microsoft.com/office/powerpoint/2010/main" val="1720639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848600" cy="1295400"/>
          </a:xfrm>
        </p:spPr>
        <p:txBody>
          <a:bodyPr/>
          <a:lstStyle/>
          <a:p>
            <a:pPr marL="0" indent="0">
              <a:buNone/>
            </a:pPr>
            <a:r>
              <a:rPr lang="en-US" dirty="0" smtClean="0">
                <a:solidFill>
                  <a:schemeClr val="accent6">
                    <a:lumMod val="50000"/>
                  </a:schemeClr>
                </a:solidFill>
              </a:rPr>
              <a:t>We are not under the Old Testament Law</a:t>
            </a:r>
            <a:endParaRPr lang="en-US" dirty="0">
              <a:solidFill>
                <a:schemeClr val="accent6">
                  <a:lumMod val="50000"/>
                </a:schemeClr>
              </a:solidFill>
            </a:endParaRPr>
          </a:p>
        </p:txBody>
      </p:sp>
      <p:sp>
        <p:nvSpPr>
          <p:cNvPr id="3" name="Content Placeholder 2"/>
          <p:cNvSpPr>
            <a:spLocks noGrp="1"/>
          </p:cNvSpPr>
          <p:nvPr>
            <p:ph sz="quarter" idx="13"/>
          </p:nvPr>
        </p:nvSpPr>
        <p:spPr>
          <a:xfrm>
            <a:off x="609600" y="2621280"/>
            <a:ext cx="6781800" cy="3322320"/>
          </a:xfrm>
        </p:spPr>
        <p:txBody>
          <a:bodyPr>
            <a:normAutofit fontScale="85000" lnSpcReduction="20000"/>
          </a:bodyPr>
          <a:lstStyle/>
          <a:p>
            <a:r>
              <a:rPr lang="en-US" sz="4000" b="1" dirty="0" smtClean="0"/>
              <a:t>Colossians 2:14</a:t>
            </a:r>
          </a:p>
          <a:p>
            <a:r>
              <a:rPr lang="en-US" sz="4000" b="1" dirty="0" smtClean="0"/>
              <a:t>Ephesians 2:14-15</a:t>
            </a:r>
          </a:p>
          <a:p>
            <a:r>
              <a:rPr lang="en-US" sz="4000" b="1" dirty="0" smtClean="0"/>
              <a:t>Hebrews 8:13</a:t>
            </a:r>
          </a:p>
          <a:p>
            <a:r>
              <a:rPr lang="en-US" sz="4000" b="1" dirty="0" smtClean="0"/>
              <a:t>Galatians 3:10</a:t>
            </a:r>
          </a:p>
          <a:p>
            <a:r>
              <a:rPr lang="en-US" sz="4000" b="1" dirty="0" smtClean="0"/>
              <a:t>Romans 7:1-25</a:t>
            </a:r>
          </a:p>
          <a:p>
            <a:r>
              <a:rPr lang="en-US" sz="4000" b="1" dirty="0" smtClean="0"/>
              <a:t>Jeremiah 31:31-34</a:t>
            </a:r>
            <a:endParaRPr lang="en-US" sz="4000" b="1" dirty="0"/>
          </a:p>
        </p:txBody>
      </p:sp>
      <p:pic>
        <p:nvPicPr>
          <p:cNvPr id="4098" name="Picture 2" descr="K:\My Pictures\Pictures for PowerPoint1\spanish-bible-blackleather-300x200.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791200" y="4572000"/>
            <a:ext cx="3352800" cy="228600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Striped Right Arrow 4"/>
          <p:cNvSpPr/>
          <p:nvPr/>
        </p:nvSpPr>
        <p:spPr>
          <a:xfrm>
            <a:off x="5029200" y="3810000"/>
            <a:ext cx="1828800" cy="685800"/>
          </a:xfrm>
          <a:prstGeom prst="stripedRightArrow">
            <a:avLst/>
          </a:prstGeom>
          <a:gradFill>
            <a:gsLst>
              <a:gs pos="0">
                <a:srgbClr val="000000"/>
              </a:gs>
              <a:gs pos="20000">
                <a:srgbClr val="000040"/>
              </a:gs>
              <a:gs pos="50000">
                <a:srgbClr val="400040"/>
              </a:gs>
              <a:gs pos="75000">
                <a:srgbClr val="8F0040"/>
              </a:gs>
              <a:gs pos="89999">
                <a:srgbClr val="F27300"/>
              </a:gs>
              <a:gs pos="100000">
                <a:srgbClr val="FFBF00"/>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triped Right Arrow 5"/>
          <p:cNvSpPr/>
          <p:nvPr/>
        </p:nvSpPr>
        <p:spPr>
          <a:xfrm rot="16200000">
            <a:off x="6038850" y="2876550"/>
            <a:ext cx="2209800" cy="571500"/>
          </a:xfrm>
          <a:prstGeom prst="stripedRightArrow">
            <a:avLst/>
          </a:prstGeom>
          <a:gradFill>
            <a:gsLst>
              <a:gs pos="0">
                <a:srgbClr val="000082"/>
              </a:gs>
              <a:gs pos="30000">
                <a:srgbClr val="66008F"/>
              </a:gs>
              <a:gs pos="64999">
                <a:srgbClr val="BA0066"/>
              </a:gs>
              <a:gs pos="89999">
                <a:srgbClr val="FF0000"/>
              </a:gs>
              <a:gs pos="100000">
                <a:srgbClr val="FF8200"/>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36529010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554162"/>
          </a:xfrm>
          <a:gradFill>
            <a:gsLst>
              <a:gs pos="0">
                <a:srgbClr val="000000"/>
              </a:gs>
              <a:gs pos="20000">
                <a:srgbClr val="000040"/>
              </a:gs>
              <a:gs pos="50000">
                <a:srgbClr val="400040"/>
              </a:gs>
              <a:gs pos="75000">
                <a:srgbClr val="8F0040"/>
              </a:gs>
              <a:gs pos="89999">
                <a:srgbClr val="F27300"/>
              </a:gs>
              <a:gs pos="100000">
                <a:srgbClr val="FFBF00"/>
              </a:gs>
            </a:gsLst>
            <a:lin ang="5400000" scaled="0"/>
          </a:gradFill>
          <a:ln>
            <a:solidFill>
              <a:srgbClr val="C00000"/>
            </a:solidFill>
          </a:ln>
        </p:spPr>
        <p:txBody>
          <a:bodyPr>
            <a:normAutofit fontScale="90000"/>
          </a:bodyPr>
          <a:lstStyle/>
          <a:p>
            <a:r>
              <a:rPr lang="en-US" sz="3500" b="1" dirty="0" smtClean="0">
                <a:solidFill>
                  <a:schemeClr val="bg1"/>
                </a:solidFill>
              </a:rPr>
              <a:t>Psalms is not part of the law and therefore, instruments were not done away</a:t>
            </a:r>
            <a:endParaRPr lang="en-US" sz="3500" b="1" dirty="0">
              <a:solidFill>
                <a:schemeClr val="bg1"/>
              </a:solidFill>
            </a:endParaRPr>
          </a:p>
        </p:txBody>
      </p:sp>
      <p:sp>
        <p:nvSpPr>
          <p:cNvPr id="3" name="Content Placeholder 2"/>
          <p:cNvSpPr>
            <a:spLocks noGrp="1"/>
          </p:cNvSpPr>
          <p:nvPr>
            <p:ph sz="quarter" idx="1"/>
          </p:nvPr>
        </p:nvSpPr>
        <p:spPr>
          <a:xfrm>
            <a:off x="304800" y="2209800"/>
            <a:ext cx="7467600" cy="4264152"/>
          </a:xfrm>
        </p:spPr>
        <p:txBody>
          <a:bodyPr>
            <a:normAutofit lnSpcReduction="10000"/>
          </a:bodyPr>
          <a:lstStyle/>
          <a:p>
            <a:pPr>
              <a:buNone/>
            </a:pPr>
            <a:r>
              <a:rPr lang="en-US" sz="3500" b="1" dirty="0" smtClean="0"/>
              <a:t>The following passages prove that Psalms is part of the Law</a:t>
            </a:r>
            <a:r>
              <a:rPr lang="en-US" dirty="0" smtClean="0"/>
              <a:t>:</a:t>
            </a:r>
          </a:p>
          <a:p>
            <a:pPr>
              <a:buNone/>
            </a:pPr>
            <a:endParaRPr lang="en-US" dirty="0" smtClean="0"/>
          </a:p>
          <a:p>
            <a:pPr>
              <a:buNone/>
            </a:pPr>
            <a:r>
              <a:rPr lang="en-US" sz="3000" b="1" dirty="0" smtClean="0"/>
              <a:t>John  10:34 (Psalm 82:6)</a:t>
            </a:r>
          </a:p>
          <a:p>
            <a:pPr>
              <a:buNone/>
            </a:pPr>
            <a:endParaRPr lang="en-US" sz="3000" b="1" dirty="0" smtClean="0"/>
          </a:p>
          <a:p>
            <a:pPr>
              <a:buNone/>
            </a:pPr>
            <a:r>
              <a:rPr lang="en-US" sz="3000" b="1" dirty="0" smtClean="0"/>
              <a:t>John 12:34 (Psalm 89:4)</a:t>
            </a:r>
          </a:p>
          <a:p>
            <a:pPr>
              <a:buNone/>
            </a:pPr>
            <a:endParaRPr lang="en-US" sz="3000" b="1" dirty="0" smtClean="0"/>
          </a:p>
          <a:p>
            <a:pPr>
              <a:buNone/>
            </a:pPr>
            <a:r>
              <a:rPr lang="en-US" sz="3000" b="1" dirty="0" smtClean="0"/>
              <a:t>John 15:25 (Psalm 69:4)</a:t>
            </a:r>
          </a:p>
          <a:p>
            <a:pPr>
              <a:buNone/>
            </a:pPr>
            <a:endParaRPr lang="en-US" dirty="0" smtClean="0"/>
          </a:p>
          <a:p>
            <a:pPr>
              <a:buNone/>
            </a:pPr>
            <a:endParaRPr lang="en-US" dirty="0"/>
          </a:p>
        </p:txBody>
      </p:sp>
      <p:pic>
        <p:nvPicPr>
          <p:cNvPr id="4" name="Picture 2" descr="K:\My Pictures\Pictures for PowerPoint1\spanish-bible-blackleather-300x200.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791200" y="3429000"/>
            <a:ext cx="2438400" cy="2346731"/>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001000" cy="6096000"/>
          </a:xfrm>
        </p:spPr>
        <p:txBody>
          <a:bodyPr>
            <a:normAutofit/>
          </a:bodyPr>
          <a:lstStyle/>
          <a:p>
            <a:pPr marL="68580" indent="0" algn="ctr">
              <a:buNone/>
            </a:pPr>
            <a:r>
              <a:rPr lang="en-US" dirty="0"/>
              <a:t>One must not resurrect any Old Testament practice in an attempt to justify worship conduct under the </a:t>
            </a:r>
            <a:r>
              <a:rPr lang="en-US" b="1" dirty="0"/>
              <a:t>New</a:t>
            </a:r>
            <a:r>
              <a:rPr lang="en-US" dirty="0"/>
              <a:t> Covenant regime. If the use of instrumental music in Christian worship is to be sanctioned, there must be </a:t>
            </a:r>
            <a:r>
              <a:rPr lang="en-US" b="1" dirty="0"/>
              <a:t>New Testament authority</a:t>
            </a:r>
            <a:r>
              <a:rPr lang="en-US" dirty="0"/>
              <a:t> for such. And the reality is, </a:t>
            </a:r>
            <a:r>
              <a:rPr lang="en-US" b="1" dirty="0"/>
              <a:t>there is none</a:t>
            </a:r>
            <a:r>
              <a:rPr lang="en-US" dirty="0"/>
              <a:t> — a fact which some advocates of instrumental music now concede. A current ploy is that “authority” is an irrelevant issue. This is a disastrous conclusion of last resort.</a:t>
            </a:r>
          </a:p>
          <a:p>
            <a:pPr marL="68580" indent="0">
              <a:buNone/>
            </a:pPr>
            <a:endParaRPr lang="en-US" dirty="0" smtClean="0"/>
          </a:p>
          <a:p>
            <a:pPr marL="68580" indent="0" algn="ctr">
              <a:buNone/>
            </a:pPr>
            <a:r>
              <a:rPr lang="en-US" sz="2500" b="1" dirty="0" smtClean="0">
                <a:solidFill>
                  <a:srgbClr val="FFFF00"/>
                </a:solidFill>
              </a:rPr>
              <a:t>Wayne Jackson</a:t>
            </a:r>
            <a:r>
              <a:rPr lang="en-US" sz="2500" dirty="0" smtClean="0">
                <a:solidFill>
                  <a:srgbClr val="FFFF00"/>
                </a:solidFill>
              </a:rPr>
              <a:t>, </a:t>
            </a:r>
            <a:r>
              <a:rPr lang="en-US" sz="2500" b="1" dirty="0">
                <a:solidFill>
                  <a:srgbClr val="FFFF00"/>
                </a:solidFill>
              </a:rPr>
              <a:t>Do the Psalms Authorize Instrumental Music in Worship?</a:t>
            </a:r>
            <a:endParaRPr lang="en-US" sz="2500" dirty="0">
              <a:solidFill>
                <a:srgbClr val="FFFF00"/>
              </a:solidFill>
            </a:endParaRPr>
          </a:p>
          <a:p>
            <a:pPr marL="68580" indent="0">
              <a:buNone/>
            </a:pPr>
            <a:endParaRPr lang="en-US" dirty="0"/>
          </a:p>
        </p:txBody>
      </p:sp>
    </p:spTree>
    <p:extLst>
      <p:ext uri="{BB962C8B-B14F-4D97-AF65-F5344CB8AC3E}">
        <p14:creationId xmlns="" xmlns:p14="http://schemas.microsoft.com/office/powerpoint/2010/main" val="29691539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983480"/>
            <a:ext cx="8183880" cy="1051560"/>
          </a:xfrm>
        </p:spPr>
        <p:txBody>
          <a:bodyPr>
            <a:normAutofit fontScale="90000"/>
          </a:bodyPr>
          <a:lstStyle/>
          <a:p>
            <a:pPr algn="ctr"/>
            <a:r>
              <a:rPr lang="en-US" dirty="0" smtClean="0">
                <a:solidFill>
                  <a:srgbClr val="C00000"/>
                </a:solidFill>
              </a:rPr>
              <a:t>Passage out of context: Revelation 22:18-19</a:t>
            </a:r>
            <a:r>
              <a:rPr lang="en-US" dirty="0"/>
              <a:t/>
            </a:r>
            <a:br>
              <a:rPr lang="en-US" dirty="0"/>
            </a:br>
            <a:endParaRPr lang="en-US" dirty="0"/>
          </a:p>
        </p:txBody>
      </p:sp>
      <p:sp>
        <p:nvSpPr>
          <p:cNvPr id="3" name="Content Placeholder 2"/>
          <p:cNvSpPr>
            <a:spLocks noGrp="1"/>
          </p:cNvSpPr>
          <p:nvPr>
            <p:ph idx="1"/>
          </p:nvPr>
        </p:nvSpPr>
        <p:spPr>
          <a:xfrm>
            <a:off x="76200" y="838200"/>
            <a:ext cx="8183880" cy="3880104"/>
          </a:xfrm>
          <a:prstGeom prst="rect">
            <a:avLst/>
          </a:prstGeom>
        </p:spPr>
        <p:txBody>
          <a:bodyPr/>
          <a:lstStyle/>
          <a:p>
            <a:pPr marL="0" indent="0" algn="ctr">
              <a:buNone/>
            </a:pPr>
            <a:r>
              <a:rPr lang="en-US" sz="4500" b="1" dirty="0" smtClean="0"/>
              <a:t>If we don’t use mechanical instruments, we are taking away from God’s Word</a:t>
            </a:r>
          </a:p>
          <a:p>
            <a:pPr marL="0" indent="0" algn="ctr">
              <a:buNone/>
            </a:pPr>
            <a:endParaRPr lang="en-US" dirty="0"/>
          </a:p>
        </p:txBody>
      </p:sp>
    </p:spTree>
    <p:extLst>
      <p:ext uri="{BB962C8B-B14F-4D97-AF65-F5344CB8AC3E}">
        <p14:creationId xmlns="" xmlns:p14="http://schemas.microsoft.com/office/powerpoint/2010/main" val="33833847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500" dirty="0" smtClean="0">
                <a:solidFill>
                  <a:schemeClr val="accent2">
                    <a:lumMod val="60000"/>
                    <a:lumOff val="40000"/>
                  </a:schemeClr>
                </a:solidFill>
              </a:rPr>
              <a:t>ANOTHER ARGUMENT:</a:t>
            </a:r>
            <a:endParaRPr lang="en-US" sz="4500" dirty="0">
              <a:solidFill>
                <a:schemeClr val="accent2">
                  <a:lumMod val="60000"/>
                  <a:lumOff val="40000"/>
                </a:schemeClr>
              </a:solidFill>
            </a:endParaRPr>
          </a:p>
        </p:txBody>
      </p:sp>
      <p:sp>
        <p:nvSpPr>
          <p:cNvPr id="3" name="Content Placeholder 2"/>
          <p:cNvSpPr>
            <a:spLocks noGrp="1"/>
          </p:cNvSpPr>
          <p:nvPr>
            <p:ph idx="1"/>
          </p:nvPr>
        </p:nvSpPr>
        <p:spPr>
          <a:xfrm>
            <a:off x="228600" y="1600200"/>
            <a:ext cx="8229600" cy="4525963"/>
          </a:xfrm>
        </p:spPr>
        <p:txBody>
          <a:bodyPr>
            <a:normAutofit fontScale="85000" lnSpcReduction="20000"/>
          </a:bodyPr>
          <a:lstStyle/>
          <a:p>
            <a:pPr marL="274320" lvl="1" indent="-274320" algn="ctr">
              <a:buNone/>
            </a:pPr>
            <a:r>
              <a:rPr lang="en-US" sz="5500" b="1" dirty="0" smtClean="0"/>
              <a:t>David was a man after God’s own heart, and his worship with instruments was acceptable to God; and so is ours when we use instruments to worship Him</a:t>
            </a:r>
          </a:p>
          <a:p>
            <a:pPr marL="274320" lvl="1" indent="-274320" algn="ctr">
              <a:buNone/>
            </a:pPr>
            <a:r>
              <a:rPr lang="en-US" sz="5500" b="1" dirty="0" smtClean="0"/>
              <a:t>Acts 13:22</a:t>
            </a:r>
          </a:p>
          <a:p>
            <a:endParaRPr lang="en-US" dirty="0"/>
          </a:p>
        </p:txBody>
      </p:sp>
    </p:spTree>
    <p:extLst>
      <p:ext uri="{BB962C8B-B14F-4D97-AF65-F5344CB8AC3E}">
        <p14:creationId xmlns="" xmlns:p14="http://schemas.microsoft.com/office/powerpoint/2010/main" val="16219151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52400" y="304800"/>
            <a:ext cx="8229600" cy="6172200"/>
          </a:xfrm>
        </p:spPr>
        <p:txBody>
          <a:bodyPr/>
          <a:lstStyle/>
          <a:p>
            <a:pPr marL="0" indent="0">
              <a:buNone/>
            </a:pPr>
            <a:r>
              <a:rPr lang="en-US" sz="2500" b="1" dirty="0"/>
              <a:t>If David is the Christian’s pattern for acceptable worship in this age, why not worship God by the offering of animal sacrifices — as Israel’s illustrious king did (Psa. 66:13-15)? Or perhaps a Christian worship assembly could be transformed into a “dance” festival, reminiscent of the shepherd’s activities (2 Sam. 6:14; Psa. 149:3).</a:t>
            </a:r>
          </a:p>
          <a:p>
            <a:pPr marL="0" indent="0">
              <a:buNone/>
            </a:pPr>
            <a:endParaRPr lang="en-US" sz="2500" b="1" dirty="0" smtClean="0"/>
          </a:p>
          <a:p>
            <a:pPr marL="0" indent="0">
              <a:buNone/>
            </a:pPr>
            <a:r>
              <a:rPr lang="en-US" sz="2500" b="1" dirty="0"/>
              <a:t>And if the “David-was-a-good-man” argument justifies doing anything the king did, would polygamy be justified today? David had many wives (2 Sam. 5:13), from whom he was never commanded to separate. Some Mormon sects would applaud the “David-was-a-good-man” argument!</a:t>
            </a:r>
          </a:p>
          <a:p>
            <a:pPr marL="0" indent="0">
              <a:buNone/>
            </a:pPr>
            <a:endParaRPr lang="en-US" dirty="0" smtClean="0"/>
          </a:p>
          <a:p>
            <a:pPr marL="0" indent="0" algn="ctr">
              <a:buNone/>
            </a:pPr>
            <a:r>
              <a:rPr lang="en-US" sz="2000" b="1" dirty="0" smtClean="0"/>
              <a:t>Wayne Jackson, Responding to Critics on “Instrumental Music” issue.</a:t>
            </a:r>
            <a:endParaRPr lang="en-US" sz="2000" b="1" dirty="0"/>
          </a:p>
        </p:txBody>
      </p:sp>
    </p:spTree>
    <p:extLst>
      <p:ext uri="{BB962C8B-B14F-4D97-AF65-F5344CB8AC3E}">
        <p14:creationId xmlns="" xmlns:p14="http://schemas.microsoft.com/office/powerpoint/2010/main" val="40596531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ARGUMENT:</a:t>
            </a:r>
            <a:endParaRPr lang="en-US" dirty="0"/>
          </a:p>
        </p:txBody>
      </p:sp>
      <p:sp>
        <p:nvSpPr>
          <p:cNvPr id="3" name="Content Placeholder 2"/>
          <p:cNvSpPr>
            <a:spLocks noGrp="1"/>
          </p:cNvSpPr>
          <p:nvPr>
            <p:ph idx="1"/>
          </p:nvPr>
        </p:nvSpPr>
        <p:spPr>
          <a:xfrm>
            <a:off x="457200" y="1775191"/>
            <a:ext cx="7848600" cy="4625609"/>
          </a:xfrm>
        </p:spPr>
        <p:txBody>
          <a:bodyPr>
            <a:normAutofit fontScale="92500"/>
          </a:bodyPr>
          <a:lstStyle/>
          <a:p>
            <a:pPr lvl="1" algn="ctr">
              <a:buNone/>
            </a:pPr>
            <a:r>
              <a:rPr lang="en-US" sz="5500" b="1" dirty="0" smtClean="0"/>
              <a:t>There is no passage in the Bible that says that we cannot use mechanical instruments when we worship God</a:t>
            </a:r>
            <a:endParaRPr lang="en-US" sz="5500" b="1" dirty="0"/>
          </a:p>
        </p:txBody>
      </p:sp>
    </p:spTree>
    <p:extLst>
      <p:ext uri="{BB962C8B-B14F-4D97-AF65-F5344CB8AC3E}">
        <p14:creationId xmlns="" xmlns:p14="http://schemas.microsoft.com/office/powerpoint/2010/main" val="2717937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2" descr="452873071_f8a313a431"/>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447800"/>
            <a:ext cx="9144000" cy="541020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Content Placeholder 2"/>
          <p:cNvSpPr>
            <a:spLocks noGrp="1"/>
          </p:cNvSpPr>
          <p:nvPr>
            <p:ph idx="1"/>
          </p:nvPr>
        </p:nvSpPr>
        <p:spPr>
          <a:xfrm>
            <a:off x="457200" y="1775191"/>
            <a:ext cx="8229600" cy="4625609"/>
          </a:xfrm>
        </p:spPr>
        <p:txBody>
          <a:bodyPr>
            <a:normAutofit/>
          </a:bodyPr>
          <a:lstStyle/>
          <a:p>
            <a:pPr marL="118872" indent="0" algn="ctr">
              <a:buNone/>
            </a:pPr>
            <a:r>
              <a:rPr lang="en-US" sz="6500" b="1" dirty="0" smtClean="0">
                <a:solidFill>
                  <a:schemeClr val="bg1"/>
                </a:solidFill>
              </a:rPr>
              <a:t>We must RESPECT the SILENCE of the Scriptures</a:t>
            </a:r>
            <a:endParaRPr lang="en-US" sz="6500" b="1" dirty="0">
              <a:solidFill>
                <a:schemeClr val="bg1"/>
              </a:solidFill>
            </a:endParaRPr>
          </a:p>
        </p:txBody>
      </p:sp>
    </p:spTree>
    <p:extLst>
      <p:ext uri="{BB962C8B-B14F-4D97-AF65-F5344CB8AC3E}">
        <p14:creationId xmlns="" xmlns:p14="http://schemas.microsoft.com/office/powerpoint/2010/main" val="33142122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 DON’T NEED A PASSAGE THAT SAYS “DON’T USE THEM”</a:t>
            </a:r>
            <a:endParaRPr lang="en-US" dirty="0"/>
          </a:p>
        </p:txBody>
      </p:sp>
      <p:sp>
        <p:nvSpPr>
          <p:cNvPr id="3" name="Content Placeholder 2"/>
          <p:cNvSpPr>
            <a:spLocks noGrp="1"/>
          </p:cNvSpPr>
          <p:nvPr>
            <p:ph idx="1"/>
          </p:nvPr>
        </p:nvSpPr>
        <p:spPr>
          <a:xfrm>
            <a:off x="76200" y="1775191"/>
            <a:ext cx="8229600" cy="4625609"/>
          </a:xfrm>
        </p:spPr>
        <p:txBody>
          <a:bodyPr>
            <a:normAutofit fontScale="85000" lnSpcReduction="20000"/>
          </a:bodyPr>
          <a:lstStyle/>
          <a:p>
            <a:r>
              <a:rPr lang="en-US" b="1" dirty="0" smtClean="0"/>
              <a:t>Can we use Coke and Pizza instead of grape juice and unleavened bread for the Lord’s Supper?</a:t>
            </a:r>
          </a:p>
          <a:p>
            <a:endParaRPr lang="en-US" b="1" dirty="0" smtClean="0"/>
          </a:p>
          <a:p>
            <a:r>
              <a:rPr lang="en-US" b="1" dirty="0" smtClean="0"/>
              <a:t>Can we sacrifice animals during our worship services?</a:t>
            </a:r>
          </a:p>
          <a:p>
            <a:endParaRPr lang="en-US" b="1" dirty="0" smtClean="0"/>
          </a:p>
          <a:p>
            <a:r>
              <a:rPr lang="en-US" b="1" dirty="0" smtClean="0"/>
              <a:t> Can we go outside of the church building during our lunch break and smoke a cigarette?</a:t>
            </a:r>
          </a:p>
          <a:p>
            <a:endParaRPr lang="en-US" b="1" dirty="0" smtClean="0"/>
          </a:p>
          <a:p>
            <a:r>
              <a:rPr lang="en-US" b="1" dirty="0" smtClean="0"/>
              <a:t>How would you feel if you went to the pizza place and order a pepperoni and cheese pizza, but the man at the store put anchovies, bell peppers, and much more of which you are allergic to?</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MUST REASON CORRECTLY</a:t>
            </a:r>
            <a:endParaRPr lang="en-US" dirty="0"/>
          </a:p>
        </p:txBody>
      </p:sp>
      <p:sp>
        <p:nvSpPr>
          <p:cNvPr id="3" name="Content Placeholder 2"/>
          <p:cNvSpPr>
            <a:spLocks noGrp="1"/>
          </p:cNvSpPr>
          <p:nvPr>
            <p:ph idx="1"/>
          </p:nvPr>
        </p:nvSpPr>
        <p:spPr>
          <a:xfrm>
            <a:off x="228600" y="1775191"/>
            <a:ext cx="8229600" cy="4625609"/>
          </a:xfrm>
        </p:spPr>
        <p:txBody>
          <a:bodyPr>
            <a:normAutofit/>
          </a:bodyPr>
          <a:lstStyle/>
          <a:p>
            <a:pPr algn="ctr"/>
            <a:r>
              <a:rPr lang="en-US" sz="4000" b="1" dirty="0" smtClean="0"/>
              <a:t>God has specified the kind of music He desires under the New Testament</a:t>
            </a:r>
          </a:p>
          <a:p>
            <a:pPr algn="ctr"/>
            <a:endParaRPr lang="en-US" sz="4000" b="1" dirty="0" smtClean="0"/>
          </a:p>
          <a:p>
            <a:pPr algn="ctr"/>
            <a:endParaRPr lang="en-US" sz="4000" b="1" dirty="0" smtClean="0"/>
          </a:p>
          <a:p>
            <a:pPr algn="ctr"/>
            <a:r>
              <a:rPr lang="en-US" sz="4000" b="1" dirty="0" smtClean="0"/>
              <a:t>Ephesians 5:19 &amp; Colossians 3:16</a:t>
            </a:r>
          </a:p>
          <a:p>
            <a:pPr algn="ctr">
              <a:buNone/>
            </a:pPr>
            <a:r>
              <a:rPr lang="en-US" sz="4000" b="1" dirty="0" smtClean="0"/>
              <a:t>Authorize SINGING </a:t>
            </a:r>
            <a:endParaRPr lang="en-US" sz="4000" b="1" dirty="0"/>
          </a:p>
        </p:txBody>
      </p:sp>
      <p:sp>
        <p:nvSpPr>
          <p:cNvPr id="4" name="Striped Right Arrow 3"/>
          <p:cNvSpPr/>
          <p:nvPr/>
        </p:nvSpPr>
        <p:spPr>
          <a:xfrm rot="5400000">
            <a:off x="3962400" y="3886200"/>
            <a:ext cx="1143000" cy="8382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ARGUMENT </a:t>
            </a:r>
            <a:endParaRPr lang="en-US" dirty="0"/>
          </a:p>
        </p:txBody>
      </p:sp>
      <p:sp>
        <p:nvSpPr>
          <p:cNvPr id="3" name="Content Placeholder 2"/>
          <p:cNvSpPr>
            <a:spLocks noGrp="1"/>
          </p:cNvSpPr>
          <p:nvPr>
            <p:ph idx="1"/>
          </p:nvPr>
        </p:nvSpPr>
        <p:spPr>
          <a:xfrm>
            <a:off x="2590800" y="1905000"/>
            <a:ext cx="5638800" cy="4625609"/>
          </a:xfrm>
        </p:spPr>
        <p:txBody>
          <a:bodyPr>
            <a:normAutofit fontScale="92500"/>
          </a:bodyPr>
          <a:lstStyle/>
          <a:p>
            <a:pPr algn="ctr">
              <a:buNone/>
            </a:pPr>
            <a:r>
              <a:rPr lang="en-US" sz="5500" b="1" dirty="0" smtClean="0"/>
              <a:t>If we can use a Pitch Pipe, then we can use an instrument when we sing to God</a:t>
            </a:r>
            <a:endParaRPr lang="en-US" sz="5500" b="1" dirty="0"/>
          </a:p>
        </p:txBody>
      </p:sp>
      <p:pic>
        <p:nvPicPr>
          <p:cNvPr id="1026" name="Picture 2" descr="http://t1.gstatic.com/images?q=tbn:ANd9GcQMXvpAe9k1TCzCQsg-asNSwTBfBL82TNVzDEy52qLEK73ODrFxSQ&amp;t=1"/>
          <p:cNvPicPr>
            <a:picLocks noChangeAspect="1" noChangeArrowheads="1"/>
          </p:cNvPicPr>
          <p:nvPr/>
        </p:nvPicPr>
        <p:blipFill>
          <a:blip r:embed="rId2" cstate="print"/>
          <a:srcRect/>
          <a:stretch>
            <a:fillRect/>
          </a:stretch>
        </p:blipFill>
        <p:spPr bwMode="auto">
          <a:xfrm>
            <a:off x="304800" y="2286000"/>
            <a:ext cx="3086100" cy="1485900"/>
          </a:xfrm>
          <a:prstGeom prst="rect">
            <a:avLst/>
          </a:prstGeom>
          <a:noFill/>
        </p:spPr>
      </p:pic>
      <p:pic>
        <p:nvPicPr>
          <p:cNvPr id="1028" name="Picture 4" descr="http://img.etonals.com/p/150/MC_MK-1.gif"/>
          <p:cNvPicPr>
            <a:picLocks noChangeAspect="1" noChangeArrowheads="1"/>
          </p:cNvPicPr>
          <p:nvPr/>
        </p:nvPicPr>
        <p:blipFill>
          <a:blip r:embed="rId3" cstate="print"/>
          <a:srcRect/>
          <a:stretch>
            <a:fillRect/>
          </a:stretch>
        </p:blipFill>
        <p:spPr bwMode="auto">
          <a:xfrm>
            <a:off x="838200" y="4267200"/>
            <a:ext cx="1981200" cy="18288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 us reason correctly</a:t>
            </a:r>
            <a:endParaRPr lang="en-US" dirty="0"/>
          </a:p>
        </p:txBody>
      </p:sp>
      <p:sp>
        <p:nvSpPr>
          <p:cNvPr id="3" name="Content Placeholder 2"/>
          <p:cNvSpPr>
            <a:spLocks noGrp="1"/>
          </p:cNvSpPr>
          <p:nvPr>
            <p:ph idx="1"/>
          </p:nvPr>
        </p:nvSpPr>
        <p:spPr>
          <a:xfrm>
            <a:off x="152400" y="1851391"/>
            <a:ext cx="8229600" cy="4625609"/>
          </a:xfrm>
        </p:spPr>
        <p:txBody>
          <a:bodyPr>
            <a:normAutofit lnSpcReduction="10000"/>
          </a:bodyPr>
          <a:lstStyle/>
          <a:p>
            <a:pPr>
              <a:buNone/>
            </a:pPr>
            <a:r>
              <a:rPr lang="en-US" b="1" dirty="0" smtClean="0"/>
              <a:t>One person said:</a:t>
            </a:r>
          </a:p>
          <a:p>
            <a:pPr>
              <a:buNone/>
            </a:pPr>
            <a:endParaRPr lang="en-US" dirty="0" smtClean="0"/>
          </a:p>
          <a:p>
            <a:pPr algn="ctr">
              <a:buNone/>
            </a:pPr>
            <a:r>
              <a:rPr lang="en-US" sz="4000" b="1" dirty="0" smtClean="0"/>
              <a:t>The difference between a pitch pipe and a mechanical instrument is that the pitch pipe knows enough to stay quiet when worship begins, and the mechanical instrument doesn’t </a:t>
            </a:r>
            <a:endParaRPr lang="en-US" sz="40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our second lesson</a:t>
            </a:r>
            <a:endParaRPr lang="en-US" dirty="0"/>
          </a:p>
        </p:txBody>
      </p:sp>
      <p:sp>
        <p:nvSpPr>
          <p:cNvPr id="3" name="Content Placeholder 2"/>
          <p:cNvSpPr>
            <a:spLocks noGrp="1"/>
          </p:cNvSpPr>
          <p:nvPr>
            <p:ph idx="1"/>
          </p:nvPr>
        </p:nvSpPr>
        <p:spPr/>
        <p:txBody>
          <a:bodyPr>
            <a:normAutofit/>
          </a:bodyPr>
          <a:lstStyle/>
          <a:p>
            <a:pPr algn="ctr">
              <a:buNone/>
            </a:pPr>
            <a:r>
              <a:rPr lang="en-US" sz="4500" b="1" dirty="0" smtClean="0"/>
              <a:t>We will consider more arguments and the explanation of the word “</a:t>
            </a:r>
            <a:r>
              <a:rPr lang="en-US" sz="4500" b="1" dirty="0" err="1" smtClean="0"/>
              <a:t>Psallo</a:t>
            </a:r>
            <a:r>
              <a:rPr lang="en-US" sz="4500" b="1" dirty="0" smtClean="0"/>
              <a:t>” in Ephesians 5:19  on our second lesson</a:t>
            </a:r>
            <a:endParaRPr lang="en-US" sz="4500"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09800" y="1143000"/>
            <a:ext cx="6248400" cy="5105400"/>
          </a:xfrm>
        </p:spPr>
        <p:txBody>
          <a:bodyPr>
            <a:normAutofit/>
          </a:bodyPr>
          <a:lstStyle/>
          <a:p>
            <a:pPr algn="ctr">
              <a:buNone/>
            </a:pPr>
            <a:r>
              <a:rPr lang="en-US" sz="5500" b="1" dirty="0" smtClean="0"/>
              <a:t>What is our responsibility as Christians concerning this topic?</a:t>
            </a:r>
            <a:endParaRPr lang="en-US" sz="5500" b="1" dirty="0"/>
          </a:p>
        </p:txBody>
      </p:sp>
      <p:pic>
        <p:nvPicPr>
          <p:cNvPr id="2051" name="Picture 3" descr="F:\My Pictures\Pictures for PowerPoint1\JCLSwearonBible.jpg"/>
          <p:cNvPicPr>
            <a:picLocks noChangeAspect="1" noChangeArrowheads="1"/>
          </p:cNvPicPr>
          <p:nvPr/>
        </p:nvPicPr>
        <p:blipFill>
          <a:blip r:embed="rId2" cstate="print"/>
          <a:srcRect/>
          <a:stretch>
            <a:fillRect/>
          </a:stretch>
        </p:blipFill>
        <p:spPr bwMode="auto">
          <a:xfrm>
            <a:off x="381000" y="1676400"/>
            <a:ext cx="2362200" cy="3657600"/>
          </a:xfrm>
          <a:prstGeom prst="rect">
            <a:avLst/>
          </a:prstGeom>
          <a:noFill/>
        </p:spPr>
      </p:pic>
    </p:spTree>
    <p:extLst>
      <p:ext uri="{BB962C8B-B14F-4D97-AF65-F5344CB8AC3E}">
        <p14:creationId xmlns="" xmlns:p14="http://schemas.microsoft.com/office/powerpoint/2010/main" val="27506407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2400" y="1935480"/>
            <a:ext cx="8229600" cy="4389120"/>
          </a:xfrm>
        </p:spPr>
        <p:txBody>
          <a:bodyPr>
            <a:normAutofit/>
          </a:bodyPr>
          <a:lstStyle/>
          <a:p>
            <a:pPr algn="ctr">
              <a:buNone/>
            </a:pPr>
            <a:r>
              <a:rPr lang="en-US" sz="4500" b="1" dirty="0" smtClean="0"/>
              <a:t>We all have friends and family members who probably belong to denominations that use mechanical instruments</a:t>
            </a:r>
            <a:endParaRPr lang="en-US" sz="4500"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RESPONSIBILITY</a:t>
            </a:r>
            <a:endParaRPr lang="en-US" dirty="0"/>
          </a:p>
        </p:txBody>
      </p:sp>
      <p:sp>
        <p:nvSpPr>
          <p:cNvPr id="3" name="Content Placeholder 2"/>
          <p:cNvSpPr>
            <a:spLocks noGrp="1"/>
          </p:cNvSpPr>
          <p:nvPr>
            <p:ph idx="1"/>
          </p:nvPr>
        </p:nvSpPr>
        <p:spPr>
          <a:xfrm>
            <a:off x="76200" y="1775191"/>
            <a:ext cx="8229600" cy="4625609"/>
          </a:xfrm>
        </p:spPr>
        <p:txBody>
          <a:bodyPr>
            <a:normAutofit lnSpcReduction="10000"/>
          </a:bodyPr>
          <a:lstStyle/>
          <a:p>
            <a:r>
              <a:rPr lang="en-US" b="1" dirty="0" smtClean="0"/>
              <a:t>We must reason correctly from the Scriptures so that we will not miss-interpret the Word of God (2 Timothy 2:15). We have lost people to denominations.</a:t>
            </a:r>
          </a:p>
          <a:p>
            <a:endParaRPr lang="en-US" b="1" dirty="0" smtClean="0"/>
          </a:p>
          <a:p>
            <a:r>
              <a:rPr lang="en-US" b="1" dirty="0" smtClean="0"/>
              <a:t>We must grow in knowledge so that we can guide people out of error (2 Peter 3:18).</a:t>
            </a:r>
          </a:p>
          <a:p>
            <a:endParaRPr lang="en-US" b="1" dirty="0" smtClean="0"/>
          </a:p>
          <a:p>
            <a:r>
              <a:rPr lang="en-US" b="1" dirty="0" smtClean="0"/>
              <a:t>We must always be ready to give an answer (1 Peter 3:15).</a:t>
            </a:r>
          </a:p>
          <a:p>
            <a:endParaRPr lang="en-US" dirty="0"/>
          </a:p>
        </p:txBody>
      </p:sp>
    </p:spTree>
    <p:extLst>
      <p:ext uri="{BB962C8B-B14F-4D97-AF65-F5344CB8AC3E}">
        <p14:creationId xmlns="" xmlns:p14="http://schemas.microsoft.com/office/powerpoint/2010/main" val="34327905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RESPONSIBILITY</a:t>
            </a:r>
            <a:endParaRPr lang="en-US" dirty="0"/>
          </a:p>
        </p:txBody>
      </p:sp>
      <p:sp>
        <p:nvSpPr>
          <p:cNvPr id="3" name="Content Placeholder 2"/>
          <p:cNvSpPr>
            <a:spLocks noGrp="1"/>
          </p:cNvSpPr>
          <p:nvPr>
            <p:ph idx="1"/>
          </p:nvPr>
        </p:nvSpPr>
        <p:spPr>
          <a:xfrm>
            <a:off x="76200" y="1775191"/>
            <a:ext cx="8229600" cy="4625609"/>
          </a:xfrm>
        </p:spPr>
        <p:txBody>
          <a:bodyPr/>
          <a:lstStyle/>
          <a:p>
            <a:r>
              <a:rPr lang="en-US" b="1" dirty="0" smtClean="0"/>
              <a:t>We must learn to worship our heavenly Father acceptably (John 4:23-24)</a:t>
            </a:r>
          </a:p>
          <a:p>
            <a:endParaRPr lang="en-US" b="1" dirty="0" smtClean="0"/>
          </a:p>
          <a:p>
            <a:r>
              <a:rPr lang="en-US" b="1" dirty="0" smtClean="0"/>
              <a:t>We must not go beyond what has been written (1 Corinthians 4:6; 2 John 9-11)</a:t>
            </a:r>
          </a:p>
          <a:p>
            <a:endParaRPr lang="en-US" b="1" dirty="0" smtClean="0"/>
          </a:p>
          <a:p>
            <a:r>
              <a:rPr lang="en-US" b="1" dirty="0" smtClean="0"/>
              <a:t>We must only practice that which has been authorized by the Scriptures (Colossians 3:17)</a:t>
            </a:r>
            <a:endParaRPr lang="en-US" b="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OUR LESSON:</a:t>
            </a:r>
            <a:endParaRPr lang="en-US" dirty="0"/>
          </a:p>
        </p:txBody>
      </p:sp>
      <p:sp>
        <p:nvSpPr>
          <p:cNvPr id="3" name="Content Placeholder 2"/>
          <p:cNvSpPr>
            <a:spLocks noGrp="1"/>
          </p:cNvSpPr>
          <p:nvPr>
            <p:ph idx="1"/>
          </p:nvPr>
        </p:nvSpPr>
        <p:spPr>
          <a:xfrm>
            <a:off x="76200" y="1775191"/>
            <a:ext cx="8229600" cy="4625609"/>
          </a:xfrm>
        </p:spPr>
        <p:txBody>
          <a:bodyPr/>
          <a:lstStyle/>
          <a:p>
            <a:r>
              <a:rPr lang="en-US" sz="3400" b="1" dirty="0" smtClean="0"/>
              <a:t>We have considered the use of mechanical instruments under the Old Testament</a:t>
            </a:r>
          </a:p>
          <a:p>
            <a:endParaRPr lang="en-US" sz="3400" b="1" dirty="0" smtClean="0"/>
          </a:p>
          <a:p>
            <a:r>
              <a:rPr lang="en-US" sz="3400" b="1" dirty="0" smtClean="0"/>
              <a:t>Arguments used in favor of mechanical instruments </a:t>
            </a:r>
          </a:p>
          <a:p>
            <a:endParaRPr lang="en-US" sz="3400" b="1" dirty="0" smtClean="0"/>
          </a:p>
          <a:p>
            <a:r>
              <a:rPr lang="en-US" sz="3400" b="1" dirty="0" smtClean="0"/>
              <a:t>Our responsibility concerning this topic</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2400" y="1775191"/>
            <a:ext cx="8229600" cy="4625609"/>
          </a:xfrm>
        </p:spPr>
        <p:txBody>
          <a:bodyPr>
            <a:normAutofit/>
          </a:bodyPr>
          <a:lstStyle/>
          <a:p>
            <a:pPr algn="ctr">
              <a:buNone/>
            </a:pPr>
            <a:r>
              <a:rPr lang="en-US" sz="4500" b="1" dirty="0" smtClean="0"/>
              <a:t>May God help us to practice only that which He authorizes!</a:t>
            </a:r>
          </a:p>
          <a:p>
            <a:pPr algn="ctr">
              <a:buNone/>
            </a:pPr>
            <a:endParaRPr lang="en-US" sz="4500" b="1" dirty="0" smtClean="0"/>
          </a:p>
          <a:p>
            <a:pPr algn="ctr">
              <a:buNone/>
            </a:pPr>
            <a:r>
              <a:rPr lang="en-US" sz="4500" b="1" dirty="0" smtClean="0"/>
              <a:t>I encourage you to stick around for the second part of this lesson</a:t>
            </a:r>
            <a:endParaRPr lang="en-US" sz="4500" b="1"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4.jpeg"/></Relationships>
</file>

<file path=ppt/theme/_rels/them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theme/_rels/theme4.xml.rels><?xml version="1.0" encoding="UTF-8" standalone="yes"?>
<Relationships xmlns="http://schemas.openxmlformats.org/package/2006/relationships"><Relationship Id="rId1" Type="http://schemas.openxmlformats.org/officeDocument/2006/relationships/image" Target="../media/image7.jpeg"/></Relationships>
</file>

<file path=ppt/theme/_rels/theme5.xml.rels><?xml version="1.0" encoding="UTF-8" standalone="yes"?>
<Relationships xmlns="http://schemas.openxmlformats.org/package/2006/relationships"><Relationship Id="rId1" Type="http://schemas.openxmlformats.org/officeDocument/2006/relationships/image" Target="../media/image8.jpeg"/></Relationships>
</file>

<file path=ppt/theme/_rels/them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image" Target="../media/image9.jpeg"/></Relationships>
</file>

<file path=ppt/theme/_rels/theme8.xml.rels><?xml version="1.0" encoding="UTF-8" standalone="yes"?>
<Relationships xmlns="http://schemas.openxmlformats.org/package/2006/relationships"><Relationship Id="rId1" Type="http://schemas.openxmlformats.org/officeDocument/2006/relationships/image" Target="../media/image13.jpeg"/></Relationships>
</file>

<file path=ppt/theme/_rels/theme10.xml.rels><?xml version="1.0" encoding="UTF-8" standalone="yes"?>
<Relationships xmlns="http://schemas.openxmlformats.org/package/2006/relationships"><Relationship Id="rId1" Type="http://schemas.openxmlformats.org/officeDocument/2006/relationships/image" Target="../media/image14.jpeg"/></Relationships>
</file>

<file path=ppt/theme/_rels/theme11.xml.rels><?xml version="1.0" encoding="UTF-8" standalone="yes"?>
<Relationships xmlns="http://schemas.openxmlformats.org/package/2006/relationships"><Relationship Id="rId1" Type="http://schemas.openxmlformats.org/officeDocument/2006/relationships/image" Target="../media/image15.jpeg"/></Relationships>
</file>

<file path=ppt/theme/_rels/theme12.xml.rels><?xml version="1.0" encoding="UTF-8" standalone="yes"?>
<Relationships xmlns="http://schemas.openxmlformats.org/package/2006/relationships"><Relationship Id="rId1" Type="http://schemas.openxmlformats.org/officeDocument/2006/relationships/image" Target="../media/image16.jpeg"/></Relationships>
</file>

<file path=ppt/theme/_rels/theme13.xml.rels><?xml version="1.0" encoding="UTF-8" standalone="yes"?>
<Relationships xmlns="http://schemas.openxmlformats.org/package/2006/relationships"><Relationship Id="rId1" Type="http://schemas.openxmlformats.org/officeDocument/2006/relationships/image" Target="../media/image17.jpeg"/></Relationships>
</file>

<file path=ppt/theme/_rels/them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image" Target="../media/image18.jpeg"/></Relationships>
</file>

<file path=ppt/theme/theme1.xml><?xml version="1.0" encoding="utf-8"?>
<a:theme xmlns:a="http://schemas.openxmlformats.org/drawingml/2006/main" name="Coutur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2.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4.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6.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7.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8.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9.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10.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1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12.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13.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4.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15.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1238</TotalTime>
  <Words>1395</Words>
  <Application>Microsoft Office PowerPoint</Application>
  <PresentationFormat>On-screen Show (4:3)</PresentationFormat>
  <Paragraphs>150</Paragraphs>
  <Slides>38</Slides>
  <Notes>0</Notes>
  <HiddenSlides>0</HiddenSlides>
  <MMClips>0</MMClips>
  <ScaleCrop>false</ScaleCrop>
  <HeadingPairs>
    <vt:vector size="4" baseType="variant">
      <vt:variant>
        <vt:lpstr>Theme</vt:lpstr>
      </vt:variant>
      <vt:variant>
        <vt:i4>15</vt:i4>
      </vt:variant>
      <vt:variant>
        <vt:lpstr>Slide Titles</vt:lpstr>
      </vt:variant>
      <vt:variant>
        <vt:i4>38</vt:i4>
      </vt:variant>
    </vt:vector>
  </HeadingPairs>
  <TitlesOfParts>
    <vt:vector size="53" baseType="lpstr">
      <vt:lpstr>Couture</vt:lpstr>
      <vt:lpstr>Apothecary</vt:lpstr>
      <vt:lpstr>Angles</vt:lpstr>
      <vt:lpstr>Austin</vt:lpstr>
      <vt:lpstr>Aspect</vt:lpstr>
      <vt:lpstr>Pushpin</vt:lpstr>
      <vt:lpstr>Thatch</vt:lpstr>
      <vt:lpstr>Elemental</vt:lpstr>
      <vt:lpstr>Slipstream</vt:lpstr>
      <vt:lpstr>Metro</vt:lpstr>
      <vt:lpstr>Oriel</vt:lpstr>
      <vt:lpstr>Module</vt:lpstr>
      <vt:lpstr>Flow</vt:lpstr>
      <vt:lpstr>Trek</vt:lpstr>
      <vt:lpstr>Horizon</vt:lpstr>
      <vt:lpstr>Slide 1</vt:lpstr>
      <vt:lpstr>Overview of our lesson</vt:lpstr>
      <vt:lpstr>Slide 3</vt:lpstr>
      <vt:lpstr>Slide 4</vt:lpstr>
      <vt:lpstr>Why these lesson are important</vt:lpstr>
      <vt:lpstr>Why these lesson are important</vt:lpstr>
      <vt:lpstr>Slide 7</vt:lpstr>
      <vt:lpstr>Slide 8</vt:lpstr>
      <vt:lpstr>Slide 9</vt:lpstr>
      <vt:lpstr>Slide 10</vt:lpstr>
      <vt:lpstr>Slide 11</vt:lpstr>
      <vt:lpstr>Slide 12</vt:lpstr>
      <vt:lpstr>Slide 13</vt:lpstr>
      <vt:lpstr>Slide 14</vt:lpstr>
      <vt:lpstr>Slide 15</vt:lpstr>
      <vt:lpstr>Slide 16</vt:lpstr>
      <vt:lpstr>Slide 17</vt:lpstr>
      <vt:lpstr>2 Chronicles 29:25-28; Psalm 33:1-5; Malachi 3:6 </vt:lpstr>
      <vt:lpstr>Slide 19</vt:lpstr>
      <vt:lpstr>We are not under the Old Testament Law</vt:lpstr>
      <vt:lpstr>Psalms is not part of the law and therefore, instruments were not done away</vt:lpstr>
      <vt:lpstr>Slide 22</vt:lpstr>
      <vt:lpstr>Passage out of context: Revelation 22:18-19 </vt:lpstr>
      <vt:lpstr>ANOTHER ARGUMENT:</vt:lpstr>
      <vt:lpstr>Slide 25</vt:lpstr>
      <vt:lpstr>ANOTHER ARGUMENT:</vt:lpstr>
      <vt:lpstr>Slide 27</vt:lpstr>
      <vt:lpstr>WE DON’T NEED A PASSAGE THAT SAYS “DON’T USE THEM”</vt:lpstr>
      <vt:lpstr>WE MUST REASON CORRECTLY</vt:lpstr>
      <vt:lpstr>ANOTHER ARGUMENT </vt:lpstr>
      <vt:lpstr>Let us reason correctly</vt:lpstr>
      <vt:lpstr>More on our second lesson</vt:lpstr>
      <vt:lpstr>Slide 33</vt:lpstr>
      <vt:lpstr>Slide 34</vt:lpstr>
      <vt:lpstr>OUR RESPONSIBILITY</vt:lpstr>
      <vt:lpstr>OUR RESPONSIBILITY</vt:lpstr>
      <vt:lpstr>REVIEW OF OUR LESSON:</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music in the old testament</dc:title>
  <dc:creator>Willie Alvarenga</dc:creator>
  <cp:lastModifiedBy>Willie Alvarenga</cp:lastModifiedBy>
  <cp:revision>53</cp:revision>
  <dcterms:created xsi:type="dcterms:W3CDTF">2011-05-16T12:00:30Z</dcterms:created>
  <dcterms:modified xsi:type="dcterms:W3CDTF">2011-05-21T15:50:01Z</dcterms:modified>
</cp:coreProperties>
</file>