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4" r:id="rId2"/>
    <p:sldId id="256" r:id="rId3"/>
    <p:sldId id="267" r:id="rId4"/>
    <p:sldId id="258" r:id="rId5"/>
    <p:sldId id="283" r:id="rId6"/>
    <p:sldId id="268" r:id="rId7"/>
    <p:sldId id="260" r:id="rId8"/>
    <p:sldId id="276" r:id="rId9"/>
    <p:sldId id="269" r:id="rId10"/>
    <p:sldId id="263" r:id="rId11"/>
    <p:sldId id="279" r:id="rId12"/>
    <p:sldId id="281" r:id="rId13"/>
    <p:sldId id="264" r:id="rId14"/>
    <p:sldId id="265" r:id="rId15"/>
    <p:sldId id="280" r:id="rId16"/>
    <p:sldId id="300" r:id="rId17"/>
    <p:sldId id="302" r:id="rId18"/>
    <p:sldId id="266" r:id="rId19"/>
    <p:sldId id="27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2A217A6-695A-43B4-9D09-F282F3E14E1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623C761-362F-473F-A68A-EA71F74AF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367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C30B24-54D5-4E00-B5EF-EBB7C71BFF4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0ADD5-B8C3-4391-91E7-D78D27A821D1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AC53A-0937-48D0-ABB8-F4D8BF4B13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02839-7AD0-40DD-B489-B687388E0843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56150-296F-4050-9BE1-97908BEEB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FED1-D4A4-4C99-8965-8B1D9EC73F28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2F221-0789-412F-96FF-62D786781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A0C37-BEF0-47CF-BBBE-DF64ED1651B2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15B9A-5FEE-46B6-B1A3-7F5995E7B3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CCB51-7604-4968-85FA-A1D60D118C9D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05DB8-A950-4B06-BF2B-824413BD1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3F748-1674-42F5-8547-CE28D02DB9AC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B763E-ABA2-439A-9908-4B46A90AF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51B2B-2E2E-47B8-89BF-8F36A0F071AF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69098-4916-4BFC-94BB-CC8EBDFD7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5FA6C-56B5-4C99-BB54-C3DA0FDB90C1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BB554-9783-4219-AEDA-27B499347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6501E-1CE9-47D3-8E97-0A5BE56A38A1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CF441-DB38-4D32-85BB-169296B69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0AAF2-6657-4567-9B24-DE89DF14EC2B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02491-5F90-4B1C-A7A1-E44FB7EFC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1E909-3853-4ADE-859E-4C6C0A073D31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FC0A5-7303-4711-87B2-8FD1A7E27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6EE791-4159-42D6-AF84-70F854060386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5CDA6A-F85C-4B8A-9AEA-81AAE7864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 smtClean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</p:txBody>
      </p:sp>
      <p:pic>
        <p:nvPicPr>
          <p:cNvPr id="14339" name="Picture 2" descr="C:\Users\Willie\Pictures\Pictures for PowerPoint\bigstockphotoBible1242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5363" name="Picture 2" descr="http://www.templestudy.com/wp-content/uploads/2008/03/heaven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600" b="1" dirty="0">
                <a:solidFill>
                  <a:schemeClr val="bg1"/>
                </a:solidFill>
                <a:latin typeface="+mn-lt"/>
              </a:rPr>
              <a:t>How Beautiful Heaven Must Be!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</a:rPr>
              <a:t>By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</a:rPr>
              <a:t>Willie Alvarenga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en-US" sz="6600" b="1" dirty="0" smtClean="0">
                <a:solidFill>
                  <a:schemeClr val="bg1"/>
                </a:solidFill>
              </a:rPr>
              <a:t>Overview of our lesson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048000" y="1600200"/>
            <a:ext cx="5791200" cy="4800600"/>
          </a:xfrm>
        </p:spPr>
        <p:txBody>
          <a:bodyPr/>
          <a:lstStyle/>
          <a:p>
            <a:r>
              <a:rPr lang="en-US" sz="5000" b="1" dirty="0" smtClean="0"/>
              <a:t>The reality of Heaven</a:t>
            </a:r>
          </a:p>
          <a:p>
            <a:r>
              <a:rPr lang="en-US" sz="5000" b="1" dirty="0" smtClean="0"/>
              <a:t>Why Heaven is a beautiful place</a:t>
            </a:r>
          </a:p>
          <a:p>
            <a:r>
              <a:rPr lang="en-US" sz="5000" b="1" dirty="0" smtClean="0"/>
              <a:t>How  people can get to Heaven</a:t>
            </a:r>
          </a:p>
        </p:txBody>
      </p:sp>
      <p:pic>
        <p:nvPicPr>
          <p:cNvPr id="19459" name="Picture 3" descr="C:\Users\Willie\Pictures\Pictures for PowerPoint\bib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2717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002060"/>
          </a:solidFill>
        </p:spPr>
        <p:txBody>
          <a:bodyPr/>
          <a:lstStyle/>
          <a:p>
            <a:r>
              <a:rPr lang="en-US" sz="5500" b="1" dirty="0" smtClean="0">
                <a:solidFill>
                  <a:schemeClr val="bg1"/>
                </a:solidFill>
              </a:rPr>
              <a:t>Consider the following passages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962400" y="2408238"/>
            <a:ext cx="4724400" cy="4525962"/>
          </a:xfrm>
        </p:spPr>
        <p:txBody>
          <a:bodyPr/>
          <a:lstStyle/>
          <a:p>
            <a:r>
              <a:rPr lang="en-US" sz="6600" b="1" dirty="0" smtClean="0"/>
              <a:t>Acts 17:11</a:t>
            </a:r>
          </a:p>
          <a:p>
            <a:r>
              <a:rPr lang="en-US" sz="6600" b="1" dirty="0" smtClean="0"/>
              <a:t>John 7:17</a:t>
            </a:r>
          </a:p>
          <a:p>
            <a:r>
              <a:rPr lang="en-US" sz="6600" b="1" dirty="0" smtClean="0"/>
              <a:t>James 1:22</a:t>
            </a:r>
          </a:p>
        </p:txBody>
      </p:sp>
      <p:pic>
        <p:nvPicPr>
          <p:cNvPr id="21507" name="Picture 1" descr="C:\Users\Willie\Pictures\Pictures for PowerPoint\pointing-r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133670">
            <a:off x="609600" y="4267200"/>
            <a:ext cx="3116263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" descr="C:\Users\Willie\Pictures\Pictures for PowerPoint\MagnifyingGlas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600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23555" name="Picture 2" descr="C:\Users\Willie\Pictures\Pictures for PowerPoint\bk.bmp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752600"/>
            <a:ext cx="8305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Char char="•"/>
            </a:pPr>
            <a:r>
              <a:rPr lang="en-US" sz="4500" b="1" dirty="0">
                <a:solidFill>
                  <a:schemeClr val="bg1"/>
                </a:solidFill>
                <a:latin typeface="Calibri" pitchFamily="34" charset="0"/>
              </a:rPr>
              <a:t>Not many people want to be in heaven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n-US" sz="45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Char char="•"/>
            </a:pPr>
            <a:r>
              <a:rPr lang="en-US" sz="4500" b="1" dirty="0">
                <a:solidFill>
                  <a:schemeClr val="bg1"/>
                </a:solidFill>
                <a:latin typeface="Calibri" pitchFamily="34" charset="0"/>
              </a:rPr>
              <a:t>Many Christians do not think about heaven anymore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 dirty="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 dirty="0">
              <a:latin typeface="Calibr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5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A SAD REALITY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25603" name="Picture 2" descr="C:\Users\Willie\Pictures\Pictures for PowerPoint\man-bible2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7700" b="1" dirty="0">
                <a:solidFill>
                  <a:schemeClr val="bg1"/>
                </a:solidFill>
                <a:latin typeface="+mn-lt"/>
              </a:rPr>
              <a:t>Let us consider the reality of Heaven According to the Bible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rgbClr val="C00000"/>
          </a:solidFill>
        </p:spPr>
        <p:txBody>
          <a:bodyPr/>
          <a:lstStyle/>
          <a:p>
            <a:r>
              <a:rPr lang="en-US" sz="4500" b="1" dirty="0" smtClean="0">
                <a:solidFill>
                  <a:srgbClr val="FFFF00"/>
                </a:solidFill>
              </a:rPr>
              <a:t>The Bible Teaches That Heaven Is A Real Place!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800600" y="1752600"/>
            <a:ext cx="3886200" cy="4876800"/>
          </a:xfrm>
        </p:spPr>
        <p:txBody>
          <a:bodyPr/>
          <a:lstStyle/>
          <a:p>
            <a:r>
              <a:rPr lang="en-US" b="1" dirty="0" smtClean="0"/>
              <a:t>John 14:1-3</a:t>
            </a:r>
          </a:p>
          <a:p>
            <a:r>
              <a:rPr lang="en-US" b="1" dirty="0" smtClean="0"/>
              <a:t>Philippians 3:20</a:t>
            </a:r>
          </a:p>
          <a:p>
            <a:r>
              <a:rPr lang="en-US" b="1" dirty="0" smtClean="0"/>
              <a:t>2 Corinthians 5:1-2</a:t>
            </a:r>
          </a:p>
          <a:p>
            <a:r>
              <a:rPr lang="en-US" b="1" dirty="0" smtClean="0"/>
              <a:t>Matthew 7:21</a:t>
            </a:r>
          </a:p>
          <a:p>
            <a:r>
              <a:rPr lang="en-US" b="1" dirty="0" smtClean="0"/>
              <a:t>Colossians 1:5</a:t>
            </a:r>
          </a:p>
          <a:p>
            <a:r>
              <a:rPr lang="en-US" b="1" dirty="0" smtClean="0"/>
              <a:t>Matthew 6:20</a:t>
            </a:r>
          </a:p>
          <a:p>
            <a:r>
              <a:rPr lang="en-US" b="1" dirty="0" smtClean="0"/>
              <a:t>Matthew 5:12</a:t>
            </a:r>
          </a:p>
          <a:p>
            <a:r>
              <a:rPr lang="en-US" b="1" dirty="0" smtClean="0"/>
              <a:t>2 Timothy 4:18</a:t>
            </a:r>
          </a:p>
        </p:txBody>
      </p:sp>
      <p:sp>
        <p:nvSpPr>
          <p:cNvPr id="5" name="Right Arrow Callout 4"/>
          <p:cNvSpPr/>
          <p:nvPr/>
        </p:nvSpPr>
        <p:spPr>
          <a:xfrm>
            <a:off x="381000" y="1828800"/>
            <a:ext cx="4343400" cy="4648200"/>
          </a:xfrm>
          <a:prstGeom prst="rightArrowCallout">
            <a:avLst/>
          </a:prstGeom>
          <a:solidFill>
            <a:srgbClr val="1B1B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/>
              <a:t>God’s Word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/>
              <a:t>Is True!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5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/>
              <a:t>2 Timothy 3:16-17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/>
              <a:t>2 Peter 1:20-21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33400" y="152400"/>
            <a:ext cx="8229600" cy="11430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Questions for our consideration</a:t>
            </a:r>
          </a:p>
        </p:txBody>
      </p:sp>
      <p:sp>
        <p:nvSpPr>
          <p:cNvPr id="29698" name="Content Placeholder 2"/>
          <p:cNvSpPr txBox="1">
            <a:spLocks/>
          </p:cNvSpPr>
          <p:nvPr/>
        </p:nvSpPr>
        <p:spPr bwMode="auto">
          <a:xfrm>
            <a:off x="2514600" y="1600200"/>
            <a:ext cx="6172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500" b="1" dirty="0">
                <a:solidFill>
                  <a:srgbClr val="002060"/>
                </a:solidFill>
                <a:latin typeface="Calibri" pitchFamily="34" charset="0"/>
              </a:rPr>
              <a:t>Do we truly believe all of these passages?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3500" b="1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500" b="1" dirty="0">
                <a:solidFill>
                  <a:srgbClr val="002060"/>
                </a:solidFill>
                <a:latin typeface="Calibri" pitchFamily="34" charset="0"/>
              </a:rPr>
              <a:t>Are we really living our lives in view of the reality of Heaven?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3500" b="1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500" b="1" dirty="0">
                <a:solidFill>
                  <a:srgbClr val="002060"/>
                </a:solidFill>
                <a:latin typeface="Calibri" pitchFamily="34" charset="0"/>
              </a:rPr>
              <a:t>Are we anxiously awaiting Heaven?</a:t>
            </a:r>
          </a:p>
        </p:txBody>
      </p:sp>
      <p:pic>
        <p:nvPicPr>
          <p:cNvPr id="29699" name="Picture 2" descr="C:\Users\Willie\Pictures\Pictures for PowerPoint\question%20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87600"/>
            <a:ext cx="2049463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31747" name="Picture 2" descr="C:\Users\Willie\Pictures\Pictures for PowerPoint\man-bible2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Content Placeholder 2"/>
          <p:cNvSpPr txBox="1">
            <a:spLocks/>
          </p:cNvSpPr>
          <p:nvPr/>
        </p:nvSpPr>
        <p:spPr bwMode="auto">
          <a:xfrm>
            <a:off x="457200" y="12954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7700" b="1" dirty="0">
                <a:solidFill>
                  <a:schemeClr val="bg1"/>
                </a:solidFill>
                <a:latin typeface="Calibri" pitchFamily="34" charset="0"/>
              </a:rPr>
              <a:t>Let us consider WHY Heaven is a BEAUTIFUL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33795" name="Picture 2" descr="C:\Users\Willie\Pictures\Pictures for PowerPoint\bibli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Content Placeholder 2"/>
          <p:cNvSpPr txBox="1">
            <a:spLocks/>
          </p:cNvSpPr>
          <p:nvPr/>
        </p:nvSpPr>
        <p:spPr bwMode="auto">
          <a:xfrm>
            <a:off x="1066800" y="2590800"/>
            <a:ext cx="7924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8500" b="1" dirty="0">
                <a:solidFill>
                  <a:schemeClr val="bg1"/>
                </a:solidFill>
                <a:latin typeface="Calibri" pitchFamily="34" charset="0"/>
              </a:rPr>
              <a:t>Why is Heaven a Beautiful Place?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34819" name="Picture 2" descr="http://t1.gstatic.com/images?q=tbn:DIBZCiQi09ajfM:http://wallpapers-diq.com/wallpapers/42/Heaven%27s_Rays.jpg&amp;t=1"/>
          <p:cNvPicPr>
            <a:picLocks noChangeAspect="1" noChangeArrowheads="1"/>
          </p:cNvPicPr>
          <p:nvPr/>
        </p:nvPicPr>
        <p:blipFill>
          <a:blip r:embed="rId2" cstate="print">
            <a:lum bright="-1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52400"/>
            <a:ext cx="8610600" cy="6705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700" b="1" dirty="0">
                <a:solidFill>
                  <a:schemeClr val="bg1"/>
                </a:solidFill>
                <a:latin typeface="+mn-lt"/>
              </a:rPr>
              <a:t>God, Jesus and the angels will be there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700" b="1" dirty="0">
                <a:solidFill>
                  <a:schemeClr val="bg1"/>
                </a:solidFill>
                <a:latin typeface="+mn-lt"/>
              </a:rPr>
              <a:t>Heaven is a place of rest and peace (Rev. 21:4)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700" b="1" dirty="0">
                <a:solidFill>
                  <a:schemeClr val="bg1"/>
                </a:solidFill>
                <a:latin typeface="+mn-lt"/>
              </a:rPr>
              <a:t>Heaven is a place where there is no sin (Rev. 21:27)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700" b="1" dirty="0">
                <a:solidFill>
                  <a:schemeClr val="bg1"/>
                </a:solidFill>
                <a:latin typeface="+mn-lt"/>
              </a:rPr>
              <a:t>Heaven is not eternal punishment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700" b="1" dirty="0">
                <a:solidFill>
                  <a:schemeClr val="bg1"/>
                </a:solidFill>
                <a:latin typeface="+mn-lt"/>
              </a:rPr>
              <a:t>Heaven is a place of reunion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37891" name="Picture 2" descr="C:\Users\Willie\Pictures\Pictures for PowerPoint\man-bible2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7700" b="1" dirty="0">
                <a:solidFill>
                  <a:schemeClr val="bg1"/>
                </a:solidFill>
                <a:latin typeface="+mn-lt"/>
              </a:rPr>
              <a:t>Let us consider what  people must do in order to spend eternity in Heaven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  <a:solidFill>
            <a:schemeClr val="tx1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FF00"/>
                </a:solidFill>
              </a:rPr>
              <a:t>There is a misunderstanding in the world about who will be in heaven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2332038"/>
            <a:ext cx="8229600" cy="406876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4500" b="1" dirty="0" smtClean="0"/>
              <a:t>Many believe that in the end, God will save everyone, no matter who you are, or what you believe.</a:t>
            </a:r>
          </a:p>
          <a:p>
            <a:endParaRPr lang="en-US" dirty="0" smtClean="0"/>
          </a:p>
        </p:txBody>
      </p:sp>
      <p:sp>
        <p:nvSpPr>
          <p:cNvPr id="4" name="&quot;No&quot; Symbol 3"/>
          <p:cNvSpPr/>
          <p:nvPr/>
        </p:nvSpPr>
        <p:spPr>
          <a:xfrm>
            <a:off x="2209800" y="1752600"/>
            <a:ext cx="4953000" cy="4038600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rgbClr val="00206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500" b="1" dirty="0" smtClean="0">
                <a:solidFill>
                  <a:srgbClr val="FFFF00"/>
                </a:solidFill>
              </a:rPr>
              <a:t>Something you must understand</a:t>
            </a:r>
            <a:endParaRPr lang="en-US" sz="55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905000"/>
            <a:ext cx="3810000" cy="45720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b="1" dirty="0" smtClean="0"/>
              <a:t>1 Timothy 2:4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b="1" dirty="0" smtClean="0"/>
              <a:t>Titus 2:11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b="1" dirty="0" smtClean="0"/>
              <a:t>2 Peter 3:9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b="1" dirty="0" smtClean="0"/>
              <a:t>John 3:16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b="1" dirty="0" smtClean="0"/>
              <a:t>Mark 16:15-16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500" b="1" dirty="0" smtClean="0"/>
              <a:t>Ezekiel 33:11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1987" name="Content Placeholder 2"/>
          <p:cNvSpPr txBox="1">
            <a:spLocks/>
          </p:cNvSpPr>
          <p:nvPr/>
        </p:nvSpPr>
        <p:spPr bwMode="auto">
          <a:xfrm>
            <a:off x="381000" y="2057400"/>
            <a:ext cx="3200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4900" b="1" dirty="0">
                <a:latin typeface="Calibri" pitchFamily="34" charset="0"/>
              </a:rPr>
              <a:t>God wants you to be in heaven</a:t>
            </a:r>
          </a:p>
        </p:txBody>
      </p:sp>
      <p:pic>
        <p:nvPicPr>
          <p:cNvPr id="41988" name="Picture 1" descr="C:\Users\Willie\Pictures\Pictures for PowerPoint\bib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572000"/>
            <a:ext cx="14954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triped Right Arrow 6"/>
          <p:cNvSpPr/>
          <p:nvPr/>
        </p:nvSpPr>
        <p:spPr>
          <a:xfrm>
            <a:off x="3810000" y="3276600"/>
            <a:ext cx="1066800" cy="685800"/>
          </a:xfrm>
          <a:prstGeom prst="strip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sz="5000" b="1" dirty="0" smtClean="0">
                <a:solidFill>
                  <a:srgbClr val="FFFF00"/>
                </a:solidFill>
              </a:rPr>
              <a:t>Notice who will be in heaven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Those who do the will of God (Matthew 7:21; Hebrews 5:8-9)</a:t>
            </a:r>
          </a:p>
          <a:p>
            <a:endParaRPr lang="en-US" b="1" dirty="0" smtClean="0"/>
          </a:p>
          <a:p>
            <a:r>
              <a:rPr lang="en-US" b="1" dirty="0" smtClean="0"/>
              <a:t>Those who obey the gospel of Christ (Romans 1:16; Mark 16:16; 2 Thessalonians 1:7-9)</a:t>
            </a:r>
          </a:p>
          <a:p>
            <a:endParaRPr lang="en-US" b="1" dirty="0" smtClean="0"/>
          </a:p>
          <a:p>
            <a:r>
              <a:rPr lang="en-US" b="1" dirty="0" smtClean="0"/>
              <a:t>Those who live faithful lives in Christ (Revelation 2:10; 3:5)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r>
              <a:rPr lang="es-MX" sz="5500" b="1" dirty="0" smtClean="0">
                <a:solidFill>
                  <a:srgbClr val="FFFF00"/>
                </a:solidFill>
              </a:rPr>
              <a:t>This </a:t>
            </a:r>
            <a:r>
              <a:rPr lang="es-MX" sz="5500" b="1" dirty="0" err="1" smtClean="0">
                <a:solidFill>
                  <a:srgbClr val="FFFF00"/>
                </a:solidFill>
              </a:rPr>
              <a:t>may</a:t>
            </a:r>
            <a:r>
              <a:rPr lang="es-MX" sz="5500" b="1" dirty="0" smtClean="0">
                <a:solidFill>
                  <a:srgbClr val="FFFF00"/>
                </a:solidFill>
              </a:rPr>
              <a:t> be </a:t>
            </a:r>
            <a:r>
              <a:rPr lang="es-MX" sz="5500" b="1" dirty="0" err="1" smtClean="0">
                <a:solidFill>
                  <a:srgbClr val="FFFF00"/>
                </a:solidFill>
              </a:rPr>
              <a:t>your</a:t>
            </a:r>
            <a:r>
              <a:rPr lang="es-MX" sz="5500" b="1" dirty="0" smtClean="0">
                <a:solidFill>
                  <a:srgbClr val="FFFF00"/>
                </a:solidFill>
              </a:rPr>
              <a:t> </a:t>
            </a:r>
            <a:r>
              <a:rPr lang="es-MX" sz="5500" b="1" dirty="0" err="1" smtClean="0">
                <a:solidFill>
                  <a:srgbClr val="FFFF00"/>
                </a:solidFill>
              </a:rPr>
              <a:t>last</a:t>
            </a:r>
            <a:r>
              <a:rPr lang="es-MX" sz="5500" b="1" dirty="0" smtClean="0">
                <a:solidFill>
                  <a:srgbClr val="FFFF00"/>
                </a:solidFill>
              </a:rPr>
              <a:t> </a:t>
            </a:r>
            <a:r>
              <a:rPr lang="es-MX" sz="5500" b="1" dirty="0" err="1" smtClean="0">
                <a:solidFill>
                  <a:srgbClr val="FFFF00"/>
                </a:solidFill>
              </a:rPr>
              <a:t>day</a:t>
            </a:r>
            <a:endParaRPr lang="es-MX" sz="5500" b="1" dirty="0" smtClean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600200"/>
            <a:ext cx="4953000" cy="452596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4500" b="1" dirty="0" err="1" smtClean="0"/>
              <a:t>The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Bible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teaches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that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we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will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all</a:t>
            </a:r>
            <a:r>
              <a:rPr lang="es-MX" sz="4500" b="1" dirty="0" smtClean="0"/>
              <a:t> die </a:t>
            </a:r>
            <a:r>
              <a:rPr lang="es-MX" sz="4500" b="1" dirty="0" err="1" smtClean="0"/>
              <a:t>some</a:t>
            </a:r>
            <a:r>
              <a:rPr lang="es-MX" sz="4500" b="1" dirty="0" smtClean="0"/>
              <a:t> </a:t>
            </a:r>
            <a:r>
              <a:rPr lang="es-MX" sz="4500" b="1" dirty="0" err="1" smtClean="0"/>
              <a:t>day</a:t>
            </a:r>
            <a:r>
              <a:rPr lang="es-MX" sz="4500" b="1" dirty="0" smtClean="0"/>
              <a:t> (</a:t>
            </a:r>
            <a:r>
              <a:rPr lang="es-MX" sz="4500" b="1" dirty="0" err="1" smtClean="0"/>
              <a:t>Hebrews</a:t>
            </a:r>
            <a:r>
              <a:rPr lang="es-MX" sz="4500" b="1" dirty="0" smtClean="0"/>
              <a:t> 9:27; James 4:14; I Samuel 20:3; 2 Samuel 14:14)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s-MX" sz="4500" b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6500" b="1" dirty="0" smtClean="0">
                <a:solidFill>
                  <a:srgbClr val="C00000"/>
                </a:solidFill>
              </a:rPr>
              <a:t>Are </a:t>
            </a:r>
            <a:r>
              <a:rPr lang="es-MX" sz="6500" b="1" dirty="0" err="1" smtClean="0">
                <a:solidFill>
                  <a:srgbClr val="C00000"/>
                </a:solidFill>
              </a:rPr>
              <a:t>you</a:t>
            </a:r>
            <a:r>
              <a:rPr lang="es-MX" sz="6500" b="1" dirty="0" smtClean="0">
                <a:solidFill>
                  <a:srgbClr val="C00000"/>
                </a:solidFill>
              </a:rPr>
              <a:t> </a:t>
            </a:r>
            <a:r>
              <a:rPr lang="es-MX" sz="6500" b="1" dirty="0" err="1" smtClean="0">
                <a:solidFill>
                  <a:srgbClr val="C00000"/>
                </a:solidFill>
              </a:rPr>
              <a:t>ready</a:t>
            </a:r>
            <a:r>
              <a:rPr lang="es-MX" sz="6500" b="1" dirty="0" smtClean="0">
                <a:solidFill>
                  <a:srgbClr val="C00000"/>
                </a:solidFill>
              </a:rPr>
              <a:t>?</a:t>
            </a:r>
            <a:endParaRPr lang="es-MX" sz="6500" b="1" dirty="0">
              <a:solidFill>
                <a:srgbClr val="C00000"/>
              </a:solidFill>
            </a:endParaRPr>
          </a:p>
        </p:txBody>
      </p:sp>
      <p:pic>
        <p:nvPicPr>
          <p:cNvPr id="46083" name="Picture 2" descr="http://www.legaljuice.com/Coffin%20open%20coffins%20wood%20fancy%20n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0" y="2362200"/>
            <a:ext cx="35750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r>
              <a:rPr lang="es-MX" sz="5500" b="1" smtClean="0">
                <a:solidFill>
                  <a:srgbClr val="FFFF00"/>
                </a:solidFill>
              </a:rPr>
              <a:t>Christ may come today!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3200400" y="1676400"/>
            <a:ext cx="5486400" cy="48006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s-MX" sz="5500" b="1" smtClean="0"/>
              <a:t>Matthew 24:36</a:t>
            </a:r>
          </a:p>
          <a:p>
            <a:pPr algn="ctr">
              <a:buFont typeface="Arial" charset="0"/>
              <a:buNone/>
            </a:pPr>
            <a:r>
              <a:rPr lang="es-MX" sz="5500" b="1" smtClean="0"/>
              <a:t>Matthew 24:44</a:t>
            </a:r>
          </a:p>
          <a:p>
            <a:pPr algn="ctr">
              <a:buFont typeface="Arial" charset="0"/>
              <a:buNone/>
            </a:pPr>
            <a:r>
              <a:rPr lang="es-MX" sz="5500" b="1" smtClean="0"/>
              <a:t>1 Thessalonians 5:1-2</a:t>
            </a:r>
          </a:p>
          <a:p>
            <a:pPr algn="ctr">
              <a:buFont typeface="Arial" charset="0"/>
              <a:buNone/>
            </a:pPr>
            <a:r>
              <a:rPr lang="es-MX" sz="5500" b="1" smtClean="0">
                <a:solidFill>
                  <a:srgbClr val="C00000"/>
                </a:solidFill>
              </a:rPr>
              <a:t>Are You Ready?</a:t>
            </a:r>
          </a:p>
        </p:txBody>
      </p:sp>
      <p:pic>
        <p:nvPicPr>
          <p:cNvPr id="48131" name="Picture 3" descr="C:\Users\Willie\Pictures\Pictures for PowerPoint\boo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1336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solidFill>
            <a:schemeClr val="accent2">
              <a:lumMod val="75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500" b="1" dirty="0" smtClean="0">
                <a:solidFill>
                  <a:srgbClr val="FFFF00"/>
                </a:solidFill>
              </a:rPr>
              <a:t>There is something you MUST do in order to be in heaven!</a:t>
            </a:r>
            <a:endParaRPr lang="en-US" sz="3500" b="1" dirty="0">
              <a:solidFill>
                <a:srgbClr val="FFFF00"/>
              </a:solidFill>
            </a:endParaRP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3048000" y="1447800"/>
            <a:ext cx="5638800" cy="5181600"/>
          </a:xfrm>
        </p:spPr>
        <p:txBody>
          <a:bodyPr/>
          <a:lstStyle/>
          <a:p>
            <a:r>
              <a:rPr lang="en-US" sz="2600" smtClean="0"/>
              <a:t>You must hear the gospel (Rom. 1:16; 1 Cor. 15:1-4; Rom. 10:17; Acts 18:8)</a:t>
            </a:r>
          </a:p>
          <a:p>
            <a:r>
              <a:rPr lang="en-US" sz="2600" smtClean="0"/>
              <a:t>You must believe the gospel (Mk. 16:15-16; Acts 18:8)</a:t>
            </a:r>
          </a:p>
          <a:p>
            <a:r>
              <a:rPr lang="en-US" sz="2600" smtClean="0"/>
              <a:t>You must repent of your sins (Acts 2:38; 17:30)</a:t>
            </a:r>
          </a:p>
          <a:p>
            <a:r>
              <a:rPr lang="en-US" sz="2600" smtClean="0"/>
              <a:t>You must confess Christ as the Son of God (Rom. 10:9-10)</a:t>
            </a:r>
          </a:p>
          <a:p>
            <a:r>
              <a:rPr lang="en-US" sz="2600" smtClean="0"/>
              <a:t>You must be baptized into Christ (Acts 2:38, 41; Gal. 3:27; Mark 16:16)</a:t>
            </a:r>
          </a:p>
          <a:p>
            <a:r>
              <a:rPr lang="en-US" sz="2600" smtClean="0"/>
              <a:t>You must live a faithful life in Christ (Rev. 2:10</a:t>
            </a:r>
          </a:p>
        </p:txBody>
      </p:sp>
      <p:sp>
        <p:nvSpPr>
          <p:cNvPr id="50179" name="Content Placeholder 2"/>
          <p:cNvSpPr txBox="1">
            <a:spLocks/>
          </p:cNvSpPr>
          <p:nvPr/>
        </p:nvSpPr>
        <p:spPr bwMode="auto">
          <a:xfrm>
            <a:off x="304800" y="1600200"/>
            <a:ext cx="2743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4000" b="1">
                <a:latin typeface="Calibri" pitchFamily="34" charset="0"/>
              </a:rPr>
              <a:t>You 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4000" b="1">
                <a:latin typeface="Calibri" pitchFamily="34" charset="0"/>
              </a:rPr>
              <a:t>Must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4000" b="1">
                <a:latin typeface="Calibri" pitchFamily="34" charset="0"/>
              </a:rPr>
              <a:t>Obey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4000" b="1">
                <a:latin typeface="Calibri" pitchFamily="34" charset="0"/>
              </a:rPr>
              <a:t>The 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4000" b="1">
                <a:latin typeface="Calibri" pitchFamily="34" charset="0"/>
              </a:rPr>
              <a:t>Gospel</a:t>
            </a:r>
          </a:p>
        </p:txBody>
      </p:sp>
      <p:pic>
        <p:nvPicPr>
          <p:cNvPr id="50180" name="Picture 2" descr="C:\Users\Willie\Pictures\Pictures for PowerPoint\spanish-bible-blackleather-300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181600"/>
            <a:ext cx="18859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2227" name="Picture 2" descr="http://2.bp.blogspot.com/_Xkv5o55jDiI/TEW0S-IXw0I/AAAAAAAAAcg/v12XUiC3qyY/s1600/heaven-hell+-+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500" b="1">
                <a:solidFill>
                  <a:srgbClr val="FFFFFF"/>
                </a:solidFill>
              </a:rPr>
              <a:t>YOU ONLY HAVE TWO OPTIONS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497</Words>
  <Application>Microsoft Office PowerPoint</Application>
  <PresentationFormat>On-screen Show (4:3)</PresentationFormat>
  <Paragraphs>84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Overview of our lesson</vt:lpstr>
      <vt:lpstr>Consider the following passages</vt:lpstr>
      <vt:lpstr>PowerPoint Presentation</vt:lpstr>
      <vt:lpstr>PowerPoint Presentation</vt:lpstr>
      <vt:lpstr>The Bible Teaches That Heaven Is A Real Place!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There is a misunderstanding in the world about who will be in heaven</vt:lpstr>
      <vt:lpstr>Something you must understand</vt:lpstr>
      <vt:lpstr>Notice who will be in heaven</vt:lpstr>
      <vt:lpstr>This may be your last day</vt:lpstr>
      <vt:lpstr>Christ may come today!</vt:lpstr>
      <vt:lpstr>There is something you MUST do in order to be in heaven!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Willie</dc:creator>
  <cp:lastModifiedBy>Willie Alvarenga</cp:lastModifiedBy>
  <cp:revision>67</cp:revision>
  <dcterms:created xsi:type="dcterms:W3CDTF">2010-08-30T14:17:51Z</dcterms:created>
  <dcterms:modified xsi:type="dcterms:W3CDTF">2012-02-08T17:41:48Z</dcterms:modified>
</cp:coreProperties>
</file>