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7" r:id="rId3"/>
    <p:sldMasterId id="2147483701" r:id="rId4"/>
  </p:sldMasterIdLst>
  <p:sldIdLst>
    <p:sldId id="257" r:id="rId5"/>
    <p:sldId id="270" r:id="rId6"/>
    <p:sldId id="269" r:id="rId7"/>
    <p:sldId id="307" r:id="rId8"/>
    <p:sldId id="320" r:id="rId9"/>
    <p:sldId id="258" r:id="rId10"/>
    <p:sldId id="321" r:id="rId11"/>
    <p:sldId id="322" r:id="rId12"/>
    <p:sldId id="272" r:id="rId13"/>
    <p:sldId id="259" r:id="rId14"/>
    <p:sldId id="275" r:id="rId15"/>
    <p:sldId id="277" r:id="rId16"/>
    <p:sldId id="317" r:id="rId17"/>
    <p:sldId id="274" r:id="rId18"/>
    <p:sldId id="278" r:id="rId19"/>
    <p:sldId id="279" r:id="rId20"/>
    <p:sldId id="280" r:id="rId21"/>
    <p:sldId id="308" r:id="rId22"/>
    <p:sldId id="260" r:id="rId23"/>
    <p:sldId id="297" r:id="rId24"/>
    <p:sldId id="281" r:id="rId25"/>
    <p:sldId id="293" r:id="rId26"/>
    <p:sldId id="294" r:id="rId27"/>
    <p:sldId id="295" r:id="rId28"/>
    <p:sldId id="302" r:id="rId29"/>
    <p:sldId id="303" r:id="rId30"/>
    <p:sldId id="300" r:id="rId31"/>
    <p:sldId id="282" r:id="rId32"/>
    <p:sldId id="283" r:id="rId33"/>
    <p:sldId id="305" r:id="rId34"/>
    <p:sldId id="323" r:id="rId35"/>
    <p:sldId id="309" r:id="rId36"/>
    <p:sldId id="299" r:id="rId37"/>
    <p:sldId id="301" r:id="rId38"/>
    <p:sldId id="290" r:id="rId39"/>
    <p:sldId id="311" r:id="rId40"/>
    <p:sldId id="312" r:id="rId41"/>
    <p:sldId id="313" r:id="rId42"/>
    <p:sldId id="292" r:id="rId43"/>
    <p:sldId id="315" r:id="rId44"/>
    <p:sldId id="316" r:id="rId45"/>
    <p:sldId id="318" r:id="rId46"/>
    <p:sldId id="319" r:id="rId4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208" autoAdjust="0"/>
  </p:normalViewPr>
  <p:slideViewPr>
    <p:cSldViewPr snapToGrid="0" snapToObjects="1">
      <p:cViewPr varScale="1">
        <p:scale>
          <a:sx n="71" d="100"/>
          <a:sy n="71" d="100"/>
        </p:scale>
        <p:origin x="-1216"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printerSettings" Target="printerSettings/printerSettings1.bin"/><Relationship Id="rId49" Type="http://schemas.openxmlformats.org/officeDocument/2006/relationships/presProps" Target="presProps.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spTree>
    <p:extLst>
      <p:ext uri="{BB962C8B-B14F-4D97-AF65-F5344CB8AC3E}">
        <p14:creationId xmlns:p14="http://schemas.microsoft.com/office/powerpoint/2010/main" val="639049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spTree>
    <p:extLst>
      <p:ext uri="{BB962C8B-B14F-4D97-AF65-F5344CB8AC3E}">
        <p14:creationId xmlns:p14="http://schemas.microsoft.com/office/powerpoint/2010/main" val="1844836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spTree>
    <p:extLst>
      <p:ext uri="{BB962C8B-B14F-4D97-AF65-F5344CB8AC3E}">
        <p14:creationId xmlns:p14="http://schemas.microsoft.com/office/powerpoint/2010/main" val="2966181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C68C51-9097-A748-BC85-25EA3766E797}" type="datetimeFigureOut">
              <a:rPr lang="en-US" smtClean="0"/>
              <a:t>6/6/12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5E482-D69C-6544-A1F6-21F6D5A46E25}" type="slidenum">
              <a:rPr lang="en-US" smtClean="0"/>
              <a:t>‹#›</a:t>
            </a:fld>
            <a:endParaRPr lang="en-US"/>
          </a:p>
        </p:txBody>
      </p:sp>
    </p:spTree>
    <p:extLst>
      <p:ext uri="{BB962C8B-B14F-4D97-AF65-F5344CB8AC3E}">
        <p14:creationId xmlns:p14="http://schemas.microsoft.com/office/powerpoint/2010/main" val="2287801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C68C51-9097-A748-BC85-25EA3766E797}" type="datetimeFigureOut">
              <a:rPr lang="en-US" smtClean="0"/>
              <a:t>6/6/12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05E482-D69C-6544-A1F6-21F6D5A46E25}" type="slidenum">
              <a:rPr lang="en-US" smtClean="0"/>
              <a:t>‹#›</a:t>
            </a:fld>
            <a:endParaRPr lang="en-US"/>
          </a:p>
        </p:txBody>
      </p:sp>
    </p:spTree>
    <p:extLst>
      <p:ext uri="{BB962C8B-B14F-4D97-AF65-F5344CB8AC3E}">
        <p14:creationId xmlns:p14="http://schemas.microsoft.com/office/powerpoint/2010/main" val="3105641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C68C51-9097-A748-BC85-25EA3766E797}" type="datetimeFigureOut">
              <a:rPr lang="en-US" smtClean="0"/>
              <a:t>6/6/12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05E482-D69C-6544-A1F6-21F6D5A46E25}" type="slidenum">
              <a:rPr lang="en-US" smtClean="0"/>
              <a:t>‹#›</a:t>
            </a:fld>
            <a:endParaRPr lang="en-US"/>
          </a:p>
        </p:txBody>
      </p:sp>
    </p:spTree>
    <p:extLst>
      <p:ext uri="{BB962C8B-B14F-4D97-AF65-F5344CB8AC3E}">
        <p14:creationId xmlns:p14="http://schemas.microsoft.com/office/powerpoint/2010/main" val="1952142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C68C51-9097-A748-BC85-25EA3766E797}" type="datetimeFigureOut">
              <a:rPr lang="en-US" smtClean="0"/>
              <a:t>6/6/12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05E482-D69C-6544-A1F6-21F6D5A46E25}" type="slidenum">
              <a:rPr lang="en-US" smtClean="0"/>
              <a:t>‹#›</a:t>
            </a:fld>
            <a:endParaRPr lang="en-US"/>
          </a:p>
        </p:txBody>
      </p:sp>
    </p:spTree>
    <p:extLst>
      <p:ext uri="{BB962C8B-B14F-4D97-AF65-F5344CB8AC3E}">
        <p14:creationId xmlns:p14="http://schemas.microsoft.com/office/powerpoint/2010/main" val="2104583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C68C51-9097-A748-BC85-25EA3766E797}" type="datetimeFigureOut">
              <a:rPr lang="en-US" smtClean="0"/>
              <a:t>6/6/12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5E482-D69C-6544-A1F6-21F6D5A46E25}" type="slidenum">
              <a:rPr lang="en-US" smtClean="0"/>
              <a:t>‹#›</a:t>
            </a:fld>
            <a:endParaRPr lang="en-US"/>
          </a:p>
        </p:txBody>
      </p:sp>
    </p:spTree>
    <p:extLst>
      <p:ext uri="{BB962C8B-B14F-4D97-AF65-F5344CB8AC3E}">
        <p14:creationId xmlns:p14="http://schemas.microsoft.com/office/powerpoint/2010/main" val="3985978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C68C51-9097-A748-BC85-25EA3766E797}" type="datetimeFigureOut">
              <a:rPr lang="en-US" smtClean="0"/>
              <a:t>6/6/12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5E482-D69C-6544-A1F6-21F6D5A46E25}" type="slidenum">
              <a:rPr lang="en-US" smtClean="0"/>
              <a:t>‹#›</a:t>
            </a:fld>
            <a:endParaRPr lang="en-US"/>
          </a:p>
        </p:txBody>
      </p:sp>
    </p:spTree>
    <p:extLst>
      <p:ext uri="{BB962C8B-B14F-4D97-AF65-F5344CB8AC3E}">
        <p14:creationId xmlns:p14="http://schemas.microsoft.com/office/powerpoint/2010/main" val="1174829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spTree>
    <p:extLst>
      <p:ext uri="{BB962C8B-B14F-4D97-AF65-F5344CB8AC3E}">
        <p14:creationId xmlns:p14="http://schemas.microsoft.com/office/powerpoint/2010/main" val="2468646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spTree>
    <p:extLst>
      <p:ext uri="{BB962C8B-B14F-4D97-AF65-F5344CB8AC3E}">
        <p14:creationId xmlns:p14="http://schemas.microsoft.com/office/powerpoint/2010/main" val="5765464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sp>
        <p:nvSpPr>
          <p:cNvPr id="7" name="Rectangle 6"/>
          <p:cNvSpPr/>
          <p:nvPr/>
        </p:nvSpPr>
        <p:spPr>
          <a:xfrm>
            <a:off x="284163" y="444728"/>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8" name="Group 16"/>
          <p:cNvGrpSpPr/>
          <p:nvPr/>
        </p:nvGrpSpPr>
        <p:grpSpPr>
          <a:xfrm>
            <a:off x="284163" y="1906542"/>
            <a:ext cx="8576373" cy="137411"/>
            <a:chOff x="284163" y="1759424"/>
            <a:chExt cx="8576373" cy="137411"/>
          </a:xfrm>
        </p:grpSpPr>
        <p:sp>
          <p:nvSpPr>
            <p:cNvPr id="9" name="Rectangle 8"/>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TextBox 11"/>
          <p:cNvSpPr txBox="1"/>
          <p:nvPr/>
        </p:nvSpPr>
        <p:spPr>
          <a:xfrm>
            <a:off x="8230889" y="444728"/>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ctrTitle"/>
          </p:nvPr>
        </p:nvSpPr>
        <p:spPr>
          <a:xfrm>
            <a:off x="421341" y="449005"/>
            <a:ext cx="7808976" cy="1088136"/>
          </a:xfrm>
          <a:noFill/>
        </p:spPr>
        <p:txBody>
          <a:bodyPr vert="horz" lIns="91440" tIns="45720" rIns="91440" bIns="45720" rtlCol="0" anchor="b" anchorCtr="0">
            <a:normAutofit/>
          </a:bodyPr>
          <a:lstStyle>
            <a:lvl1pPr marL="0" algn="l" defTabSz="914400" rtl="0" eaLnBrk="1" latinLnBrk="0" hangingPunct="1">
              <a:lnSpc>
                <a:spcPts val="4600"/>
              </a:lnSpc>
              <a:spcBef>
                <a:spcPct val="0"/>
              </a:spcBef>
              <a:buNone/>
              <a:defRPr sz="4200" kern="1200">
                <a:solidFill>
                  <a:schemeClr val="bg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476205" y="1532427"/>
            <a:ext cx="7754112" cy="484632"/>
          </a:xfrm>
        </p:spPr>
        <p:txBody>
          <a:bodyPr vert="horz" lIns="91440" tIns="45720" rIns="91440" bIns="45720" rtlCol="0">
            <a:normAutofit/>
          </a:bodyPr>
          <a:lstStyle>
            <a:lvl1pPr marL="0" indent="0" algn="l" defTabSz="914400" rtl="0" eaLnBrk="1" latinLnBrk="0" hangingPunct="1">
              <a:lnSpc>
                <a:spcPct val="100000"/>
              </a:lnSpc>
              <a:spcBef>
                <a:spcPts val="0"/>
              </a:spcBef>
              <a:buClr>
                <a:schemeClr val="bg1">
                  <a:lumMod val="65000"/>
                </a:schemeClr>
              </a:buClr>
              <a:buSzPct val="90000"/>
              <a:buFont typeface="Wingdings" pitchFamily="2" charset="2"/>
              <a:buNone/>
              <a:defRPr sz="1800" kern="120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13" name="Rectangle 12"/>
          <p:cNvSpPr/>
          <p:nvPr/>
        </p:nvSpPr>
        <p:spPr>
          <a:xfrm>
            <a:off x="284163" y="6227064"/>
            <a:ext cx="8574087" cy="173736"/>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7"/>
          <p:cNvGrpSpPr/>
          <p:nvPr/>
        </p:nvGrpSpPr>
        <p:grpSpPr>
          <a:xfrm>
            <a:off x="284163" y="1577847"/>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18" name="Rectangle 17"/>
          <p:cNvSpPr/>
          <p:nvPr/>
        </p:nvSpPr>
        <p:spPr>
          <a:xfrm>
            <a:off x="284163" y="444728"/>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sp>
        <p:nvSpPr>
          <p:cNvPr id="8" name="Picture Placeholder 7"/>
          <p:cNvSpPr>
            <a:spLocks noGrp="1"/>
          </p:cNvSpPr>
          <p:nvPr>
            <p:ph type="pic" sz="quarter" idx="13"/>
          </p:nvPr>
        </p:nvSpPr>
        <p:spPr>
          <a:xfrm>
            <a:off x="284162" y="2017058"/>
            <a:ext cx="8574087" cy="4377391"/>
          </a:xfrm>
        </p:spPr>
        <p:txBody>
          <a:bodyPr/>
          <a:lstStyle>
            <a:lvl1pPr>
              <a:buNone/>
              <a:defRPr/>
            </a:lvl1pPr>
          </a:lstStyle>
          <a:p>
            <a:r>
              <a:rPr lang="en-US" smtClean="0"/>
              <a:t>Drag picture to placeholder or click icon to add</a:t>
            </a:r>
            <a:endParaRPr/>
          </a:p>
        </p:txBody>
      </p:sp>
      <p:sp>
        <p:nvSpPr>
          <p:cNvPr id="3" name="Subtitle 2"/>
          <p:cNvSpPr>
            <a:spLocks noGrp="1"/>
          </p:cNvSpPr>
          <p:nvPr>
            <p:ph type="subTitle" idx="1"/>
          </p:nvPr>
        </p:nvSpPr>
        <p:spPr>
          <a:xfrm>
            <a:off x="472420" y="1532965"/>
            <a:ext cx="7754284" cy="484094"/>
          </a:xfrm>
        </p:spPr>
        <p:txBody>
          <a:bodyPr>
            <a:normAutofit/>
          </a:bodyPr>
          <a:lstStyle>
            <a:lvl1pPr marL="0" indent="0" algn="l">
              <a:lnSpc>
                <a:spcPct val="100000"/>
              </a:lnSpc>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grpSp>
        <p:nvGrpSpPr>
          <p:cNvPr id="7" name="Group 16"/>
          <p:cNvGrpSpPr/>
          <p:nvPr/>
        </p:nvGrpSpPr>
        <p:grpSpPr>
          <a:xfrm>
            <a:off x="284163" y="1906542"/>
            <a:ext cx="8576373" cy="137411"/>
            <a:chOff x="284163" y="1759424"/>
            <a:chExt cx="8576373" cy="137411"/>
          </a:xfrm>
        </p:grpSpPr>
        <p:sp>
          <p:nvSpPr>
            <p:cNvPr id="11" name="Rectangle 10"/>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9" name="TextBox 18"/>
          <p:cNvSpPr txBox="1"/>
          <p:nvPr/>
        </p:nvSpPr>
        <p:spPr>
          <a:xfrm>
            <a:off x="8230889" y="444728"/>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ctrTitle"/>
          </p:nvPr>
        </p:nvSpPr>
        <p:spPr>
          <a:xfrm>
            <a:off x="418633" y="444728"/>
            <a:ext cx="7810967" cy="1088237"/>
          </a:xfrm>
          <a:noFill/>
        </p:spPr>
        <p:txBody>
          <a:bodyPr bIns="45720" anchor="b" anchorCtr="0">
            <a:normAutofit/>
          </a:bodyPr>
          <a:lstStyle>
            <a:lvl1pPr algn="l">
              <a:lnSpc>
                <a:spcPts val="4600"/>
              </a:lnSpc>
              <a:defRPr/>
            </a:lvl1pPr>
          </a:lstStyle>
          <a:p>
            <a:r>
              <a:rPr lang="en-US" smtClean="0"/>
              <a:t>Click to edit Master title style</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TextBox 12"/>
          <p:cNvSpPr txBox="1"/>
          <p:nvPr/>
        </p:nvSpPr>
        <p:spPr>
          <a:xfrm>
            <a:off x="8230889" y="4801575"/>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title"/>
          </p:nvPr>
        </p:nvSpPr>
        <p:spPr>
          <a:xfrm>
            <a:off x="429768" y="4814125"/>
            <a:ext cx="7772400" cy="1051560"/>
          </a:xfrm>
          <a:noFill/>
        </p:spPr>
        <p:txBody>
          <a:bodyPr vert="horz" lIns="91440" tIns="45720" rIns="91440" bIns="45720" rtlCol="0" anchor="b" anchorCtr="0">
            <a:normAutofit/>
          </a:bodyPr>
          <a:lstStyle>
            <a:lvl1pPr algn="l" defTabSz="914400" rtl="0" eaLnBrk="1" latinLnBrk="0" hangingPunct="1">
              <a:spcBef>
                <a:spcPct val="0"/>
              </a:spcBef>
              <a:buNone/>
              <a:defRPr sz="42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475488" y="5861304"/>
            <a:ext cx="7735824" cy="402336"/>
          </a:xfrm>
        </p:spPr>
        <p:txBody>
          <a:bodyPr vert="horz" lIns="91440" tIns="45720" rIns="91440" bIns="45720" rtlCol="0" anchor="t" anchorCtr="0">
            <a:normAutofit/>
          </a:bodyPr>
          <a:lstStyle>
            <a:lvl1pPr marL="0" indent="0">
              <a:spcBef>
                <a:spcPts val="0"/>
              </a:spcBef>
              <a:buNone/>
              <a:defRPr sz="1800" kern="1200">
                <a:solidFill>
                  <a:schemeClr val="bg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Clr>
                <a:schemeClr val="bg1">
                  <a:lumMod val="65000"/>
                </a:schemeClr>
              </a:buClr>
              <a:buSzPct val="90000"/>
              <a:buFont typeface="Wingdings" pitchFamily="2" charset="2"/>
              <a:buNone/>
            </a:pPr>
            <a:r>
              <a:rPr lang="en-US" smtClean="0"/>
              <a:t>Click to edit Master text styles</a:t>
            </a:r>
          </a:p>
        </p:txBody>
      </p:sp>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13" name="Picture Placeholder 7"/>
          <p:cNvSpPr>
            <a:spLocks noGrp="1"/>
          </p:cNvSpPr>
          <p:nvPr>
            <p:ph type="pic" sz="quarter" idx="13"/>
          </p:nvPr>
        </p:nvSpPr>
        <p:spPr>
          <a:xfrm>
            <a:off x="284162" y="443754"/>
            <a:ext cx="8574087" cy="4370293"/>
          </a:xfrm>
        </p:spPr>
        <p:txBody>
          <a:bodyPr/>
          <a:lstStyle>
            <a:lvl1pPr>
              <a:buNone/>
              <a:defRPr/>
            </a:lvl1pPr>
          </a:lstStyle>
          <a:p>
            <a:r>
              <a:rPr lang="en-US" smtClean="0"/>
              <a:t>Drag picture to placeholder or click icon to add</a:t>
            </a:r>
            <a:endParaRPr/>
          </a:p>
        </p:txBody>
      </p:sp>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sp>
        <p:nvSpPr>
          <p:cNvPr id="7" name="Rectangle 6"/>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8" name="Group 7"/>
          <p:cNvGrpSpPr/>
          <p:nvPr/>
        </p:nvGrpSpPr>
        <p:grpSpPr>
          <a:xfrm>
            <a:off x="284163" y="6263389"/>
            <a:ext cx="8576373" cy="137411"/>
            <a:chOff x="284163" y="1759424"/>
            <a:chExt cx="8576373" cy="137411"/>
          </a:xfrm>
        </p:grpSpPr>
        <p:sp>
          <p:nvSpPr>
            <p:cNvPr id="9" name="Rectangle 8"/>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TextBox 11"/>
          <p:cNvSpPr txBox="1"/>
          <p:nvPr/>
        </p:nvSpPr>
        <p:spPr>
          <a:xfrm>
            <a:off x="8230889" y="4801575"/>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title"/>
          </p:nvPr>
        </p:nvSpPr>
        <p:spPr>
          <a:xfrm>
            <a:off x="430306" y="4814047"/>
            <a:ext cx="7772400" cy="1048871"/>
          </a:xfrm>
          <a:noFill/>
        </p:spPr>
        <p:txBody>
          <a:bodyPr anchor="b" anchorCtr="0">
            <a:normAutofit/>
          </a:bodyPr>
          <a:lstStyle>
            <a:lvl1pPr algn="l">
              <a:defRPr sz="4200" b="0" i="0" cap="none" baseline="0"/>
            </a:lvl1pPr>
          </a:lstStyle>
          <a:p>
            <a:r>
              <a:rPr lang="en-US" smtClean="0"/>
              <a:t>Click to edit Master title style</a:t>
            </a:r>
            <a:endParaRPr/>
          </a:p>
        </p:txBody>
      </p:sp>
      <p:sp>
        <p:nvSpPr>
          <p:cNvPr id="3" name="Text Placeholder 2"/>
          <p:cNvSpPr>
            <a:spLocks noGrp="1"/>
          </p:cNvSpPr>
          <p:nvPr>
            <p:ph type="body" idx="1"/>
          </p:nvPr>
        </p:nvSpPr>
        <p:spPr>
          <a:xfrm>
            <a:off x="470647" y="5862918"/>
            <a:ext cx="7732059" cy="403412"/>
          </a:xfrm>
        </p:spPr>
        <p:txBody>
          <a:bodyPr anchor="t" anchorCtr="0">
            <a:normAutofit/>
          </a:bodyPr>
          <a:lstStyle>
            <a:lvl1pPr marL="0" indent="0">
              <a:spcBef>
                <a:spcPts val="0"/>
              </a:spcBef>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9" name="Group 8"/>
          <p:cNvGrpSpPr/>
          <p:nvPr/>
        </p:nvGrpSpPr>
        <p:grpSpPr>
          <a:xfrm>
            <a:off x="284163" y="1577847"/>
            <a:ext cx="8576373" cy="137411"/>
            <a:chOff x="284163" y="1577847"/>
            <a:chExt cx="8576373" cy="137411"/>
          </a:xfrm>
        </p:grpSpPr>
        <p:sp>
          <p:nvSpPr>
            <p:cNvPr id="10" name="Rectangle 9"/>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03412"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78188"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8C68C51-9097-A748-BC85-25EA3766E797}" type="datetimeFigureOut">
              <a:rPr lang="en-US" smtClean="0"/>
              <a:t>6/6/12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a:off x="284163" y="1577847"/>
            <a:ext cx="8576373" cy="137411"/>
            <a:chOff x="284163" y="1577847"/>
            <a:chExt cx="8576373" cy="137411"/>
          </a:xfrm>
        </p:grpSpPr>
        <p:sp>
          <p:nvSpPr>
            <p:cNvPr id="12" name="Rectangle 11"/>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03412" y="1735138"/>
            <a:ext cx="3931920" cy="833250"/>
          </a:xfrm>
        </p:spPr>
        <p:txBody>
          <a:bodyPr anchor="b">
            <a:noAutofit/>
          </a:bodyPr>
          <a:lstStyle>
            <a:lvl1pPr marL="0" indent="0" algn="ctr">
              <a:lnSpc>
                <a:spcPct val="100000"/>
              </a:lnSpc>
              <a:spcBef>
                <a:spcPts val="600"/>
              </a:spcBef>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03412"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79495" y="1735138"/>
            <a:ext cx="3931920" cy="833250"/>
          </a:xfrm>
        </p:spPr>
        <p:txBody>
          <a:bodyPr anchor="b">
            <a:noAutofit/>
          </a:bodyPr>
          <a:lstStyle>
            <a:lvl1pPr marL="0" indent="0" algn="ctr">
              <a:lnSpc>
                <a:spcPct val="100000"/>
              </a:lnSpc>
              <a:spcBef>
                <a:spcPts val="600"/>
              </a:spcBef>
              <a:buNone/>
              <a:defRPr sz="2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79495"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B8C68C51-9097-A748-BC85-25EA3766E797}" type="datetimeFigureOut">
              <a:rPr lang="en-US" smtClean="0"/>
              <a:t>6/6/12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7" name="Group 6"/>
          <p:cNvGrpSpPr/>
          <p:nvPr/>
        </p:nvGrpSpPr>
        <p:grpSpPr>
          <a:xfrm>
            <a:off x="284163" y="1577847"/>
            <a:ext cx="8576373" cy="137411"/>
            <a:chOff x="284163" y="1577847"/>
            <a:chExt cx="8576373" cy="137411"/>
          </a:xfrm>
        </p:grpSpPr>
        <p:sp>
          <p:nvSpPr>
            <p:cNvPr id="8" name="Rectangle 7"/>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8C68C51-9097-A748-BC85-25EA3766E797}" type="datetimeFigureOut">
              <a:rPr lang="en-US" smtClean="0"/>
              <a:t>6/6/12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C68C51-9097-A748-BC85-25EA3766E797}" type="datetimeFigureOut">
              <a:rPr lang="en-US" smtClean="0"/>
              <a:t>6/6/12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05E482-D69C-6544-A1F6-21F6D5A46E25}" type="slidenum">
              <a:rPr lang="en-US" smtClean="0"/>
              <a:t>‹#›</a:t>
            </a:fld>
            <a:endParaRPr lang="en-US"/>
          </a:p>
        </p:txBody>
      </p:sp>
      <p:grpSp>
        <p:nvGrpSpPr>
          <p:cNvPr id="5" name="Group 4"/>
          <p:cNvGrpSpPr/>
          <p:nvPr/>
        </p:nvGrpSpPr>
        <p:grpSpPr>
          <a:xfrm>
            <a:off x="284163" y="452718"/>
            <a:ext cx="8576373" cy="137411"/>
            <a:chOff x="284163" y="1577847"/>
            <a:chExt cx="8576373" cy="137411"/>
          </a:xfrm>
        </p:grpSpPr>
        <p:sp>
          <p:nvSpPr>
            <p:cNvPr id="6" name="Rectangle 5"/>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Rectangle 6"/>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8941" y="1298762"/>
            <a:ext cx="4069080" cy="1162050"/>
          </a:xfrm>
          <a:noFill/>
        </p:spPr>
        <p:txBody>
          <a:bodyPr anchor="b">
            <a:noAutofit/>
          </a:bodyPr>
          <a:lstStyle>
            <a:lvl1pPr algn="ctr">
              <a:defRPr sz="3200" b="1">
                <a:solidFill>
                  <a:schemeClr val="accent2"/>
                </a:solidFill>
              </a:defRPr>
            </a:lvl1pPr>
          </a:lstStyle>
          <a:p>
            <a:r>
              <a:rPr lang="en-US" smtClean="0"/>
              <a:t>Click to edit Master title style</a:t>
            </a:r>
            <a:endParaRPr/>
          </a:p>
        </p:txBody>
      </p:sp>
      <p:sp>
        <p:nvSpPr>
          <p:cNvPr id="3" name="Content Placeholder 2"/>
          <p:cNvSpPr>
            <a:spLocks noGrp="1"/>
          </p:cNvSpPr>
          <p:nvPr>
            <p:ph idx="1"/>
          </p:nvPr>
        </p:nvSpPr>
        <p:spPr>
          <a:xfrm>
            <a:off x="4783567" y="914400"/>
            <a:ext cx="4069080"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268941" y="2456329"/>
            <a:ext cx="4069080" cy="318247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C68C51-9097-A748-BC85-25EA3766E797}" type="datetimeFigureOut">
              <a:rPr lang="en-US" smtClean="0"/>
              <a:t>6/6/12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5E482-D69C-6544-A1F6-21F6D5A46E25}" type="slidenum">
              <a:rPr lang="en-US" smtClean="0"/>
              <a:t>‹#›</a:t>
            </a:fld>
            <a:endParaRPr lang="en-US"/>
          </a:p>
        </p:txBody>
      </p:sp>
      <p:grpSp>
        <p:nvGrpSpPr>
          <p:cNvPr id="8" name="Group 7"/>
          <p:cNvGrpSpPr/>
          <p:nvPr/>
        </p:nvGrpSpPr>
        <p:grpSpPr>
          <a:xfrm>
            <a:off x="284163" y="452718"/>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63071" y="4800600"/>
            <a:ext cx="8360242" cy="566738"/>
          </a:xfrm>
          <a:noFill/>
        </p:spPr>
        <p:txBody>
          <a:bodyPr vert="horz" lIns="91440" tIns="45720" rIns="91440" bIns="45720" rtlCol="0" anchor="b" anchorCtr="0">
            <a:normAutofit/>
          </a:bodyPr>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84163" y="457199"/>
            <a:ext cx="8577072" cy="43525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19099" y="5367338"/>
            <a:ext cx="8304213"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C68C51-9097-A748-BC85-25EA3766E797}" type="datetimeFigureOut">
              <a:rPr lang="en-US" smtClean="0"/>
              <a:t>6/6/12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8" name="Group 8"/>
          <p:cNvGrpSpPr/>
          <p:nvPr/>
        </p:nvGrpSpPr>
        <p:grpSpPr>
          <a:xfrm>
            <a:off x="284163" y="4280647"/>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63071" y="4778189"/>
            <a:ext cx="8360242" cy="566738"/>
          </a:xfrm>
          <a:noFill/>
        </p:spPr>
        <p:txBody>
          <a:bodyPr anchor="b">
            <a:normAutofit/>
          </a:bodyPr>
          <a:lstStyle>
            <a:lvl1pPr algn="l">
              <a:defRPr sz="2800" b="0">
                <a:solidFill>
                  <a:schemeClr val="accent2"/>
                </a:solidFill>
              </a:defRPr>
            </a:lvl1pPr>
          </a:lstStyle>
          <a:p>
            <a:r>
              <a:rPr lang="en-US" smtClean="0"/>
              <a:t>Click to edit Master title style</a:t>
            </a:r>
            <a:endParaRPr/>
          </a:p>
        </p:txBody>
      </p:sp>
      <p:sp>
        <p:nvSpPr>
          <p:cNvPr id="3" name="Picture Placeholder 2"/>
          <p:cNvSpPr>
            <a:spLocks noGrp="1"/>
          </p:cNvSpPr>
          <p:nvPr>
            <p:ph type="pic" idx="1"/>
          </p:nvPr>
        </p:nvSpPr>
        <p:spPr>
          <a:xfrm>
            <a:off x="284163" y="457200"/>
            <a:ext cx="8577072" cy="38221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19099" y="5344927"/>
            <a:ext cx="8304213" cy="804862"/>
          </a:xfrm>
          <a:noFill/>
        </p:spPr>
        <p:txBody>
          <a:bodyPr/>
          <a:lstStyle>
            <a:lvl1pPr marL="0" indent="0">
              <a:spcBef>
                <a:spcPts val="0"/>
              </a:spcBef>
              <a:buNone/>
              <a:defRPr sz="1400">
                <a:solidFill>
                  <a:schemeClr val="tx1">
                    <a:lumMod val="85000"/>
                    <a:lumOff val="1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C68C51-9097-A748-BC85-25EA3766E797}" type="datetimeFigureOut">
              <a:rPr lang="en-US" smtClean="0"/>
              <a:t>6/6/12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0" y="914400"/>
            <a:ext cx="5195047"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8C68C51-9097-A748-BC85-25EA3766E797}" type="datetimeFigureOut">
              <a:rPr lang="en-US" smtClean="0"/>
              <a:t>6/6/12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5E482-D69C-6544-A1F6-21F6D5A46E25}" type="slidenum">
              <a:rPr lang="en-US" smtClean="0"/>
              <a:t>‹#›</a:t>
            </a:fld>
            <a:endParaRPr lang="en-US"/>
          </a:p>
        </p:txBody>
      </p:sp>
      <p:sp>
        <p:nvSpPr>
          <p:cNvPr id="12" name="Rectangle 11"/>
          <p:cNvSpPr/>
          <p:nvPr/>
        </p:nvSpPr>
        <p:spPr>
          <a:xfrm>
            <a:off x="284163" y="4267200"/>
            <a:ext cx="2743200" cy="2120153"/>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sp>
        <p:nvSpPr>
          <p:cNvPr id="4" name="Text Placeholder 3"/>
          <p:cNvSpPr>
            <a:spLocks noGrp="1"/>
          </p:cNvSpPr>
          <p:nvPr>
            <p:ph type="body" sz="half" idx="2"/>
          </p:nvPr>
        </p:nvSpPr>
        <p:spPr>
          <a:xfrm>
            <a:off x="419101" y="4953001"/>
            <a:ext cx="2472017" cy="1246094"/>
          </a:xfrm>
        </p:spPr>
        <p:txBody>
          <a:bodyPr>
            <a:normAutofit/>
          </a:bodyPr>
          <a:lstStyle>
            <a:lvl1pPr marL="0" indent="0" algn="l">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410764" y="4419600"/>
            <a:ext cx="2475395" cy="510988"/>
          </a:xfrm>
          <a:noFill/>
        </p:spPr>
        <p:txBody>
          <a:bodyPr anchor="b">
            <a:normAutofit/>
          </a:bodyPr>
          <a:lstStyle>
            <a:lvl1pPr algn="l">
              <a:defRPr sz="2000" b="1">
                <a:solidFill>
                  <a:schemeClr val="bg1"/>
                </a:solidFill>
              </a:defRPr>
            </a:lvl1pPr>
          </a:lstStyle>
          <a:p>
            <a:r>
              <a:rPr lang="en-US" smtClean="0"/>
              <a:t>Click to edit Master title style</a:t>
            </a:r>
            <a:endParaRPr/>
          </a:p>
        </p:txBody>
      </p:sp>
      <p:sp>
        <p:nvSpPr>
          <p:cNvPr id="14" name="Picture Placeholder 13"/>
          <p:cNvSpPr>
            <a:spLocks noGrp="1"/>
          </p:cNvSpPr>
          <p:nvPr>
            <p:ph type="pic" sz="quarter" idx="13"/>
          </p:nvPr>
        </p:nvSpPr>
        <p:spPr>
          <a:xfrm>
            <a:off x="284164" y="594360"/>
            <a:ext cx="2743200" cy="3675888"/>
          </a:xfrm>
        </p:spPr>
        <p:txBody>
          <a:bodyPr/>
          <a:lstStyle>
            <a:lvl1pPr>
              <a:buNone/>
              <a:defRPr/>
            </a:lvl1pPr>
          </a:lstStyle>
          <a:p>
            <a:r>
              <a:rPr lang="en-US" smtClean="0"/>
              <a:t>Drag picture to placeholder or click icon to add</a:t>
            </a:r>
            <a:endParaRPr/>
          </a:p>
        </p:txBody>
      </p:sp>
      <p:grpSp>
        <p:nvGrpSpPr>
          <p:cNvPr id="8" name="Group 14"/>
          <p:cNvGrpSpPr/>
          <p:nvPr/>
        </p:nvGrpSpPr>
        <p:grpSpPr>
          <a:xfrm>
            <a:off x="284163" y="461682"/>
            <a:ext cx="8576373" cy="137411"/>
            <a:chOff x="284163" y="1759424"/>
            <a:chExt cx="8576373" cy="137411"/>
          </a:xfrm>
        </p:grpSpPr>
        <p:sp>
          <p:nvSpPr>
            <p:cNvPr id="16" name="Rectangle 15"/>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Rectangle 16"/>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3 Pictures with Caption">
    <p:spTree>
      <p:nvGrpSpPr>
        <p:cNvPr id="1" name=""/>
        <p:cNvGrpSpPr/>
        <p:nvPr/>
      </p:nvGrpSpPr>
      <p:grpSpPr>
        <a:xfrm>
          <a:off x="0" y="0"/>
          <a:ext cx="0" cy="0"/>
          <a:chOff x="0" y="0"/>
          <a:chExt cx="0" cy="0"/>
        </a:xfrm>
      </p:grpSpPr>
      <p:sp>
        <p:nvSpPr>
          <p:cNvPr id="8" name="Rectangle 7"/>
          <p:cNvSpPr/>
          <p:nvPr/>
        </p:nvSpPr>
        <p:spPr>
          <a:xfrm>
            <a:off x="3021013" y="4801575"/>
            <a:ext cx="583723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031661" y="4800600"/>
            <a:ext cx="5691651" cy="566738"/>
          </a:xfrm>
          <a:noFill/>
        </p:spPr>
        <p:txBody>
          <a:bodyPr vert="horz" lIns="91440" tIns="45720" rIns="91440" bIns="45720" rtlCol="0" anchor="b" anchorCtr="0">
            <a:normAutofit/>
          </a:bodyPr>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3021014" y="457199"/>
            <a:ext cx="5833872" cy="4352544"/>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3069805" y="5367338"/>
            <a:ext cx="5653507"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C68C51-9097-A748-BC85-25EA3766E797}" type="datetimeFigureOut">
              <a:rPr lang="en-US" smtClean="0"/>
              <a:t>6/6/12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5E482-D69C-6544-A1F6-21F6D5A46E25}" type="slidenum">
              <a:rPr lang="en-US" smtClean="0"/>
              <a:t>‹#›</a:t>
            </a:fld>
            <a:endParaRPr lang="en-US"/>
          </a:p>
        </p:txBody>
      </p:sp>
      <p:sp>
        <p:nvSpPr>
          <p:cNvPr id="13" name="Picture Placeholder 2"/>
          <p:cNvSpPr>
            <a:spLocks noGrp="1"/>
          </p:cNvSpPr>
          <p:nvPr>
            <p:ph type="pic" idx="13"/>
          </p:nvPr>
        </p:nvSpPr>
        <p:spPr>
          <a:xfrm>
            <a:off x="284164" y="457200"/>
            <a:ext cx="2736850" cy="290779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4" name="Picture Placeholder 2"/>
          <p:cNvSpPr>
            <a:spLocks noGrp="1"/>
          </p:cNvSpPr>
          <p:nvPr>
            <p:ph type="pic" idx="14"/>
          </p:nvPr>
        </p:nvSpPr>
        <p:spPr>
          <a:xfrm>
            <a:off x="284164" y="3364992"/>
            <a:ext cx="2736850" cy="2898648"/>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7"/>
          <p:cNvGrpSpPr/>
          <p:nvPr/>
        </p:nvGrpSpPr>
        <p:grpSpPr>
          <a:xfrm>
            <a:off x="284163" y="1577847"/>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284163" y="2133600"/>
            <a:ext cx="8574087" cy="40132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5313882" y="2857535"/>
            <a:ext cx="5934615"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695124" y="473075"/>
            <a:ext cx="969264" cy="5921375"/>
          </a:xfrm>
        </p:spPr>
        <p:txBody>
          <a:bodyPr vert="eaVert"/>
          <a:lstStyle>
            <a:lvl1pPr algn="l">
              <a:defRPr sz="3400"/>
            </a:lvl1pPr>
          </a:lstStyle>
          <a:p>
            <a:r>
              <a:rPr lang="en-US" smtClean="0"/>
              <a:t>Click to edit Master title style</a:t>
            </a:r>
            <a:endParaRPr/>
          </a:p>
        </p:txBody>
      </p:sp>
      <p:sp>
        <p:nvSpPr>
          <p:cNvPr id="3" name="Vertical Text Placeholder 2"/>
          <p:cNvSpPr>
            <a:spLocks noGrp="1"/>
          </p:cNvSpPr>
          <p:nvPr>
            <p:ph type="body" orient="vert" idx="1"/>
          </p:nvPr>
        </p:nvSpPr>
        <p:spPr>
          <a:xfrm>
            <a:off x="284163" y="457200"/>
            <a:ext cx="6497637" cy="5937250"/>
          </a:xfrm>
        </p:spPr>
        <p:txBody>
          <a:bodyPr vert="eaVert"/>
          <a:lstStyle>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grpSp>
        <p:nvGrpSpPr>
          <p:cNvPr id="8" name="Group 7"/>
          <p:cNvGrpSpPr/>
          <p:nvPr/>
        </p:nvGrpSpPr>
        <p:grpSpPr>
          <a:xfrm rot="5400000">
            <a:off x="4658724" y="3355723"/>
            <a:ext cx="5934456"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B8C68C51-9097-A748-BC85-25EA3766E797}" type="datetimeFigureOut">
              <a:rPr lang="en-US" smtClean="0"/>
              <a:t>6/6/12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B8C68C51-9097-A748-BC85-25EA3766E797}" type="datetimeFigureOut">
              <a:rPr lang="en-US" smtClean="0"/>
              <a:t>6/6/12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8C68C51-9097-A748-BC85-25EA3766E797}" type="datetimeFigureOut">
              <a:rPr lang="en-US" smtClean="0"/>
              <a:t>6/6/12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C68C51-9097-A748-BC85-25EA3766E797}" type="datetimeFigureOut">
              <a:rPr lang="en-US" smtClean="0"/>
              <a:t>6/6/12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C68C51-9097-A748-BC85-25EA3766E797}" type="datetimeFigureOut">
              <a:rPr lang="en-US" smtClean="0"/>
              <a:t>6/6/12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C68C51-9097-A748-BC85-25EA3766E797}" type="datetimeFigureOut">
              <a:rPr lang="en-US" smtClean="0"/>
              <a:t>6/6/12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8C68C51-9097-A748-BC85-25EA3766E797}" type="datetimeFigureOut">
              <a:rPr lang="en-US" smtClean="0"/>
              <a:t>6/6/12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8C68C51-9097-A748-BC85-25EA3766E797}" type="datetimeFigureOut">
              <a:rPr lang="en-US" smtClean="0"/>
              <a:t>6/6/12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05E482-D69C-6544-A1F6-21F6D5A46E25}"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C68C51-9097-A748-BC85-25EA3766E797}" type="datetimeFigureOut">
              <a:rPr lang="en-US" smtClean="0"/>
              <a:t>6/6/12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C68C51-9097-A748-BC85-25EA3766E797}" type="datetimeFigureOut">
              <a:rPr lang="en-US" smtClean="0"/>
              <a:t>6/6/12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C68C51-9097-A748-BC85-25EA3766E797}" type="datetimeFigureOut">
              <a:rPr lang="en-US" smtClean="0"/>
              <a:t>6/6/12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5E482-D69C-6544-A1F6-21F6D5A46E25}"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C68C51-9097-A748-BC85-25EA3766E797}" type="datetimeFigureOut">
              <a:rPr lang="en-US" smtClean="0"/>
              <a:t>6/6/12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C68C51-9097-A748-BC85-25EA3766E797}" type="datetimeFigureOut">
              <a:rPr lang="en-US" smtClean="0"/>
              <a:t>6/6/12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5E482-D69C-6544-A1F6-21F6D5A46E2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Relationship Id="rId14" Type="http://schemas.openxmlformats.org/officeDocument/2006/relationships/slideLayout" Target="../slideLayouts/slideLayout25.xml"/><Relationship Id="rId15" Type="http://schemas.openxmlformats.org/officeDocument/2006/relationships/slideLayout" Target="../slideLayouts/slideLayout26.xml"/><Relationship Id="rId16" Type="http://schemas.openxmlformats.org/officeDocument/2006/relationships/slideLayout" Target="../slideLayouts/slideLayout27.xml"/><Relationship Id="rId17"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8.xml"/><Relationship Id="rId12" Type="http://schemas.openxmlformats.org/officeDocument/2006/relationships/theme" Target="../theme/theme3.xml"/><Relationship Id="rId13" Type="http://schemas.openxmlformats.org/officeDocument/2006/relationships/image" Target="../media/image1.png"/><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5" Type="http://schemas.openxmlformats.org/officeDocument/2006/relationships/slideLayout" Target="../slideLayouts/slideLayout32.xml"/><Relationship Id="rId6" Type="http://schemas.openxmlformats.org/officeDocument/2006/relationships/slideLayout" Target="../slideLayouts/slideLayout33.xml"/><Relationship Id="rId7" Type="http://schemas.openxmlformats.org/officeDocument/2006/relationships/slideLayout" Target="../slideLayouts/slideLayout34.xml"/><Relationship Id="rId8" Type="http://schemas.openxmlformats.org/officeDocument/2006/relationships/slideLayout" Target="../slideLayouts/slideLayout35.xml"/><Relationship Id="rId9" Type="http://schemas.openxmlformats.org/officeDocument/2006/relationships/slideLayout" Target="../slideLayouts/slideLayout36.xml"/><Relationship Id="rId10"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9.xml"/><Relationship Id="rId12" Type="http://schemas.openxmlformats.org/officeDocument/2006/relationships/theme" Target="../theme/theme4.xml"/><Relationship Id="rId1" Type="http://schemas.openxmlformats.org/officeDocument/2006/relationships/slideLayout" Target="../slideLayouts/slideLayout39.xml"/><Relationship Id="rId2" Type="http://schemas.openxmlformats.org/officeDocument/2006/relationships/slideLayout" Target="../slideLayouts/slideLayout40.xml"/><Relationship Id="rId3" Type="http://schemas.openxmlformats.org/officeDocument/2006/relationships/slideLayout" Target="../slideLayouts/slideLayout41.xml"/><Relationship Id="rId4" Type="http://schemas.openxmlformats.org/officeDocument/2006/relationships/slideLayout" Target="../slideLayouts/slideLayout42.xml"/><Relationship Id="rId5" Type="http://schemas.openxmlformats.org/officeDocument/2006/relationships/slideLayout" Target="../slideLayouts/slideLayout43.xml"/><Relationship Id="rId6" Type="http://schemas.openxmlformats.org/officeDocument/2006/relationships/slideLayout" Target="../slideLayouts/slideLayout44.xml"/><Relationship Id="rId7" Type="http://schemas.openxmlformats.org/officeDocument/2006/relationships/slideLayout" Target="../slideLayouts/slideLayout45.xml"/><Relationship Id="rId8" Type="http://schemas.openxmlformats.org/officeDocument/2006/relationships/slideLayout" Target="../slideLayouts/slideLayout46.xml"/><Relationship Id="rId9" Type="http://schemas.openxmlformats.org/officeDocument/2006/relationships/slideLayout" Target="../slideLayouts/slideLayout47.xml"/><Relationship Id="rId10"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C68C51-9097-A748-BC85-25EA3766E797}" type="datetimeFigureOut">
              <a:rPr lang="en-US" smtClean="0"/>
              <a:t>6/6/12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05E482-D69C-6544-A1F6-21F6D5A46E25}" type="slidenum">
              <a:rPr lang="en-US" smtClean="0"/>
              <a:t>‹#›</a:t>
            </a:fld>
            <a:endParaRPr lang="en-US"/>
          </a:p>
        </p:txBody>
      </p:sp>
    </p:spTree>
    <p:extLst>
      <p:ext uri="{BB962C8B-B14F-4D97-AF65-F5344CB8AC3E}">
        <p14:creationId xmlns:p14="http://schemas.microsoft.com/office/powerpoint/2010/main" val="31363648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81503" y="2133600"/>
            <a:ext cx="7076747" cy="3992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794936" y="6437032"/>
            <a:ext cx="2133600" cy="365125"/>
          </a:xfrm>
          <a:prstGeom prst="rect">
            <a:avLst/>
          </a:prstGeom>
        </p:spPr>
        <p:txBody>
          <a:bodyPr vert="horz" lIns="91440" tIns="45720" rIns="91440" bIns="45720" rtlCol="0" anchor="ctr"/>
          <a:lstStyle>
            <a:lvl1pPr algn="r">
              <a:defRPr sz="1100" b="1">
                <a:solidFill>
                  <a:schemeClr val="bg1">
                    <a:lumMod val="65000"/>
                  </a:schemeClr>
                </a:solidFill>
              </a:defRPr>
            </a:lvl1pPr>
          </a:lstStyle>
          <a:p>
            <a:fld id="{B8C68C51-9097-A748-BC85-25EA3766E797}" type="datetimeFigureOut">
              <a:rPr lang="en-US" smtClean="0"/>
              <a:t>6/6/12</a:t>
            </a:fld>
            <a:endParaRPr lang="en-US"/>
          </a:p>
        </p:txBody>
      </p:sp>
      <p:sp>
        <p:nvSpPr>
          <p:cNvPr id="5" name="Footer Placeholder 4"/>
          <p:cNvSpPr>
            <a:spLocks noGrp="1"/>
          </p:cNvSpPr>
          <p:nvPr>
            <p:ph type="ftr" sz="quarter" idx="3"/>
          </p:nvPr>
        </p:nvSpPr>
        <p:spPr>
          <a:xfrm>
            <a:off x="199698" y="6437032"/>
            <a:ext cx="6124902" cy="365125"/>
          </a:xfrm>
          <a:prstGeom prst="rect">
            <a:avLst/>
          </a:prstGeom>
        </p:spPr>
        <p:txBody>
          <a:bodyPr vert="horz" lIns="91440" tIns="45720" rIns="91440" bIns="45720" rtlCol="0" anchor="ctr"/>
          <a:lstStyle>
            <a:lvl1pPr algn="l">
              <a:defRPr sz="1100" b="1">
                <a:solidFill>
                  <a:schemeClr val="bg1">
                    <a:lumMod val="65000"/>
                  </a:schemeClr>
                </a:solidFill>
              </a:defRPr>
            </a:lvl1pPr>
          </a:lstStyle>
          <a:p>
            <a:endParaRPr lang="en-US"/>
          </a:p>
        </p:txBody>
      </p:sp>
      <p:sp>
        <p:nvSpPr>
          <p:cNvPr id="6" name="Slide Number Placeholder 5"/>
          <p:cNvSpPr>
            <a:spLocks noGrp="1"/>
          </p:cNvSpPr>
          <p:nvPr>
            <p:ph type="sldNum" sz="quarter" idx="4"/>
          </p:nvPr>
        </p:nvSpPr>
        <p:spPr>
          <a:xfrm>
            <a:off x="8306459" y="167347"/>
            <a:ext cx="630621" cy="359760"/>
          </a:xfrm>
          <a:prstGeom prst="rect">
            <a:avLst/>
          </a:prstGeom>
        </p:spPr>
        <p:txBody>
          <a:bodyPr vert="horz" lIns="91440" tIns="45720" rIns="91440" bIns="45720" rtlCol="0" anchor="ctr"/>
          <a:lstStyle>
            <a:lvl1pPr algn="r">
              <a:defRPr sz="1400" b="1">
                <a:solidFill>
                  <a:schemeClr val="tx1">
                    <a:lumMod val="85000"/>
                    <a:lumOff val="15000"/>
                  </a:schemeClr>
                </a:solidFill>
              </a:defRPr>
            </a:lvl1pPr>
          </a:lstStyle>
          <a:p>
            <a:fld id="{C205E482-D69C-6544-A1F6-21F6D5A46E25}" type="slidenum">
              <a:rPr lang="en-US" smtClean="0"/>
              <a:t>‹#›</a:t>
            </a:fld>
            <a:endParaRPr lang="en-US"/>
          </a:p>
        </p:txBody>
      </p:sp>
      <p:sp>
        <p:nvSpPr>
          <p:cNvPr id="2" name="Title Placeholder 1"/>
          <p:cNvSpPr>
            <a:spLocks noGrp="1"/>
          </p:cNvSpPr>
          <p:nvPr>
            <p:ph type="title"/>
          </p:nvPr>
        </p:nvSpPr>
        <p:spPr>
          <a:xfrm>
            <a:off x="284163" y="630382"/>
            <a:ext cx="8574087" cy="967840"/>
          </a:xfrm>
          <a:prstGeom prst="rect">
            <a:avLst/>
          </a:prstGeom>
          <a:solidFill>
            <a:schemeClr val="tx1">
              <a:lumMod val="85000"/>
              <a:lumOff val="15000"/>
              <a:alpha val="70000"/>
            </a:schemeClr>
          </a:solidFill>
        </p:spPr>
        <p:txBody>
          <a:bodyPr vert="horz" lIns="91440" tIns="45720" rIns="91440" bIns="45720" rtlCol="0" anchor="ctr">
            <a:normAutofit/>
          </a:bodyPr>
          <a:lstStyle/>
          <a:p>
            <a:r>
              <a:rPr lang="en-US" smtClean="0"/>
              <a:t>Click to edit Master title style</a:t>
            </a: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r" defTabSz="914400" rtl="0" eaLnBrk="1" latinLnBrk="0" hangingPunct="1">
        <a:spcBef>
          <a:spcPct val="0"/>
        </a:spcBef>
        <a:buNone/>
        <a:defRPr sz="4200" kern="1200">
          <a:solidFill>
            <a:schemeClr val="bg1"/>
          </a:solidFill>
          <a:latin typeface="+mj-lt"/>
          <a:ea typeface="+mj-ea"/>
          <a:cs typeface="+mj-cs"/>
        </a:defRPr>
      </a:lvl1pPr>
    </p:titleStyle>
    <p:bodyStyle>
      <a:lvl1pPr marL="454025" indent="-454025" algn="l" defTabSz="914400" rtl="0" eaLnBrk="1" latinLnBrk="0" hangingPunct="1">
        <a:spcBef>
          <a:spcPts val="2000"/>
        </a:spcBef>
        <a:buClr>
          <a:schemeClr val="bg1">
            <a:lumMod val="65000"/>
          </a:schemeClr>
        </a:buClr>
        <a:buSzPct val="90000"/>
        <a:buFont typeface="Wingdings" pitchFamily="2" charset="2"/>
        <a:buChar char=""/>
        <a:defRPr sz="2400" kern="1200">
          <a:solidFill>
            <a:schemeClr val="tx1">
              <a:lumMod val="85000"/>
              <a:lumOff val="15000"/>
            </a:schemeClr>
          </a:solidFill>
          <a:latin typeface="+mn-lt"/>
          <a:ea typeface="+mn-ea"/>
          <a:cs typeface="+mn-cs"/>
        </a:defRPr>
      </a:lvl1pPr>
      <a:lvl2pPr marL="914400" indent="-457200" algn="l" defTabSz="914400" rtl="0" eaLnBrk="1" latinLnBrk="0" hangingPunct="1">
        <a:spcBef>
          <a:spcPts val="600"/>
        </a:spcBef>
        <a:buClr>
          <a:schemeClr val="tx1">
            <a:lumMod val="75000"/>
            <a:lumOff val="25000"/>
          </a:schemeClr>
        </a:buClr>
        <a:buSzPct val="90000"/>
        <a:buFont typeface="Wingdings" pitchFamily="2" charset="2"/>
        <a:buChar char=""/>
        <a:defRPr sz="2200" kern="1200">
          <a:solidFill>
            <a:schemeClr val="tx1">
              <a:lumMod val="85000"/>
              <a:lumOff val="15000"/>
            </a:schemeClr>
          </a:solidFill>
          <a:latin typeface="+mn-lt"/>
          <a:ea typeface="+mn-ea"/>
          <a:cs typeface="+mn-cs"/>
        </a:defRPr>
      </a:lvl2pPr>
      <a:lvl3pPr marL="1260475" indent="-346075" algn="l" defTabSz="914400" rtl="0" eaLnBrk="1" latinLnBrk="0" hangingPunct="1">
        <a:spcBef>
          <a:spcPts val="600"/>
        </a:spcBef>
        <a:buClr>
          <a:schemeClr val="bg1">
            <a:lumMod val="65000"/>
          </a:schemeClr>
        </a:buClr>
        <a:buSzPct val="90000"/>
        <a:buFont typeface="Wingdings" pitchFamily="2" charset="2"/>
        <a:buChar char=""/>
        <a:defRPr sz="2000" kern="1200">
          <a:solidFill>
            <a:schemeClr val="tx1">
              <a:lumMod val="85000"/>
              <a:lumOff val="15000"/>
            </a:schemeClr>
          </a:solidFill>
          <a:latin typeface="+mn-lt"/>
          <a:ea typeface="+mn-ea"/>
          <a:cs typeface="+mn-cs"/>
        </a:defRPr>
      </a:lvl3pPr>
      <a:lvl4pPr marL="1600200" indent="-339725" algn="l" defTabSz="914400" rtl="0" eaLnBrk="1" latinLnBrk="0" hangingPunct="1">
        <a:spcBef>
          <a:spcPts val="600"/>
        </a:spcBef>
        <a:buClr>
          <a:schemeClr val="tx1">
            <a:lumMod val="75000"/>
            <a:lumOff val="25000"/>
          </a:schemeClr>
        </a:buClr>
        <a:buSzPct val="90000"/>
        <a:buFont typeface="Wingdings" pitchFamily="2" charset="2"/>
        <a:buChar char=""/>
        <a:defRPr sz="1800" kern="1200">
          <a:solidFill>
            <a:schemeClr val="tx1">
              <a:lumMod val="85000"/>
              <a:lumOff val="15000"/>
            </a:schemeClr>
          </a:solidFill>
          <a:latin typeface="+mn-lt"/>
          <a:ea typeface="+mn-ea"/>
          <a:cs typeface="+mn-cs"/>
        </a:defRPr>
      </a:lvl4pPr>
      <a:lvl5pPr marL="1939925" indent="-331788" algn="l" defTabSz="914400" rtl="0" eaLnBrk="1" latinLnBrk="0" hangingPunct="1">
        <a:spcBef>
          <a:spcPts val="600"/>
        </a:spcBef>
        <a:buClr>
          <a:schemeClr val="bg1">
            <a:lumMod val="65000"/>
          </a:schemeClr>
        </a:buClr>
        <a:buSzPct val="90000"/>
        <a:buFont typeface="Wingdings" pitchFamily="2" charset="2"/>
        <a:buChar char=""/>
        <a:defRPr sz="1800" kern="1200">
          <a:solidFill>
            <a:schemeClr val="tx1">
              <a:lumMod val="85000"/>
              <a:lumOff val="15000"/>
            </a:schemeClr>
          </a:solidFill>
          <a:latin typeface="+mn-lt"/>
          <a:ea typeface="+mn-ea"/>
          <a:cs typeface="+mn-cs"/>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B8C68C51-9097-A748-BC85-25EA3766E797}" type="datetimeFigureOut">
              <a:rPr lang="en-US" smtClean="0"/>
              <a:t>6/6/12</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C205E482-D69C-6544-A1F6-21F6D5A46E25}"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B8C68C51-9097-A748-BC85-25EA3766E797}" type="datetimeFigureOut">
              <a:rPr lang="en-US" smtClean="0"/>
              <a:t>6/6/12</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C205E482-D69C-6544-A1F6-21F6D5A46E2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 Id="rId3" Type="http://schemas.microsoft.com/office/2007/relationships/hdphoto" Target="../media/hdphoto2.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 Id="rId3" Type="http://schemas.microsoft.com/office/2007/relationships/hdphoto" Target="../media/hdphoto2.wdp"/></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microsoft.com/office/2007/relationships/hdphoto" Target="../media/hdphoto3.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microsoft.com/office/2007/relationships/hdphoto" Target="../media/hdphoto3.wdp"/></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microsoft.com/office/2007/relationships/hdphoto" Target="../media/hdphoto4.wdp"/></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microsoft.com/office/2007/relationships/hdphoto" Target="../media/hdphoto5.wdp"/></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microsoft.com/office/2007/relationships/hdphoto" Target="../media/hdphoto6.wdp"/></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microsoft.com/office/2007/relationships/hdphoto" Target="../media/hdphoto7.wdp"/></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 Id="rId3" Type="http://schemas.microsoft.com/office/2007/relationships/hdphoto" Target="../media/hdphoto8.wdp"/></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microsoft.com/office/2007/relationships/hdphoto" Target="../media/hdphoto9.wdp"/></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microsoft.com/office/2007/relationships/hdphoto" Target="../media/hdphoto10.wdp"/></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microsoft.com/office/2007/relationships/hdphoto" Target="../media/hdphoto10.wdp"/></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microsoft.com/office/2007/relationships/hdphoto" Target="../media/hdphoto10.wdp"/></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microsoft.com/office/2007/relationships/hdphoto" Target="../media/hdphoto10.wdp"/></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microsoft.com/office/2007/relationships/hdphoto" Target="../media/hdphoto10.wdp"/></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microsoft.com/office/2007/relationships/hdphoto" Target="../media/hdphoto10.wdp"/></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microsoft.com/office/2007/relationships/hdphoto" Target="../media/hdphoto9.wdp"/></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microsoft.com/office/2007/relationships/hdphoto" Target="../media/hdphoto10.wdp"/></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microsoft.com/office/2007/relationships/hdphoto" Target="../media/hdphoto10.wdp"/></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 Id="rId3" Type="http://schemas.microsoft.com/office/2007/relationships/hdphoto" Target="../media/hdphoto11.wdp"/></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microsoft.com/office/2007/relationships/hdphoto" Target="../media/hdphoto9.wdp"/></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biblein90days.org/en/quotes/search.aspcategory=Presidents+and+Bible" TargetMode="External"/><Relationship Id="rId3" Type="http://schemas.openxmlformats.org/officeDocument/2006/relationships/image" Target="../media/image1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microsoft.com/office/2007/relationships/hdphoto" Target="../media/hdphoto10.wdp"/></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microsoft.com/office/2007/relationships/hdphoto" Target="../media/hdphoto10.wdp"/></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t="13336" b="13336"/>
          <a:stretch>
            <a:fillRect/>
          </a:stretch>
        </p:blipFill>
        <p:spPr>
          <a:xfrm>
            <a:off x="0" y="0"/>
            <a:ext cx="9144000" cy="6858000"/>
          </a:xfrm>
        </p:spPr>
      </p:pic>
      <p:sp>
        <p:nvSpPr>
          <p:cNvPr id="5" name="Title 1"/>
          <p:cNvSpPr txBox="1">
            <a:spLocks/>
          </p:cNvSpPr>
          <p:nvPr/>
        </p:nvSpPr>
        <p:spPr>
          <a:xfrm>
            <a:off x="280133" y="522870"/>
            <a:ext cx="8609413" cy="4052241"/>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6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Is the Bible Inspired?</a:t>
            </a:r>
            <a:br>
              <a:rPr lang="en-US" sz="6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br>
            <a:r>
              <a:rPr lang="en-US" sz="6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2 Timothy 3:16-17</a:t>
            </a:r>
            <a:br>
              <a:rPr lang="en-US" sz="6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br>
            <a:r>
              <a:rPr 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r>
            <a:br>
              <a:rPr 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br>
            <a:r>
              <a:rPr 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by Willie Alvarenga</a:t>
            </a:r>
            <a:endParaRPr lang="en-US"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extLst>
      <p:ext uri="{BB962C8B-B14F-4D97-AF65-F5344CB8AC3E}">
        <p14:creationId xmlns:p14="http://schemas.microsoft.com/office/powerpoint/2010/main" val="97610272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1600200"/>
            <a:ext cx="8229600" cy="486097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4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 call to search the Scriptures</a:t>
            </a:r>
          </a:p>
          <a:p>
            <a:r>
              <a:rPr lang="en-US" sz="4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An analysis of our passage under consideration</a:t>
            </a:r>
          </a:p>
          <a:p>
            <a:r>
              <a:rPr lang="en-US" sz="4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Reasons why the Bible is inspired of God</a:t>
            </a:r>
          </a:p>
          <a:p>
            <a:r>
              <a:rPr lang="en-US" sz="4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Our attitude towards the Scriptures</a:t>
            </a:r>
            <a:endPar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6" name="Title 1"/>
          <p:cNvSpPr txBox="1">
            <a:spLocks/>
          </p:cNvSpPr>
          <p:nvPr/>
        </p:nvSpPr>
        <p:spPr>
          <a:xfrm>
            <a:off x="516220" y="296320"/>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6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Overview of our lesson</a:t>
            </a:r>
            <a:endParaRPr lang="en-US" sz="60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extLst>
      <p:ext uri="{BB962C8B-B14F-4D97-AF65-F5344CB8AC3E}">
        <p14:creationId xmlns:p14="http://schemas.microsoft.com/office/powerpoint/2010/main" val="289408897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Please search the Scriptures!</a:t>
            </a:r>
            <a:endParaRPr lang="en-US" dirty="0"/>
          </a:p>
        </p:txBody>
      </p:sp>
      <p:sp>
        <p:nvSpPr>
          <p:cNvPr id="3" name="Content Placeholder 2"/>
          <p:cNvSpPr>
            <a:spLocks noGrp="1"/>
          </p:cNvSpPr>
          <p:nvPr>
            <p:ph idx="1"/>
          </p:nvPr>
        </p:nvSpPr>
        <p:spPr/>
        <p:txBody>
          <a:bodyPr>
            <a:normAutofit fontScale="92500" lnSpcReduction="10000"/>
          </a:bodyPr>
          <a:lstStyle/>
          <a:p>
            <a:r>
              <a:rPr lang="en-US" sz="6600" dirty="0" smtClean="0"/>
              <a:t>Acts 17:11</a:t>
            </a:r>
          </a:p>
          <a:p>
            <a:r>
              <a:rPr lang="en-US" sz="6600" dirty="0" smtClean="0"/>
              <a:t>1 Thessalonians 5:21</a:t>
            </a:r>
          </a:p>
          <a:p>
            <a:r>
              <a:rPr lang="en-US" sz="6600" dirty="0" smtClean="0"/>
              <a:t>1 John 4:1</a:t>
            </a:r>
            <a:endParaRPr lang="en-US" sz="6600" dirty="0"/>
          </a:p>
        </p:txBody>
      </p:sp>
    </p:spTree>
    <p:extLst>
      <p:ext uri="{BB962C8B-B14F-4D97-AF65-F5344CB8AC3E}">
        <p14:creationId xmlns:p14="http://schemas.microsoft.com/office/powerpoint/2010/main" val="221907693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966"/>
            <a:ext cx="7924800" cy="1143000"/>
          </a:xfrm>
        </p:spPr>
        <p:txBody>
          <a:bodyPr>
            <a:noAutofit/>
          </a:bodyPr>
          <a:lstStyle/>
          <a:p>
            <a:r>
              <a:rPr lang="en-US" sz="4000" b="1" dirty="0" smtClean="0">
                <a:solidFill>
                  <a:srgbClr val="FFFF00"/>
                </a:solidFill>
              </a:rPr>
              <a:t>Why is this a very important subject?</a:t>
            </a:r>
            <a:endParaRPr lang="en-US" sz="4000" b="1" dirty="0">
              <a:solidFill>
                <a:srgbClr val="FFFF00"/>
              </a:solidFill>
            </a:endParaRPr>
          </a:p>
        </p:txBody>
      </p:sp>
      <p:sp>
        <p:nvSpPr>
          <p:cNvPr id="3" name="Content Placeholder 2"/>
          <p:cNvSpPr>
            <a:spLocks noGrp="1"/>
          </p:cNvSpPr>
          <p:nvPr>
            <p:ph sz="quarter" idx="13"/>
          </p:nvPr>
        </p:nvSpPr>
        <p:spPr>
          <a:xfrm>
            <a:off x="609600" y="1940072"/>
            <a:ext cx="7924800" cy="4249344"/>
          </a:xfrm>
        </p:spPr>
        <p:txBody>
          <a:bodyPr>
            <a:noAutofit/>
          </a:bodyPr>
          <a:lstStyle/>
          <a:p>
            <a:r>
              <a:rPr lang="en-US" sz="4000" dirty="0" smtClean="0"/>
              <a:t>It deals with a life and death matter.</a:t>
            </a:r>
          </a:p>
          <a:p>
            <a:r>
              <a:rPr lang="en-US" sz="4000" dirty="0" smtClean="0"/>
              <a:t>It is a biblical one.</a:t>
            </a:r>
          </a:p>
          <a:p>
            <a:r>
              <a:rPr lang="en-US" sz="4000" dirty="0" smtClean="0"/>
              <a:t>It is one that will strengthen our faith.</a:t>
            </a:r>
          </a:p>
          <a:p>
            <a:r>
              <a:rPr lang="en-US" sz="4000" dirty="0" smtClean="0"/>
              <a:t>It is one that will help us to be always ready to teach others. </a:t>
            </a:r>
            <a:endParaRPr lang="en-US" sz="4000" dirty="0"/>
          </a:p>
        </p:txBody>
      </p:sp>
    </p:spTree>
    <p:extLst>
      <p:ext uri="{BB962C8B-B14F-4D97-AF65-F5344CB8AC3E}">
        <p14:creationId xmlns:p14="http://schemas.microsoft.com/office/powerpoint/2010/main" val="12190427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0" end="0"/>
                                            </p:txEl>
                                          </p:spTgt>
                                        </p:tgtEl>
                                        <p:attrNameLst>
                                          <p:attrName>ppt_x</p:attrName>
                                          <p:attrName>ppt_y</p:attrName>
                                        </p:attrNameLst>
                                      </p:cBhvr>
                                    </p:animMotion>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1" end="1"/>
                                            </p:txEl>
                                          </p:spTgt>
                                        </p:tgtEl>
                                        <p:attrNameLst>
                                          <p:attrName>ppt_x</p:attrName>
                                          <p:attrName>ppt_y</p:attrName>
                                        </p:attrNameLst>
                                      </p:cBhvr>
                                    </p:animMotion>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Scale>
                                      <p:cBhvr>
                                        <p:cTn id="21"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
                                            <p:txEl>
                                              <p:pRg st="2" end="2"/>
                                            </p:txEl>
                                          </p:spTgt>
                                        </p:tgtEl>
                                        <p:attrNameLst>
                                          <p:attrName>ppt_x</p:attrName>
                                          <p:attrName>ppt_y</p:attrName>
                                        </p:attrNameLst>
                                      </p:cBhvr>
                                    </p:animMotion>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Scale>
                                      <p:cBhvr>
                                        <p:cTn id="28" dur="1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
                                            <p:txEl>
                                              <p:pRg st="3" end="3"/>
                                            </p:txEl>
                                          </p:spTgt>
                                        </p:tgtEl>
                                        <p:attrNameLst>
                                          <p:attrName>ppt_x</p:attrName>
                                          <p:attrName>ppt_y</p:attrName>
                                        </p:attrNameLst>
                                      </p:cBhvr>
                                    </p:animMotion>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sz="quarter" idx="13"/>
          </p:nvPr>
        </p:nvPicPr>
        <p:blipFill rotWithShape="1">
          <a:blip r:embed="rId2"/>
          <a:srcRect l="5623" t="24879" r="10871" b="15385"/>
          <a:stretch/>
        </p:blipFill>
        <p:spPr>
          <a:xfrm>
            <a:off x="0" y="0"/>
            <a:ext cx="9144000" cy="6858000"/>
          </a:xfrm>
        </p:spPr>
      </p:pic>
      <p:sp>
        <p:nvSpPr>
          <p:cNvPr id="6" name="Rectangle 5"/>
          <p:cNvSpPr/>
          <p:nvPr/>
        </p:nvSpPr>
        <p:spPr>
          <a:xfrm>
            <a:off x="0" y="0"/>
            <a:ext cx="9144000" cy="475833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457200" y="1331880"/>
            <a:ext cx="8229600" cy="4525963"/>
          </a:xfrm>
          <a:prstGeom prst="rect">
            <a:avLst/>
          </a:prstGeom>
        </p:spPr>
        <p:txBody>
          <a:bodyPr vert="horz" lIns="91440" tIns="45720" rIns="91440" bIns="45720" rtlCol="0">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marL="454025" indent="-454025" algn="l" defTabSz="914400" rtl="0" eaLnBrk="1" latinLnBrk="0" hangingPunct="1">
              <a:spcBef>
                <a:spcPts val="2000"/>
              </a:spcBef>
              <a:buClr>
                <a:schemeClr val="bg1">
                  <a:lumMod val="65000"/>
                </a:schemeClr>
              </a:buClr>
              <a:buSzPct val="90000"/>
              <a:buFont typeface="Wingdings" pitchFamily="2" charset="2"/>
              <a:buChar char=""/>
              <a:defRPr sz="2400" kern="1200">
                <a:solidFill>
                  <a:schemeClr val="tx1">
                    <a:lumMod val="85000"/>
                    <a:lumOff val="15000"/>
                  </a:schemeClr>
                </a:solidFill>
                <a:latin typeface="+mn-lt"/>
                <a:ea typeface="+mn-ea"/>
                <a:cs typeface="+mn-cs"/>
              </a:defRPr>
            </a:lvl1pPr>
            <a:lvl2pPr marL="914400" indent="-457200" algn="l" defTabSz="914400" rtl="0" eaLnBrk="1" latinLnBrk="0" hangingPunct="1">
              <a:spcBef>
                <a:spcPts val="600"/>
              </a:spcBef>
              <a:buClr>
                <a:schemeClr val="tx1">
                  <a:lumMod val="75000"/>
                  <a:lumOff val="25000"/>
                </a:schemeClr>
              </a:buClr>
              <a:buSzPct val="90000"/>
              <a:buFont typeface="Wingdings" pitchFamily="2" charset="2"/>
              <a:buChar char=""/>
              <a:defRPr sz="2200" kern="1200">
                <a:solidFill>
                  <a:schemeClr val="tx1">
                    <a:lumMod val="85000"/>
                    <a:lumOff val="15000"/>
                  </a:schemeClr>
                </a:solidFill>
                <a:latin typeface="+mn-lt"/>
                <a:ea typeface="+mn-ea"/>
                <a:cs typeface="+mn-cs"/>
              </a:defRPr>
            </a:lvl2pPr>
            <a:lvl3pPr marL="1260475" indent="-346075" algn="l" defTabSz="914400" rtl="0" eaLnBrk="1" latinLnBrk="0" hangingPunct="1">
              <a:spcBef>
                <a:spcPts val="600"/>
              </a:spcBef>
              <a:buClr>
                <a:schemeClr val="bg1">
                  <a:lumMod val="65000"/>
                </a:schemeClr>
              </a:buClr>
              <a:buSzPct val="90000"/>
              <a:buFont typeface="Wingdings" pitchFamily="2" charset="2"/>
              <a:buChar char=""/>
              <a:defRPr sz="2000" kern="1200">
                <a:solidFill>
                  <a:schemeClr val="tx1">
                    <a:lumMod val="85000"/>
                    <a:lumOff val="15000"/>
                  </a:schemeClr>
                </a:solidFill>
                <a:latin typeface="+mn-lt"/>
                <a:ea typeface="+mn-ea"/>
                <a:cs typeface="+mn-cs"/>
              </a:defRPr>
            </a:lvl3pPr>
            <a:lvl4pPr marL="1600200" indent="-339725" algn="l" defTabSz="914400" rtl="0" eaLnBrk="1" latinLnBrk="0" hangingPunct="1">
              <a:spcBef>
                <a:spcPts val="600"/>
              </a:spcBef>
              <a:buClr>
                <a:schemeClr val="tx1">
                  <a:lumMod val="75000"/>
                  <a:lumOff val="25000"/>
                </a:schemeClr>
              </a:buClr>
              <a:buSzPct val="90000"/>
              <a:buFont typeface="Wingdings" pitchFamily="2" charset="2"/>
              <a:buChar char=""/>
              <a:defRPr sz="1800" kern="1200">
                <a:solidFill>
                  <a:schemeClr val="tx1">
                    <a:lumMod val="85000"/>
                    <a:lumOff val="15000"/>
                  </a:schemeClr>
                </a:solidFill>
                <a:latin typeface="+mn-lt"/>
                <a:ea typeface="+mn-ea"/>
                <a:cs typeface="+mn-cs"/>
              </a:defRPr>
            </a:lvl4pPr>
            <a:lvl5pPr marL="1939925" indent="-331788" algn="l" defTabSz="914400" rtl="0" eaLnBrk="1" latinLnBrk="0" hangingPunct="1">
              <a:spcBef>
                <a:spcPts val="600"/>
              </a:spcBef>
              <a:buClr>
                <a:schemeClr val="bg1">
                  <a:lumMod val="65000"/>
                </a:schemeClr>
              </a:buClr>
              <a:buSzPct val="90000"/>
              <a:buFont typeface="Wingdings" pitchFamily="2" charset="2"/>
              <a:buChar char=""/>
              <a:defRPr sz="1800" kern="1200">
                <a:solidFill>
                  <a:schemeClr val="tx1">
                    <a:lumMod val="85000"/>
                    <a:lumOff val="15000"/>
                  </a:schemeClr>
                </a:solidFill>
                <a:latin typeface="+mn-lt"/>
                <a:ea typeface="+mn-ea"/>
                <a:cs typeface="+mn-cs"/>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a:lstStyle>
          <a:p>
            <a:pPr marL="0" indent="0" algn="ctr">
              <a:buFont typeface="Wingdings" pitchFamily="2" charset="2"/>
              <a:buNone/>
            </a:pPr>
            <a:r>
              <a:rPr lang="en-US" sz="7700" b="1" dirty="0" smtClean="0">
                <a:ln/>
                <a:solidFill>
                  <a:srgbClr val="FFFF00"/>
                </a:solidFill>
              </a:rPr>
              <a:t>A brief analysis </a:t>
            </a:r>
          </a:p>
          <a:p>
            <a:pPr marL="0" indent="0" algn="ctr">
              <a:buFont typeface="Wingdings" pitchFamily="2" charset="2"/>
              <a:buNone/>
            </a:pPr>
            <a:r>
              <a:rPr lang="en-US" sz="7700" b="1" dirty="0" smtClean="0">
                <a:ln/>
                <a:solidFill>
                  <a:srgbClr val="FFFF00"/>
                </a:solidFill>
              </a:rPr>
              <a:t>of 2 Timothy 3:16-17</a:t>
            </a:r>
            <a:endParaRPr lang="en-US" sz="7700" b="1" dirty="0">
              <a:ln/>
              <a:solidFill>
                <a:srgbClr val="FFFF00"/>
              </a:solidFill>
            </a:endParaRPr>
          </a:p>
        </p:txBody>
      </p:sp>
    </p:spTree>
    <p:extLst>
      <p:ext uri="{BB962C8B-B14F-4D97-AF65-F5344CB8AC3E}">
        <p14:creationId xmlns:p14="http://schemas.microsoft.com/office/powerpoint/2010/main" val="403114157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1226825" y="2664619"/>
            <a:ext cx="6744546" cy="3535130"/>
          </a:xfrm>
          <a:prstGeom prst="rect">
            <a:avLst/>
          </a:prstGeom>
        </p:spPr>
        <p:txBody>
          <a:bodyPr vert="horz" lIns="91440" tIns="45720" rIns="91440" bIns="45720" rtlCol="0">
            <a:normAutofit fontScale="92500" lnSpcReduction="10000"/>
            <a:scene3d>
              <a:camera prst="orthographicFront"/>
              <a:lightRig rig="soft" dir="t">
                <a:rot lat="0" lon="0" rev="10800000"/>
              </a:lightRig>
            </a:scene3d>
            <a:sp3d>
              <a:bevelT w="27940" h="12700"/>
              <a:contourClr>
                <a:srgbClr val="DDDDDD"/>
              </a:contourClr>
            </a:sp3d>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6600" b="1" spc="150" dirty="0" smtClean="0">
                <a:ln w="11430"/>
                <a:solidFill>
                  <a:srgbClr val="F8F8F8"/>
                </a:solidFill>
                <a:effectLst>
                  <a:outerShdw blurRad="25400" algn="tl" rotWithShape="0">
                    <a:srgbClr val="000000">
                      <a:alpha val="43000"/>
                    </a:srgbClr>
                  </a:outerShdw>
                </a:effectLst>
              </a:rPr>
              <a:t>Holding the pattern of sounds words </a:t>
            </a:r>
          </a:p>
          <a:p>
            <a:pPr marL="0" indent="0" algn="ctr">
              <a:buNone/>
            </a:pPr>
            <a:r>
              <a:rPr lang="en-US" sz="4500" b="1" spc="150" dirty="0" smtClean="0">
                <a:ln w="11430"/>
                <a:solidFill>
                  <a:srgbClr val="F8F8F8"/>
                </a:solidFill>
                <a:effectLst>
                  <a:outerShdw blurRad="25400" algn="tl" rotWithShape="0">
                    <a:srgbClr val="000000">
                      <a:alpha val="43000"/>
                    </a:srgbClr>
                  </a:outerShdw>
                </a:effectLst>
              </a:rPr>
              <a:t>(2 Timothy 1:13)</a:t>
            </a:r>
            <a:endParaRPr lang="en-US" sz="4500" b="1" spc="150" dirty="0">
              <a:ln w="11430"/>
              <a:solidFill>
                <a:srgbClr val="F8F8F8"/>
              </a:solidFill>
              <a:effectLst>
                <a:outerShdw blurRad="25400" algn="tl" rotWithShape="0">
                  <a:srgbClr val="000000">
                    <a:alpha val="43000"/>
                  </a:srgbClr>
                </a:outerShdw>
              </a:effectLst>
            </a:endParaRPr>
          </a:p>
        </p:txBody>
      </p:sp>
      <p:sp>
        <p:nvSpPr>
          <p:cNvPr id="6" name="Title 1"/>
          <p:cNvSpPr txBox="1">
            <a:spLocks/>
          </p:cNvSpPr>
          <p:nvPr/>
        </p:nvSpPr>
        <p:spPr>
          <a:xfrm>
            <a:off x="441516" y="501734"/>
            <a:ext cx="8229600"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55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The Central Theme of 2 Timothy</a:t>
            </a:r>
            <a:endParaRPr lang="en-US" sz="55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extLst>
      <p:ext uri="{BB962C8B-B14F-4D97-AF65-F5344CB8AC3E}">
        <p14:creationId xmlns:p14="http://schemas.microsoft.com/office/powerpoint/2010/main" val="27433942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00000"/>
          </a:solidFill>
          <a:ln>
            <a:solidFill>
              <a:srgbClr val="800000"/>
            </a:solidFill>
          </a:ln>
        </p:spPr>
        <p:txBody>
          <a:bodyPr>
            <a:normAutofit fontScale="90000"/>
          </a:bodyPr>
          <a:lstStyle/>
          <a:p>
            <a:r>
              <a:rPr lang="en-US" b="1" dirty="0" smtClean="0">
                <a:solidFill>
                  <a:srgbClr val="FFFF00"/>
                </a:solidFill>
              </a:rPr>
              <a:t>Holding the Pattern of Sound Words</a:t>
            </a:r>
            <a:endParaRPr lang="en-US" b="1" dirty="0">
              <a:solidFill>
                <a:srgbClr val="FFFF00"/>
              </a:solidFill>
            </a:endParaRPr>
          </a:p>
        </p:txBody>
      </p:sp>
      <p:sp>
        <p:nvSpPr>
          <p:cNvPr id="3" name="Content Placeholder 2"/>
          <p:cNvSpPr>
            <a:spLocks noGrp="1"/>
          </p:cNvSpPr>
          <p:nvPr>
            <p:ph idx="1"/>
          </p:nvPr>
        </p:nvSpPr>
        <p:spPr>
          <a:xfrm>
            <a:off x="457200" y="1600200"/>
            <a:ext cx="8229600" cy="4732326"/>
          </a:xfrm>
        </p:spPr>
        <p:txBody>
          <a:bodyPr/>
          <a:lstStyle/>
          <a:p>
            <a:r>
              <a:rPr lang="en-US" sz="3300" dirty="0" smtClean="0"/>
              <a:t>By not being ashamed of the testimony of Jesus (1:8-12).</a:t>
            </a:r>
          </a:p>
          <a:p>
            <a:r>
              <a:rPr lang="en-US" sz="3300" dirty="0" smtClean="0"/>
              <a:t>By being loyal to the faith (1:13-18).</a:t>
            </a:r>
          </a:p>
          <a:p>
            <a:r>
              <a:rPr lang="en-US" sz="3300" dirty="0" smtClean="0"/>
              <a:t>By being strong in the grace which is in Christ Jesus (2:1-13).</a:t>
            </a:r>
          </a:p>
          <a:p>
            <a:r>
              <a:rPr lang="en-US" sz="3300" dirty="0" smtClean="0"/>
              <a:t>By presenting ourselves approved unto God (2:14-18).</a:t>
            </a:r>
          </a:p>
          <a:p>
            <a:r>
              <a:rPr lang="en-US" sz="3300" dirty="0" smtClean="0"/>
              <a:t>By living a holy life in Christ (2:19-26).</a:t>
            </a:r>
          </a:p>
          <a:p>
            <a:endParaRPr lang="en-US" dirty="0" smtClean="0"/>
          </a:p>
          <a:p>
            <a:endParaRPr lang="en-US" dirty="0"/>
          </a:p>
        </p:txBody>
      </p:sp>
    </p:spTree>
    <p:extLst>
      <p:ext uri="{BB962C8B-B14F-4D97-AF65-F5344CB8AC3E}">
        <p14:creationId xmlns:p14="http://schemas.microsoft.com/office/powerpoint/2010/main" val="3824366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00000"/>
          </a:solidFill>
          <a:ln>
            <a:solidFill>
              <a:srgbClr val="800000"/>
            </a:solidFill>
          </a:ln>
        </p:spPr>
        <p:txBody>
          <a:bodyPr>
            <a:normAutofit fontScale="90000"/>
          </a:bodyPr>
          <a:lstStyle/>
          <a:p>
            <a:r>
              <a:rPr lang="en-US" b="1" dirty="0" smtClean="0">
                <a:solidFill>
                  <a:srgbClr val="FFFF00"/>
                </a:solidFill>
              </a:rPr>
              <a:t>Holding the Pattern of Sound Words</a:t>
            </a:r>
            <a:endParaRPr lang="en-US" b="1" dirty="0">
              <a:solidFill>
                <a:srgbClr val="FFFF00"/>
              </a:solidFill>
            </a:endParaRPr>
          </a:p>
        </p:txBody>
      </p:sp>
      <p:sp>
        <p:nvSpPr>
          <p:cNvPr id="3" name="Content Placeholder 2"/>
          <p:cNvSpPr>
            <a:spLocks noGrp="1"/>
          </p:cNvSpPr>
          <p:nvPr>
            <p:ph idx="1"/>
          </p:nvPr>
        </p:nvSpPr>
        <p:spPr/>
        <p:txBody>
          <a:bodyPr>
            <a:normAutofit/>
          </a:bodyPr>
          <a:lstStyle/>
          <a:p>
            <a:r>
              <a:rPr lang="en-US" sz="3700" dirty="0" smtClean="0"/>
              <a:t>By continuing in the things which we have learned (</a:t>
            </a:r>
            <a:r>
              <a:rPr lang="en-US" sz="3700" dirty="0"/>
              <a:t>3</a:t>
            </a:r>
            <a:r>
              <a:rPr lang="en-US" sz="3700" dirty="0" smtClean="0"/>
              <a:t>:10-15).</a:t>
            </a:r>
          </a:p>
          <a:p>
            <a:r>
              <a:rPr lang="en-US" sz="3700" dirty="0" smtClean="0"/>
              <a:t>By acknowledging the Inspiration and the power of the Bible (</a:t>
            </a:r>
            <a:r>
              <a:rPr lang="en-US" sz="3700" dirty="0"/>
              <a:t>3</a:t>
            </a:r>
            <a:r>
              <a:rPr lang="en-US" sz="3700" dirty="0" smtClean="0"/>
              <a:t>:16-17).</a:t>
            </a:r>
          </a:p>
          <a:p>
            <a:r>
              <a:rPr lang="en-US" sz="3700" dirty="0" smtClean="0"/>
              <a:t>By preaching the Word of God (</a:t>
            </a:r>
            <a:r>
              <a:rPr lang="en-US" sz="3700" dirty="0"/>
              <a:t>4</a:t>
            </a:r>
            <a:r>
              <a:rPr lang="en-US" sz="3700" dirty="0" smtClean="0"/>
              <a:t>:1-5).</a:t>
            </a:r>
          </a:p>
          <a:p>
            <a:r>
              <a:rPr lang="en-US" sz="3700" dirty="0" smtClean="0"/>
              <a:t>By keeping faithful even to the end (</a:t>
            </a:r>
            <a:r>
              <a:rPr lang="en-US" sz="3700" dirty="0"/>
              <a:t>4</a:t>
            </a:r>
            <a:r>
              <a:rPr lang="en-US" sz="3700" dirty="0" smtClean="0"/>
              <a:t>:6-18).</a:t>
            </a:r>
          </a:p>
          <a:p>
            <a:pPr marL="0" indent="0">
              <a:buNone/>
            </a:pPr>
            <a:endParaRPr lang="en-US" dirty="0" smtClean="0"/>
          </a:p>
          <a:p>
            <a:endParaRPr lang="en-US" dirty="0"/>
          </a:p>
        </p:txBody>
      </p:sp>
    </p:spTree>
    <p:extLst>
      <p:ext uri="{BB962C8B-B14F-4D97-AF65-F5344CB8AC3E}">
        <p14:creationId xmlns:p14="http://schemas.microsoft.com/office/powerpoint/2010/main" val="188788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933696"/>
            <a:ext cx="8229600" cy="4817877"/>
          </a:xfrm>
          <a:prstGeom prst="rect">
            <a:avLst/>
          </a:prstGeom>
        </p:spPr>
        <p:txBody>
          <a:bodyPr vert="horz" lIns="91440" tIns="45720" rIns="91440" bIns="45720" rtlCol="0">
            <a:normAutofit fontScale="85000" lnSpcReduction="10000"/>
            <a:scene3d>
              <a:camera prst="orthographicFront"/>
              <a:lightRig rig="soft" dir="t">
                <a:rot lat="0" lon="0" rev="10800000"/>
              </a:lightRig>
            </a:scene3d>
            <a:sp3d>
              <a:bevelT w="27940" h="12700"/>
              <a:contourClr>
                <a:srgbClr val="DDDDDD"/>
              </a:contourClr>
            </a:sp3d>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6600" b="1" spc="150" dirty="0" smtClean="0">
                <a:ln w="11430"/>
                <a:solidFill>
                  <a:srgbClr val="F8F8F8"/>
                </a:solidFill>
                <a:effectLst>
                  <a:outerShdw blurRad="25400" algn="tl" rotWithShape="0">
                    <a:srgbClr val="000000">
                      <a:alpha val="43000"/>
                    </a:srgbClr>
                  </a:outerShdw>
                </a:effectLst>
              </a:rPr>
              <a:t>One of the ways how we can hold the pattern of sound words is by acknowledging the inspiration of the Bible </a:t>
            </a:r>
          </a:p>
          <a:p>
            <a:pPr marL="0" indent="0" algn="ctr">
              <a:buNone/>
            </a:pPr>
            <a:r>
              <a:rPr lang="en-US" sz="4500" b="1" spc="150" dirty="0" smtClean="0">
                <a:ln w="11430"/>
                <a:solidFill>
                  <a:srgbClr val="F8F8F8"/>
                </a:solidFill>
                <a:effectLst>
                  <a:outerShdw blurRad="25400" algn="tl" rotWithShape="0">
                    <a:srgbClr val="000000">
                      <a:alpha val="43000"/>
                    </a:srgbClr>
                  </a:outerShdw>
                </a:effectLst>
              </a:rPr>
              <a:t>(2 Timothy 3:16-17)</a:t>
            </a:r>
            <a:endParaRPr lang="en-US" sz="45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1186719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933696"/>
            <a:ext cx="8229600" cy="4817877"/>
          </a:xfrm>
          <a:prstGeom prst="rect">
            <a:avLst/>
          </a:prstGeom>
        </p:spPr>
        <p:txBody>
          <a:bodyPr vert="horz" lIns="91440" tIns="45720" rIns="91440" bIns="45720" rtlCol="0">
            <a:normAutofit lnSpcReduction="10000"/>
            <a:scene3d>
              <a:camera prst="orthographicFront"/>
              <a:lightRig rig="soft" dir="t">
                <a:rot lat="0" lon="0" rev="10800000"/>
              </a:lightRig>
            </a:scene3d>
            <a:sp3d>
              <a:bevelT w="27940" h="12700"/>
              <a:contourClr>
                <a:srgbClr val="DDDDDD"/>
              </a:contourClr>
            </a:sp3d>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6600" b="1" spc="150" dirty="0" smtClean="0">
                <a:ln w="11430"/>
                <a:solidFill>
                  <a:srgbClr val="F8F8F8"/>
                </a:solidFill>
                <a:effectLst>
                  <a:outerShdw blurRad="25400" algn="tl" rotWithShape="0">
                    <a:srgbClr val="000000">
                      <a:alpha val="43000"/>
                    </a:srgbClr>
                  </a:outerShdw>
                </a:effectLst>
              </a:rPr>
              <a:t>2 Timothy 3:16-17 establishes the totality of the inspiration of God’s Word</a:t>
            </a:r>
            <a:endParaRPr lang="en-US" sz="45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18636983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normAutofit/>
          </a:bodyPr>
          <a:lstStyle/>
          <a:p>
            <a:r>
              <a:rPr lang="en-US" sz="5500" b="1" dirty="0" smtClean="0">
                <a:solidFill>
                  <a:srgbClr val="FFFF00"/>
                </a:solidFill>
              </a:rPr>
              <a:t>“Inspired of God”</a:t>
            </a:r>
            <a:endParaRPr lang="en-US" sz="5500" b="1" dirty="0">
              <a:solidFill>
                <a:srgbClr val="FFFF00"/>
              </a:solidFill>
            </a:endParaRPr>
          </a:p>
        </p:txBody>
      </p:sp>
      <p:sp>
        <p:nvSpPr>
          <p:cNvPr id="3" name="Content Placeholder 2"/>
          <p:cNvSpPr>
            <a:spLocks noGrp="1"/>
          </p:cNvSpPr>
          <p:nvPr>
            <p:ph idx="1"/>
          </p:nvPr>
        </p:nvSpPr>
        <p:spPr/>
        <p:txBody>
          <a:bodyPr/>
          <a:lstStyle/>
          <a:p>
            <a:pPr marL="0" indent="0" algn="ctr">
              <a:buNone/>
            </a:pPr>
            <a:r>
              <a:rPr lang="en-US" dirty="0" smtClean="0">
                <a:solidFill>
                  <a:srgbClr val="FF0000"/>
                </a:solidFill>
              </a:rPr>
              <a:t>Wayne Jackson said the following concerning this phrase:</a:t>
            </a:r>
          </a:p>
          <a:p>
            <a:pPr marL="0" indent="0" algn="just">
              <a:buNone/>
            </a:pPr>
            <a:r>
              <a:rPr lang="en-US" sz="3500" dirty="0" smtClean="0"/>
              <a:t>“Inspired of God” is a single term in the Greek, </a:t>
            </a:r>
            <a:r>
              <a:rPr lang="en-US" sz="3500" dirty="0" err="1" smtClean="0"/>
              <a:t>theopneustos</a:t>
            </a:r>
            <a:r>
              <a:rPr lang="en-US" sz="3500" dirty="0" smtClean="0"/>
              <a:t>, “God-breathed.” The language is metaphorical, in the sense that, “God breathed his message into the minds of the sacred writers,” while allowing individual vocabulary styles to prevail. </a:t>
            </a:r>
            <a:endParaRPr lang="en-US" sz="3500" dirty="0"/>
          </a:p>
        </p:txBody>
      </p:sp>
    </p:spTree>
    <p:extLst>
      <p:ext uri="{BB962C8B-B14F-4D97-AF65-F5344CB8AC3E}">
        <p14:creationId xmlns:p14="http://schemas.microsoft.com/office/powerpoint/2010/main" val="284760672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normAutofit/>
          </a:bodyPr>
          <a:lstStyle/>
          <a:p>
            <a:r>
              <a:rPr lang="en-US" sz="6000" b="1" dirty="0" smtClean="0">
                <a:solidFill>
                  <a:srgbClr val="FFFF00"/>
                </a:solidFill>
              </a:rPr>
              <a:t>“Inspired of God”</a:t>
            </a:r>
            <a:endParaRPr lang="en-US" sz="6000" b="1" dirty="0">
              <a:solidFill>
                <a:srgbClr val="FFFF00"/>
              </a:solidFill>
            </a:endParaRPr>
          </a:p>
        </p:txBody>
      </p:sp>
      <p:sp>
        <p:nvSpPr>
          <p:cNvPr id="3" name="Content Placeholder 2"/>
          <p:cNvSpPr>
            <a:spLocks noGrp="1"/>
          </p:cNvSpPr>
          <p:nvPr>
            <p:ph idx="1"/>
          </p:nvPr>
        </p:nvSpPr>
        <p:spPr/>
        <p:txBody>
          <a:bodyPr>
            <a:normAutofit fontScale="92500" lnSpcReduction="10000"/>
          </a:bodyPr>
          <a:lstStyle/>
          <a:p>
            <a:pPr marL="0" indent="0">
              <a:buNone/>
            </a:pPr>
            <a:endParaRPr lang="en-US" sz="3600" dirty="0" smtClean="0"/>
          </a:p>
          <a:p>
            <a:pPr marL="0" indent="0" algn="just">
              <a:buNone/>
            </a:pPr>
            <a:r>
              <a:rPr lang="en-US" sz="4000" dirty="0" smtClean="0"/>
              <a:t>The word expresses the action of the Holy Spirit in “bearing along” men who spoke/wrote under divine guidance (cf. 2 Peter 1:21).</a:t>
            </a:r>
          </a:p>
          <a:p>
            <a:pPr marL="0" indent="0" algn="just">
              <a:buNone/>
            </a:pPr>
            <a:endParaRPr lang="en-US" sz="4000" dirty="0"/>
          </a:p>
          <a:p>
            <a:pPr marL="0" indent="0" algn="just">
              <a:buNone/>
            </a:pPr>
            <a:r>
              <a:rPr lang="en-US" sz="2900" dirty="0" smtClean="0"/>
              <a:t>Jackson, Wayne, Paul’s Letter to Timothy and Titus, Before I Die (Stockton, CA: Christian Courier Publications, 2007), pages 71-72</a:t>
            </a:r>
            <a:endParaRPr lang="en-US" sz="2900" dirty="0"/>
          </a:p>
        </p:txBody>
      </p:sp>
    </p:spTree>
    <p:extLst>
      <p:ext uri="{BB962C8B-B14F-4D97-AF65-F5344CB8AC3E}">
        <p14:creationId xmlns:p14="http://schemas.microsoft.com/office/powerpoint/2010/main" val="75912428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1166240"/>
            <a:ext cx="8229600" cy="4817877"/>
          </a:xfrm>
          <a:prstGeom prst="rect">
            <a:avLst/>
          </a:prstGeom>
        </p:spPr>
        <p:txBody>
          <a:bodyPr vert="horz" lIns="91440" tIns="45720" rIns="91440" bIns="45720" rtlCol="0">
            <a:normAutofit/>
            <a:scene3d>
              <a:camera prst="orthographicFront"/>
              <a:lightRig rig="soft" dir="t">
                <a:rot lat="0" lon="0" rev="10800000"/>
              </a:lightRig>
            </a:scene3d>
            <a:sp3d>
              <a:bevelT w="27940" h="12700"/>
              <a:contourClr>
                <a:srgbClr val="DDDDDD"/>
              </a:contourClr>
            </a:sp3d>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7500" b="1" spc="150" dirty="0" smtClean="0">
                <a:ln w="11430"/>
                <a:solidFill>
                  <a:srgbClr val="F8F8F8"/>
                </a:solidFill>
                <a:effectLst>
                  <a:outerShdw blurRad="25400" algn="tl" rotWithShape="0">
                    <a:srgbClr val="000000">
                      <a:alpha val="43000"/>
                    </a:srgbClr>
                  </a:outerShdw>
                </a:effectLst>
              </a:rPr>
              <a:t>Inspiration in the Old &amp; New Testament</a:t>
            </a:r>
            <a:endParaRPr lang="en-US" sz="75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31406654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1417638"/>
            <a:ext cx="8229600" cy="5043541"/>
          </a:xfrm>
          <a:prstGeom prst="rect">
            <a:avLst/>
          </a:prstGeom>
        </p:spPr>
        <p:txBody>
          <a:bodyPr vert="horz" lIns="91440" tIns="45720" rIns="91440" bIns="45720" rtlCol="0">
            <a:normAutofit fontScale="85000" lnSpcReduction="20000"/>
            <a:scene3d>
              <a:camera prst="orthographicFront"/>
              <a:lightRig rig="soft" dir="t">
                <a:rot lat="0" lon="0" rev="10800000"/>
              </a:lightRig>
            </a:scene3d>
            <a:sp3d>
              <a:bevelT w="27940" h="12700"/>
              <a:contourClr>
                <a:srgbClr val="DDDDDD"/>
              </a:contourClr>
            </a:sp3d>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5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Old Testament</a:t>
            </a:r>
            <a:endParaRPr lang="en-US" sz="45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a:p>
            <a:pPr marL="0" indent="0" algn="ctr">
              <a:buNone/>
            </a:pPr>
            <a:r>
              <a:rPr lang="en-US" sz="4500" b="1" spc="150" dirty="0" smtClean="0">
                <a:ln w="11430"/>
                <a:solidFill>
                  <a:srgbClr val="FFFF00"/>
                </a:solidFill>
                <a:effectLst>
                  <a:outerShdw blurRad="25400" algn="tl" rotWithShape="0">
                    <a:srgbClr val="000000">
                      <a:alpha val="43000"/>
                    </a:srgbClr>
                  </a:outerShdw>
                </a:effectLst>
              </a:rPr>
              <a:t>Exodus 20:1</a:t>
            </a:r>
          </a:p>
          <a:p>
            <a:pPr marL="0" indent="0" algn="ctr">
              <a:buNone/>
            </a:pPr>
            <a:r>
              <a:rPr lang="en-US" sz="4500" b="1" spc="150" dirty="0" smtClean="0">
                <a:ln w="11430"/>
                <a:solidFill>
                  <a:srgbClr val="F8F8F8"/>
                </a:solidFill>
                <a:effectLst>
                  <a:outerShdw blurRad="25400" algn="tl" rotWithShape="0">
                    <a:srgbClr val="000000">
                      <a:alpha val="43000"/>
                    </a:srgbClr>
                  </a:outerShdw>
                </a:effectLst>
              </a:rPr>
              <a:t>“And God spoke all these words, saying” (NKJB)</a:t>
            </a:r>
          </a:p>
          <a:p>
            <a:pPr marL="0" indent="0" algn="ctr">
              <a:buNone/>
            </a:pPr>
            <a:r>
              <a:rPr lang="en-US" sz="4500" b="1" spc="150" dirty="0" smtClean="0">
                <a:ln w="11430"/>
                <a:solidFill>
                  <a:srgbClr val="FFFF00"/>
                </a:solidFill>
                <a:effectLst>
                  <a:outerShdw blurRad="25400" algn="tl" rotWithShape="0">
                    <a:srgbClr val="000000">
                      <a:alpha val="43000"/>
                    </a:srgbClr>
                  </a:outerShdw>
                </a:effectLst>
              </a:rPr>
              <a:t>Exodus 32:16</a:t>
            </a:r>
          </a:p>
          <a:p>
            <a:pPr marL="0" indent="0" algn="ctr">
              <a:buNone/>
            </a:pPr>
            <a:r>
              <a:rPr lang="en-US" sz="4500" b="1" spc="150" dirty="0" smtClean="0">
                <a:ln w="11430"/>
                <a:solidFill>
                  <a:srgbClr val="F8F8F8"/>
                </a:solidFill>
                <a:effectLst>
                  <a:outerShdw blurRad="25400" algn="tl" rotWithShape="0">
                    <a:srgbClr val="000000">
                      <a:alpha val="43000"/>
                    </a:srgbClr>
                  </a:outerShdw>
                </a:effectLst>
              </a:rPr>
              <a:t>“Now the tablets were the work of God, and the writing was the writing of God engraved on the tablets” (NKJB)</a:t>
            </a:r>
          </a:p>
          <a:p>
            <a:pPr marL="0" indent="0" algn="ctr">
              <a:buNone/>
            </a:pPr>
            <a:endParaRPr lang="en-US" sz="4500" b="1" spc="150" dirty="0">
              <a:ln w="11430"/>
              <a:solidFill>
                <a:srgbClr val="F8F8F8"/>
              </a:solidFill>
              <a:effectLst>
                <a:outerShdw blurRad="25400" algn="tl" rotWithShape="0">
                  <a:srgbClr val="000000">
                    <a:alpha val="43000"/>
                  </a:srgbClr>
                </a:outerShdw>
              </a:effectLst>
            </a:endParaRPr>
          </a:p>
        </p:txBody>
      </p:sp>
      <p:sp>
        <p:nvSpPr>
          <p:cNvPr id="7" name="Title 1"/>
          <p:cNvSpPr txBox="1">
            <a:spLocks/>
          </p:cNvSpPr>
          <p:nvPr/>
        </p:nvSpPr>
        <p:spPr>
          <a:xfrm>
            <a:off x="516220" y="184276"/>
            <a:ext cx="8229600" cy="1143000"/>
          </a:xfrm>
          <a:prstGeom prst="rect">
            <a:avLst/>
          </a:prstGeom>
          <a:solidFill>
            <a:schemeClr val="tx1"/>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solidFill>
                  <a:srgbClr val="FFFF00"/>
                </a:solidFill>
              </a:rPr>
              <a:t>Inspiration in  the Old Testament</a:t>
            </a:r>
            <a:endParaRPr lang="en-US" dirty="0">
              <a:solidFill>
                <a:srgbClr val="FFFF00"/>
              </a:solidFill>
            </a:endParaRPr>
          </a:p>
        </p:txBody>
      </p:sp>
    </p:spTree>
    <p:extLst>
      <p:ext uri="{BB962C8B-B14F-4D97-AF65-F5344CB8AC3E}">
        <p14:creationId xmlns:p14="http://schemas.microsoft.com/office/powerpoint/2010/main" val="2509906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1417638"/>
            <a:ext cx="8229600" cy="5043541"/>
          </a:xfrm>
          <a:prstGeom prst="rect">
            <a:avLst/>
          </a:prstGeom>
        </p:spPr>
        <p:txBody>
          <a:bodyPr vert="horz" lIns="91440" tIns="45720" rIns="91440" bIns="45720" rtlCol="0">
            <a:normAutofit fontScale="77500" lnSpcReduction="20000"/>
            <a:scene3d>
              <a:camera prst="orthographicFront"/>
              <a:lightRig rig="soft" dir="t">
                <a:rot lat="0" lon="0" rev="10800000"/>
              </a:lightRig>
            </a:scene3d>
            <a:sp3d>
              <a:bevelT w="27940" h="12700"/>
              <a:contourClr>
                <a:srgbClr val="DDDDDD"/>
              </a:contourClr>
            </a:sp3d>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5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Old Testament</a:t>
            </a:r>
            <a:endParaRPr lang="en-US" sz="45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a:p>
            <a:pPr marL="0" indent="0" algn="ctr">
              <a:buNone/>
            </a:pPr>
            <a:r>
              <a:rPr lang="en-US" sz="4500" b="1" spc="150" dirty="0" smtClean="0">
                <a:ln w="11430"/>
                <a:solidFill>
                  <a:srgbClr val="FFFF00"/>
                </a:solidFill>
                <a:effectLst>
                  <a:outerShdw blurRad="25400" algn="tl" rotWithShape="0">
                    <a:srgbClr val="000000">
                      <a:alpha val="43000"/>
                    </a:srgbClr>
                  </a:outerShdw>
                </a:effectLst>
              </a:rPr>
              <a:t>2 Samuel 23:2</a:t>
            </a:r>
          </a:p>
          <a:p>
            <a:pPr marL="0" indent="0" algn="ctr">
              <a:buNone/>
            </a:pPr>
            <a:r>
              <a:rPr lang="en-US" sz="4500" b="1" spc="150" dirty="0" smtClean="0">
                <a:ln w="11430"/>
                <a:solidFill>
                  <a:srgbClr val="F8F8F8"/>
                </a:solidFill>
                <a:effectLst>
                  <a:outerShdw blurRad="25400" algn="tl" rotWithShape="0">
                    <a:srgbClr val="000000">
                      <a:alpha val="43000"/>
                    </a:srgbClr>
                  </a:outerShdw>
                </a:effectLst>
              </a:rPr>
              <a:t>“The Spirit of the Lord spoke by me, and His Word was on my tongue” (NKJB)</a:t>
            </a:r>
          </a:p>
          <a:p>
            <a:pPr marL="0" indent="0" algn="ctr">
              <a:buNone/>
            </a:pPr>
            <a:r>
              <a:rPr lang="en-US" sz="4500" b="1" spc="150" dirty="0" smtClean="0">
                <a:ln w="11430"/>
                <a:solidFill>
                  <a:srgbClr val="FFFF00"/>
                </a:solidFill>
                <a:effectLst>
                  <a:outerShdw blurRad="25400" algn="tl" rotWithShape="0">
                    <a:srgbClr val="000000">
                      <a:alpha val="43000"/>
                    </a:srgbClr>
                  </a:outerShdw>
                </a:effectLst>
              </a:rPr>
              <a:t>Psalm 19:7</a:t>
            </a:r>
          </a:p>
          <a:p>
            <a:pPr marL="0" indent="0" algn="ctr">
              <a:buNone/>
            </a:pPr>
            <a:r>
              <a:rPr lang="en-US" sz="4500" b="1" spc="150" dirty="0" smtClean="0">
                <a:ln w="11430"/>
                <a:solidFill>
                  <a:srgbClr val="F8F8F8"/>
                </a:solidFill>
                <a:effectLst>
                  <a:outerShdw blurRad="25400" algn="tl" rotWithShape="0">
                    <a:srgbClr val="000000">
                      <a:alpha val="43000"/>
                    </a:srgbClr>
                  </a:outerShdw>
                </a:effectLst>
              </a:rPr>
              <a:t>“The law of the Lord is perfect, converting the soul; the </a:t>
            </a:r>
            <a:r>
              <a:rPr lang="en-US" sz="4500" b="1" spc="150" dirty="0" err="1" smtClean="0">
                <a:ln w="11430"/>
                <a:solidFill>
                  <a:srgbClr val="F8F8F8"/>
                </a:solidFill>
                <a:effectLst>
                  <a:outerShdw blurRad="25400" algn="tl" rotWithShape="0">
                    <a:srgbClr val="000000">
                      <a:alpha val="43000"/>
                    </a:srgbClr>
                  </a:outerShdw>
                </a:effectLst>
              </a:rPr>
              <a:t>testimonty</a:t>
            </a:r>
            <a:r>
              <a:rPr lang="en-US" sz="4500" b="1" spc="150" dirty="0" smtClean="0">
                <a:ln w="11430"/>
                <a:solidFill>
                  <a:srgbClr val="F8F8F8"/>
                </a:solidFill>
                <a:effectLst>
                  <a:outerShdw blurRad="25400" algn="tl" rotWithShape="0">
                    <a:srgbClr val="000000">
                      <a:alpha val="43000"/>
                    </a:srgbClr>
                  </a:outerShdw>
                </a:effectLst>
              </a:rPr>
              <a:t> of the Lord is sure, making wise the simple” (NKJB)</a:t>
            </a:r>
          </a:p>
          <a:p>
            <a:pPr marL="0" indent="0" algn="ctr">
              <a:buNone/>
            </a:pPr>
            <a:endParaRPr lang="en-US" sz="4500" b="1" spc="150" dirty="0">
              <a:ln w="11430"/>
              <a:solidFill>
                <a:srgbClr val="F8F8F8"/>
              </a:solidFill>
              <a:effectLst>
                <a:outerShdw blurRad="25400" algn="tl" rotWithShape="0">
                  <a:srgbClr val="000000">
                    <a:alpha val="43000"/>
                  </a:srgbClr>
                </a:outerShdw>
              </a:effectLst>
            </a:endParaRPr>
          </a:p>
        </p:txBody>
      </p:sp>
      <p:sp>
        <p:nvSpPr>
          <p:cNvPr id="7" name="Title 1"/>
          <p:cNvSpPr txBox="1">
            <a:spLocks/>
          </p:cNvSpPr>
          <p:nvPr/>
        </p:nvSpPr>
        <p:spPr>
          <a:xfrm>
            <a:off x="516220" y="184276"/>
            <a:ext cx="8229600" cy="1143000"/>
          </a:xfrm>
          <a:prstGeom prst="rect">
            <a:avLst/>
          </a:prstGeom>
          <a:solidFill>
            <a:schemeClr val="tx1"/>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solidFill>
                  <a:srgbClr val="FFFF00"/>
                </a:solidFill>
              </a:rPr>
              <a:t>Inspiration in the  Old Testament</a:t>
            </a:r>
            <a:endParaRPr lang="en-US" dirty="0">
              <a:solidFill>
                <a:srgbClr val="FFFF00"/>
              </a:solidFill>
            </a:endParaRPr>
          </a:p>
        </p:txBody>
      </p:sp>
    </p:spTree>
    <p:extLst>
      <p:ext uri="{BB962C8B-B14F-4D97-AF65-F5344CB8AC3E}">
        <p14:creationId xmlns:p14="http://schemas.microsoft.com/office/powerpoint/2010/main" val="14860749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1417638"/>
            <a:ext cx="8229600" cy="5043541"/>
          </a:xfrm>
          <a:prstGeom prst="rect">
            <a:avLst/>
          </a:prstGeom>
        </p:spPr>
        <p:txBody>
          <a:bodyPr vert="horz" lIns="91440" tIns="45720" rIns="91440" bIns="45720" rtlCol="0">
            <a:normAutofit fontScale="62500" lnSpcReduction="20000"/>
            <a:scene3d>
              <a:camera prst="orthographicFront"/>
              <a:lightRig rig="soft" dir="t">
                <a:rot lat="0" lon="0" rev="10800000"/>
              </a:lightRig>
            </a:scene3d>
            <a:sp3d>
              <a:bevelT w="27940" h="12700"/>
              <a:contourClr>
                <a:srgbClr val="DDDDDD"/>
              </a:contourClr>
            </a:sp3d>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5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New Testament</a:t>
            </a:r>
            <a:endParaRPr lang="en-US" sz="45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a:p>
            <a:pPr marL="0" indent="0" algn="ctr">
              <a:buNone/>
            </a:pPr>
            <a:r>
              <a:rPr lang="en-US" sz="4500" b="1" spc="150" dirty="0" smtClean="0">
                <a:ln w="11430"/>
                <a:solidFill>
                  <a:srgbClr val="FFFF00"/>
                </a:solidFill>
                <a:effectLst>
                  <a:outerShdw blurRad="25400" algn="tl" rotWithShape="0">
                    <a:srgbClr val="000000">
                      <a:alpha val="43000"/>
                    </a:srgbClr>
                  </a:outerShdw>
                </a:effectLst>
              </a:rPr>
              <a:t>2 Timothy 3:16</a:t>
            </a:r>
          </a:p>
          <a:p>
            <a:pPr marL="0" indent="0" algn="ctr">
              <a:buNone/>
            </a:pPr>
            <a:r>
              <a:rPr lang="en-US" sz="4500" b="1" spc="150" dirty="0" smtClean="0">
                <a:ln w="11430"/>
                <a:solidFill>
                  <a:srgbClr val="F8F8F8"/>
                </a:solidFill>
                <a:effectLst>
                  <a:outerShdw blurRad="25400" algn="tl" rotWithShape="0">
                    <a:srgbClr val="000000">
                      <a:alpha val="43000"/>
                    </a:srgbClr>
                  </a:outerShdw>
                </a:effectLst>
              </a:rPr>
              <a:t>“Every Scripture inspired of God is also profitable for teaching, for reproof, for correction, for instruction which is in righteousness” (ASV 1901)</a:t>
            </a:r>
          </a:p>
          <a:p>
            <a:pPr marL="0" indent="0" algn="ctr">
              <a:buNone/>
            </a:pPr>
            <a:r>
              <a:rPr lang="en-US" sz="4500" b="1" spc="150" dirty="0" smtClean="0">
                <a:ln w="11430"/>
                <a:solidFill>
                  <a:srgbClr val="FFFF00"/>
                </a:solidFill>
                <a:effectLst>
                  <a:outerShdw blurRad="25400" algn="tl" rotWithShape="0">
                    <a:srgbClr val="000000">
                      <a:alpha val="43000"/>
                    </a:srgbClr>
                  </a:outerShdw>
                </a:effectLst>
              </a:rPr>
              <a:t>2 Peter 1:20-21</a:t>
            </a:r>
          </a:p>
          <a:p>
            <a:pPr marL="0" indent="0" algn="ctr">
              <a:buNone/>
            </a:pPr>
            <a:r>
              <a:rPr lang="en-US" sz="4500" b="1" spc="150" dirty="0" smtClean="0">
                <a:ln w="11430"/>
                <a:solidFill>
                  <a:srgbClr val="F8F8F8"/>
                </a:solidFill>
                <a:effectLst>
                  <a:outerShdw blurRad="25400" algn="tl" rotWithShape="0">
                    <a:srgbClr val="000000">
                      <a:alpha val="43000"/>
                    </a:srgbClr>
                  </a:outerShdw>
                </a:effectLst>
              </a:rPr>
              <a:t>“Knowing this first, that no prophecy of scripture is of private interpretation. For no prophecy ever came by the will of man: but men </a:t>
            </a:r>
            <a:r>
              <a:rPr lang="en-US" sz="4500" b="1" spc="150" dirty="0" err="1" smtClean="0">
                <a:ln w="11430"/>
                <a:solidFill>
                  <a:srgbClr val="F8F8F8"/>
                </a:solidFill>
                <a:effectLst>
                  <a:outerShdw blurRad="25400" algn="tl" rotWithShape="0">
                    <a:srgbClr val="000000">
                      <a:alpha val="43000"/>
                    </a:srgbClr>
                  </a:outerShdw>
                </a:effectLst>
              </a:rPr>
              <a:t>spake</a:t>
            </a:r>
            <a:r>
              <a:rPr lang="en-US" sz="4500" b="1" spc="150" dirty="0" smtClean="0">
                <a:ln w="11430"/>
                <a:solidFill>
                  <a:srgbClr val="F8F8F8"/>
                </a:solidFill>
                <a:effectLst>
                  <a:outerShdw blurRad="25400" algn="tl" rotWithShape="0">
                    <a:srgbClr val="000000">
                      <a:alpha val="43000"/>
                    </a:srgbClr>
                  </a:outerShdw>
                </a:effectLst>
              </a:rPr>
              <a:t> from God, being moved by the Holy Spirit” (ASV 1901)</a:t>
            </a:r>
          </a:p>
          <a:p>
            <a:pPr marL="0" indent="0" algn="ctr">
              <a:buNone/>
            </a:pPr>
            <a:endParaRPr lang="en-US" sz="4500" b="1" spc="150" dirty="0">
              <a:ln w="11430"/>
              <a:solidFill>
                <a:srgbClr val="F8F8F8"/>
              </a:solidFill>
              <a:effectLst>
                <a:outerShdw blurRad="25400" algn="tl" rotWithShape="0">
                  <a:srgbClr val="000000">
                    <a:alpha val="43000"/>
                  </a:srgbClr>
                </a:outerShdw>
              </a:effectLst>
            </a:endParaRPr>
          </a:p>
        </p:txBody>
      </p:sp>
      <p:sp>
        <p:nvSpPr>
          <p:cNvPr id="7" name="Title 1"/>
          <p:cNvSpPr txBox="1">
            <a:spLocks/>
          </p:cNvSpPr>
          <p:nvPr/>
        </p:nvSpPr>
        <p:spPr>
          <a:xfrm>
            <a:off x="516220" y="184276"/>
            <a:ext cx="8229600" cy="1143000"/>
          </a:xfrm>
          <a:prstGeom prst="rect">
            <a:avLst/>
          </a:prstGeom>
          <a:solidFill>
            <a:schemeClr val="tx1"/>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solidFill>
                  <a:srgbClr val="FFFF00"/>
                </a:solidFill>
              </a:rPr>
              <a:t>Inspiration in the  New Testament</a:t>
            </a:r>
            <a:endParaRPr lang="en-US" dirty="0">
              <a:solidFill>
                <a:srgbClr val="FFFF00"/>
              </a:solidFill>
            </a:endParaRPr>
          </a:p>
        </p:txBody>
      </p:sp>
    </p:spTree>
    <p:extLst>
      <p:ext uri="{BB962C8B-B14F-4D97-AF65-F5344CB8AC3E}">
        <p14:creationId xmlns:p14="http://schemas.microsoft.com/office/powerpoint/2010/main" val="42068979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1417638"/>
            <a:ext cx="8229600" cy="5192932"/>
          </a:xfrm>
          <a:prstGeom prst="rect">
            <a:avLst/>
          </a:prstGeom>
        </p:spPr>
        <p:txBody>
          <a:bodyPr vert="horz" lIns="91440" tIns="45720" rIns="91440" bIns="45720" rtlCol="0">
            <a:normAutofit fontScale="70000" lnSpcReduction="20000"/>
            <a:scene3d>
              <a:camera prst="orthographicFront"/>
              <a:lightRig rig="soft" dir="t">
                <a:rot lat="0" lon="0" rev="10800000"/>
              </a:lightRig>
            </a:scene3d>
            <a:sp3d>
              <a:bevelT w="27940" h="12700"/>
              <a:contourClr>
                <a:srgbClr val="DDDDDD"/>
              </a:contourClr>
            </a:sp3d>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5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New Testament</a:t>
            </a:r>
            <a:endParaRPr lang="en-US" sz="45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a:p>
            <a:pPr marL="0" indent="0" algn="ctr">
              <a:buNone/>
            </a:pPr>
            <a:r>
              <a:rPr lang="en-US" sz="4500" b="1" spc="150" dirty="0" smtClean="0">
                <a:ln w="11430"/>
                <a:solidFill>
                  <a:srgbClr val="FFFF00"/>
                </a:solidFill>
                <a:effectLst>
                  <a:outerShdw blurRad="25400" algn="tl" rotWithShape="0">
                    <a:srgbClr val="000000">
                      <a:alpha val="43000"/>
                    </a:srgbClr>
                  </a:outerShdw>
                </a:effectLst>
              </a:rPr>
              <a:t>1 Corinthians 2:13</a:t>
            </a:r>
          </a:p>
          <a:p>
            <a:pPr marL="0" indent="0" algn="ctr">
              <a:buNone/>
            </a:pPr>
            <a:r>
              <a:rPr lang="en-US" sz="4500" b="1" spc="150" dirty="0" smtClean="0">
                <a:ln w="11430"/>
                <a:solidFill>
                  <a:srgbClr val="F8F8F8"/>
                </a:solidFill>
                <a:effectLst>
                  <a:outerShdw blurRad="25400" algn="tl" rotWithShape="0">
                    <a:srgbClr val="000000">
                      <a:alpha val="43000"/>
                    </a:srgbClr>
                  </a:outerShdw>
                </a:effectLst>
              </a:rPr>
              <a:t>“These things we also speak, not in words which man’s wisdom teaches but which the Holy Spirit teaches, comparing spiritual things with spiritual” (NKJB)</a:t>
            </a:r>
          </a:p>
          <a:p>
            <a:pPr marL="0" indent="0" algn="ctr">
              <a:buNone/>
            </a:pPr>
            <a:r>
              <a:rPr lang="en-US" sz="4500" b="1" spc="150" dirty="0" smtClean="0">
                <a:ln w="11430"/>
                <a:solidFill>
                  <a:srgbClr val="FFFF00"/>
                </a:solidFill>
                <a:effectLst>
                  <a:outerShdw blurRad="25400" algn="tl" rotWithShape="0">
                    <a:srgbClr val="000000">
                      <a:alpha val="43000"/>
                    </a:srgbClr>
                  </a:outerShdw>
                </a:effectLst>
              </a:rPr>
              <a:t>1 Thessalonians 1:5</a:t>
            </a:r>
          </a:p>
          <a:p>
            <a:pPr marL="0" indent="0" algn="ctr">
              <a:buNone/>
            </a:pPr>
            <a:r>
              <a:rPr lang="en-US" sz="4500" b="1" spc="150" dirty="0" smtClean="0">
                <a:ln w="11430"/>
                <a:solidFill>
                  <a:srgbClr val="F8F8F8"/>
                </a:solidFill>
                <a:effectLst>
                  <a:outerShdw blurRad="25400" algn="tl" rotWithShape="0">
                    <a:srgbClr val="000000">
                      <a:alpha val="43000"/>
                    </a:srgbClr>
                  </a:outerShdw>
                </a:effectLst>
              </a:rPr>
              <a:t>“For our gospel did not come to you in word only, but also in power, and in the Holy Spirit and in much assurance, as you know what kind of men we were </a:t>
            </a:r>
            <a:r>
              <a:rPr lang="en-US" sz="4500" b="1" spc="150" dirty="0" err="1" smtClean="0">
                <a:ln w="11430"/>
                <a:solidFill>
                  <a:srgbClr val="F8F8F8"/>
                </a:solidFill>
                <a:effectLst>
                  <a:outerShdw blurRad="25400" algn="tl" rotWithShape="0">
                    <a:srgbClr val="000000">
                      <a:alpha val="43000"/>
                    </a:srgbClr>
                  </a:outerShdw>
                </a:effectLst>
              </a:rPr>
              <a:t>amoung</a:t>
            </a:r>
            <a:r>
              <a:rPr lang="en-US" sz="4500" b="1" spc="150" dirty="0" smtClean="0">
                <a:ln w="11430"/>
                <a:solidFill>
                  <a:srgbClr val="F8F8F8"/>
                </a:solidFill>
                <a:effectLst>
                  <a:outerShdw blurRad="25400" algn="tl" rotWithShape="0">
                    <a:srgbClr val="000000">
                      <a:alpha val="43000"/>
                    </a:srgbClr>
                  </a:outerShdw>
                </a:effectLst>
              </a:rPr>
              <a:t> you for your sake” (NKJB)</a:t>
            </a:r>
          </a:p>
          <a:p>
            <a:pPr marL="0" indent="0" algn="ctr">
              <a:buNone/>
            </a:pPr>
            <a:endParaRPr lang="en-US" sz="4500" b="1" spc="150" dirty="0">
              <a:ln w="11430"/>
              <a:solidFill>
                <a:srgbClr val="F8F8F8"/>
              </a:solidFill>
              <a:effectLst>
                <a:outerShdw blurRad="25400" algn="tl" rotWithShape="0">
                  <a:srgbClr val="000000">
                    <a:alpha val="43000"/>
                  </a:srgbClr>
                </a:outerShdw>
              </a:effectLst>
            </a:endParaRPr>
          </a:p>
        </p:txBody>
      </p:sp>
      <p:sp>
        <p:nvSpPr>
          <p:cNvPr id="7" name="Title 1"/>
          <p:cNvSpPr txBox="1">
            <a:spLocks/>
          </p:cNvSpPr>
          <p:nvPr/>
        </p:nvSpPr>
        <p:spPr>
          <a:xfrm>
            <a:off x="516220" y="184276"/>
            <a:ext cx="8229600" cy="1143000"/>
          </a:xfrm>
          <a:prstGeom prst="rect">
            <a:avLst/>
          </a:prstGeom>
          <a:solidFill>
            <a:schemeClr val="tx1"/>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solidFill>
                  <a:srgbClr val="FFFF00"/>
                </a:solidFill>
              </a:rPr>
              <a:t>Inspiration in the  New Testament</a:t>
            </a:r>
            <a:endParaRPr lang="en-US" dirty="0">
              <a:solidFill>
                <a:srgbClr val="FFFF00"/>
              </a:solidFill>
            </a:endParaRPr>
          </a:p>
        </p:txBody>
      </p:sp>
    </p:spTree>
    <p:extLst>
      <p:ext uri="{BB962C8B-B14F-4D97-AF65-F5344CB8AC3E}">
        <p14:creationId xmlns:p14="http://schemas.microsoft.com/office/powerpoint/2010/main" val="8582402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a:solidFill>
            <a:srgbClr val="800000"/>
          </a:solidFill>
        </p:spPr>
        <p:txBody>
          <a:bodyPr>
            <a:normAutofit fontScale="90000"/>
          </a:bodyPr>
          <a:lstStyle/>
          <a:p>
            <a:r>
              <a:rPr lang="en-US" dirty="0" smtClean="0">
                <a:solidFill>
                  <a:srgbClr val="FFFF00"/>
                </a:solidFill>
              </a:rPr>
              <a:t>Claims of Inspiration Make the Bible Unique</a:t>
            </a:r>
            <a:endParaRPr lang="en-US" dirty="0">
              <a:solidFill>
                <a:srgbClr val="FFFF00"/>
              </a:solidFill>
            </a:endParaRPr>
          </a:p>
        </p:txBody>
      </p:sp>
      <p:sp>
        <p:nvSpPr>
          <p:cNvPr id="3" name="Content Placeholder 2"/>
          <p:cNvSpPr>
            <a:spLocks noGrp="1"/>
          </p:cNvSpPr>
          <p:nvPr>
            <p:ph idx="1"/>
          </p:nvPr>
        </p:nvSpPr>
        <p:spPr>
          <a:xfrm>
            <a:off x="457200" y="1796968"/>
            <a:ext cx="8229600" cy="4525963"/>
          </a:xfrm>
        </p:spPr>
        <p:txBody>
          <a:bodyPr>
            <a:normAutofit fontScale="92500" lnSpcReduction="10000"/>
          </a:bodyPr>
          <a:lstStyle/>
          <a:p>
            <a:pPr marL="0" indent="0" algn="ctr">
              <a:buNone/>
            </a:pPr>
            <a:r>
              <a:rPr lang="en-US" sz="4000" dirty="0" smtClean="0"/>
              <a:t>The Bible is super human in teaching and structure. “God </a:t>
            </a:r>
            <a:r>
              <a:rPr lang="en-US" sz="4000" dirty="0" err="1" smtClean="0"/>
              <a:t>spake</a:t>
            </a:r>
            <a:r>
              <a:rPr lang="en-US" sz="4000" dirty="0" smtClean="0"/>
              <a:t>” or “Thus </a:t>
            </a:r>
            <a:r>
              <a:rPr lang="en-US" sz="4000" dirty="0" err="1" smtClean="0"/>
              <a:t>saith</a:t>
            </a:r>
            <a:r>
              <a:rPr lang="en-US" sz="4000" dirty="0" smtClean="0"/>
              <a:t> the Lord” is used 1,300 times in the prophets and 2,500 times in the Old Testament alone.”</a:t>
            </a:r>
          </a:p>
          <a:p>
            <a:pPr marL="0" indent="0">
              <a:buNone/>
            </a:pPr>
            <a:endParaRPr lang="en-US" dirty="0" smtClean="0"/>
          </a:p>
          <a:p>
            <a:pPr marL="0" indent="0">
              <a:buNone/>
            </a:pPr>
            <a:endParaRPr lang="en-US" dirty="0"/>
          </a:p>
          <a:p>
            <a:pPr marL="0" indent="0">
              <a:buNone/>
            </a:pPr>
            <a:r>
              <a:rPr lang="en-US" sz="2500" i="1" dirty="0" smtClean="0"/>
              <a:t>Looney, David, The Uniqueness of the Bible As Proof of Inspiration, The Inspiration of the Bible, Spiritual Sword Lectures, 1996, p. 37.</a:t>
            </a:r>
            <a:endParaRPr lang="en-US" sz="2500" i="1" dirty="0"/>
          </a:p>
        </p:txBody>
      </p:sp>
    </p:spTree>
    <p:extLst>
      <p:ext uri="{BB962C8B-B14F-4D97-AF65-F5344CB8AC3E}">
        <p14:creationId xmlns:p14="http://schemas.microsoft.com/office/powerpoint/2010/main" val="31229435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t="13336" b="13336"/>
          <a:stretch>
            <a:fillRect/>
          </a:stretch>
        </p:blipFill>
        <p:spPr>
          <a:xfrm>
            <a:off x="0" y="1"/>
            <a:ext cx="9144000" cy="6858000"/>
          </a:xfrm>
        </p:spPr>
      </p:pic>
      <p:sp>
        <p:nvSpPr>
          <p:cNvPr id="6" name="Content Placeholder 2"/>
          <p:cNvSpPr txBox="1">
            <a:spLocks/>
          </p:cNvSpPr>
          <p:nvPr/>
        </p:nvSpPr>
        <p:spPr>
          <a:xfrm>
            <a:off x="457200" y="1062832"/>
            <a:ext cx="8229600" cy="5192932"/>
          </a:xfrm>
          <a:prstGeom prst="rect">
            <a:avLst/>
          </a:prstGeom>
        </p:spPr>
        <p:txBody>
          <a:bodyPr vert="horz" lIns="91440" tIns="45720" rIns="91440" bIns="45720" rtlCol="0">
            <a:normAutofit/>
            <a:scene3d>
              <a:camera prst="orthographicFront"/>
              <a:lightRig rig="soft" dir="t">
                <a:rot lat="0" lon="0" rev="10800000"/>
              </a:lightRig>
            </a:scene3d>
            <a:sp3d>
              <a:bevelT w="27940" h="12700"/>
              <a:contourClr>
                <a:srgbClr val="DDDDDD"/>
              </a:contourClr>
            </a:sp3d>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75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Let us consider some reasons why the Bible is inspired of God</a:t>
            </a:r>
          </a:p>
        </p:txBody>
      </p:sp>
    </p:spTree>
    <p:extLst>
      <p:ext uri="{BB962C8B-B14F-4D97-AF65-F5344CB8AC3E}">
        <p14:creationId xmlns:p14="http://schemas.microsoft.com/office/powerpoint/2010/main" val="250198865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871914"/>
            <a:ext cx="822960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65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1</a:t>
            </a:r>
          </a:p>
          <a:p>
            <a:pPr marL="0" indent="0" algn="ctr">
              <a:buFont typeface="Arial"/>
              <a:buNone/>
            </a:pPr>
            <a:r>
              <a:rPr lang="en-US" sz="65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The indestructibility of the Bible proves its inspiration </a:t>
            </a:r>
            <a:endParaRPr lang="en-US" sz="65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extLst>
      <p:ext uri="{BB962C8B-B14F-4D97-AF65-F5344CB8AC3E}">
        <p14:creationId xmlns:p14="http://schemas.microsoft.com/office/powerpoint/2010/main" val="2054042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4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King </a:t>
            </a:r>
            <a:r>
              <a:rPr lang="en-US" sz="45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Jehoiakim</a:t>
            </a:r>
            <a:r>
              <a:rPr lang="en-US" sz="4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(Jeremiah 36) tried to destroy the Word of God, but to no avail. This man has been utterly forgotten, while the Bible continues on!</a:t>
            </a:r>
            <a:endParaRPr lang="en-US" sz="45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1924094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634914"/>
            <a:ext cx="8229600" cy="5695548"/>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4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Diocletian, emperor of Rome (4</a:t>
            </a:r>
            <a:r>
              <a:rPr lang="en-US" sz="4500" baseline="30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a:t>
            </a:r>
            <a:r>
              <a:rPr lang="en-US" sz="4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century). This emperor took pleasure in the burning of every copy of the Scriptures he could get his hands on. This man claimed to have exterminated the Christian writings from the face of the earth. He even erected a monument over the ashes of burned Bibles with the inscription: </a:t>
            </a:r>
            <a:r>
              <a:rPr lang="en-US" sz="45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Extincto</a:t>
            </a:r>
            <a:r>
              <a:rPr lang="en-US" sz="4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Nomine </a:t>
            </a:r>
            <a:r>
              <a:rPr lang="en-US" sz="45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Christianorum</a:t>
            </a:r>
            <a:r>
              <a:rPr lang="en-US" sz="4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“Extinct is the name of Christians.” (</a:t>
            </a:r>
            <a:r>
              <a:rPr lang="en-US" sz="45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Goodpasture</a:t>
            </a:r>
            <a:r>
              <a:rPr lang="en-US" sz="4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p. 13).</a:t>
            </a:r>
            <a:endParaRPr lang="en-US" sz="45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6905836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634914"/>
            <a:ext cx="8229600" cy="5695548"/>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4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Another emperor named, Constantine, dedicated himself to put the New Testament in all of the churches of his empire. He offered a sizable reward to anyone who would deliver a copy of the Scriptures to him. Within twenty-five hours, Constantine was offered fifty copies of the Word of God (Winkler, The Case for Christianity, p. 167).</a:t>
            </a:r>
            <a:endParaRPr lang="en-US" sz="45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9167108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634914"/>
            <a:ext cx="8229600" cy="5695548"/>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4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 French infidel Voltaire (1694-1778), declared, “One hundred years from my day there will not be a Bible in the earth, except one that is looked upon by an antiquarian curiosity seeker” (Dunn, </a:t>
            </a:r>
            <a:r>
              <a:rPr lang="en-US" sz="45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Frnak</a:t>
            </a:r>
            <a:r>
              <a:rPr lang="en-US" sz="4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J., The Holy Scriptures: </a:t>
            </a:r>
          </a:p>
          <a:p>
            <a:pPr marL="0" indent="0" algn="ctr">
              <a:buFont typeface="Arial"/>
              <a:buNone/>
            </a:pPr>
            <a:endParaRPr lang="en-US" sz="45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0" indent="0" algn="ctr">
              <a:buFont typeface="Arial"/>
              <a:buNone/>
            </a:pPr>
            <a:r>
              <a:rPr lang="en-US" sz="45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 Second Annual “Fort Worth” Lectures, ED. Wendell Winkler, p. 49).</a:t>
            </a:r>
            <a:endParaRPr lang="en-US" sz="4500" i="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2087372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634914"/>
            <a:ext cx="8229600" cy="569554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7500" dirty="0" smtClean="0">
                <a:ln w="18415" cmpd="sng">
                  <a:solidFill>
                    <a:srgbClr val="FFFFFF"/>
                  </a:solidFill>
                  <a:prstDash val="solid"/>
                </a:ln>
                <a:solidFill>
                  <a:srgbClr val="FFFF00"/>
                </a:solidFill>
                <a:effectLst>
                  <a:outerShdw blurRad="63500" dir="3600000" algn="tl" rotWithShape="0">
                    <a:srgbClr val="000000">
                      <a:alpha val="70000"/>
                    </a:srgbClr>
                  </a:outerShdw>
                </a:effectLst>
              </a:rPr>
              <a:t>Jesus said:</a:t>
            </a:r>
          </a:p>
          <a:p>
            <a:pPr marL="0" indent="0" algn="ctr">
              <a:buFont typeface="Arial"/>
              <a:buNone/>
            </a:pPr>
            <a:r>
              <a:rPr lang="en-US" sz="4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“Heaven and earth shall pass away, </a:t>
            </a:r>
            <a:r>
              <a:rPr lang="en-US" sz="4500" dirty="0" smtClean="0">
                <a:ln w="18415" cmpd="sng">
                  <a:solidFill>
                    <a:srgbClr val="FFFFFF"/>
                  </a:solidFill>
                  <a:prstDash val="solid"/>
                </a:ln>
                <a:solidFill>
                  <a:srgbClr val="FFFF00"/>
                </a:solidFill>
                <a:effectLst>
                  <a:outerShdw blurRad="63500" dir="3600000" algn="tl" rotWithShape="0">
                    <a:srgbClr val="000000">
                      <a:alpha val="70000"/>
                    </a:srgbClr>
                  </a:outerShdw>
                </a:effectLst>
              </a:rPr>
              <a:t>but my words shall not pass away</a:t>
            </a:r>
            <a:r>
              <a:rPr lang="en-US" sz="4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p>
          <a:p>
            <a:pPr marL="0" indent="0" algn="ctr">
              <a:buFont typeface="Arial"/>
              <a:buNone/>
            </a:pPr>
            <a:r>
              <a:rPr lang="en-US" sz="4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(Matthew 24:35; Mark 13:31 &amp; Luke 21:23</a:t>
            </a:r>
            <a:endParaRPr lang="en-US" sz="45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6553503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429499"/>
            <a:ext cx="8229600" cy="6125049"/>
          </a:xfrm>
          <a:prstGeom prst="rect">
            <a:avLst/>
          </a:prstGeom>
        </p:spPr>
        <p:txBody>
          <a:bodyPr vert="horz" lIns="91440" tIns="45720" rIns="91440" bIns="45720" rtlCol="0">
            <a:normAutofit fontScale="77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7500" dirty="0" smtClean="0">
                <a:ln w="18415" cmpd="sng">
                  <a:solidFill>
                    <a:srgbClr val="FFFFFF"/>
                  </a:solidFill>
                  <a:prstDash val="solid"/>
                </a:ln>
                <a:solidFill>
                  <a:srgbClr val="FFFF00"/>
                </a:solidFill>
                <a:effectLst>
                  <a:outerShdw blurRad="63500" dir="3600000" algn="tl" rotWithShape="0">
                    <a:srgbClr val="000000">
                      <a:alpha val="70000"/>
                    </a:srgbClr>
                  </a:outerShdw>
                </a:effectLst>
              </a:rPr>
              <a:t>Peter said:</a:t>
            </a:r>
          </a:p>
          <a:p>
            <a:pPr marL="0" indent="0" algn="ctr">
              <a:buFont typeface="Arial"/>
              <a:buNone/>
            </a:pPr>
            <a:r>
              <a:rPr lang="en-US" sz="4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“Having been begotten again, not of corruptible seed, but of incorruptible, through the word of God, which </a:t>
            </a:r>
            <a:r>
              <a:rPr lang="en-US" sz="45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liveth</a:t>
            </a:r>
            <a:r>
              <a:rPr lang="en-US" sz="4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and </a:t>
            </a:r>
            <a:r>
              <a:rPr lang="en-US" sz="45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abideth</a:t>
            </a:r>
            <a:r>
              <a:rPr lang="en-US" sz="4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For all flesh is as grass, and all the glory thereof as the flower of grass. The grass withered, and the flower </a:t>
            </a:r>
            <a:r>
              <a:rPr lang="en-US" sz="45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falleth</a:t>
            </a:r>
            <a:r>
              <a:rPr lang="en-US" sz="4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4500" dirty="0" smtClean="0">
                <a:ln w="18415" cmpd="sng">
                  <a:solidFill>
                    <a:srgbClr val="FFFFFF"/>
                  </a:solidFill>
                  <a:prstDash val="solid"/>
                </a:ln>
                <a:solidFill>
                  <a:srgbClr val="FFFF00"/>
                </a:solidFill>
                <a:effectLst>
                  <a:outerShdw blurRad="63500" dir="3600000" algn="tl" rotWithShape="0">
                    <a:srgbClr val="000000">
                      <a:alpha val="70000"/>
                    </a:srgbClr>
                  </a:outerShdw>
                </a:effectLst>
              </a:rPr>
              <a:t>but the word of the Lord </a:t>
            </a:r>
            <a:r>
              <a:rPr lang="en-US" sz="4500" dirty="0" err="1" smtClean="0">
                <a:ln w="18415" cmpd="sng">
                  <a:solidFill>
                    <a:srgbClr val="FFFFFF"/>
                  </a:solidFill>
                  <a:prstDash val="solid"/>
                </a:ln>
                <a:solidFill>
                  <a:srgbClr val="FFFF00"/>
                </a:solidFill>
                <a:effectLst>
                  <a:outerShdw blurRad="63500" dir="3600000" algn="tl" rotWithShape="0">
                    <a:srgbClr val="000000">
                      <a:alpha val="70000"/>
                    </a:srgbClr>
                  </a:outerShdw>
                </a:effectLst>
              </a:rPr>
              <a:t>abideth</a:t>
            </a:r>
            <a:r>
              <a:rPr lang="en-US" sz="4500" dirty="0" smtClean="0">
                <a:ln w="18415" cmpd="sng">
                  <a:solidFill>
                    <a:srgbClr val="FFFFFF"/>
                  </a:solidFill>
                  <a:prstDash val="solid"/>
                </a:ln>
                <a:solidFill>
                  <a:srgbClr val="FFFF00"/>
                </a:solidFill>
                <a:effectLst>
                  <a:outerShdw blurRad="63500" dir="3600000" algn="tl" rotWithShape="0">
                    <a:srgbClr val="000000">
                      <a:alpha val="70000"/>
                    </a:srgbClr>
                  </a:outerShdw>
                </a:effectLst>
              </a:rPr>
              <a:t> forever</a:t>
            </a:r>
            <a:r>
              <a:rPr lang="en-US" sz="4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And this is the word of good tidings which was preached unto you”” </a:t>
            </a:r>
          </a:p>
          <a:p>
            <a:pPr marL="0" indent="0" algn="ctr">
              <a:buFont typeface="Arial"/>
              <a:buNone/>
            </a:pPr>
            <a:r>
              <a:rPr lang="en-US" sz="4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 Peter 1:23-25)</a:t>
            </a:r>
            <a:endParaRPr lang="en-US" sz="45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5697805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871914"/>
            <a:ext cx="822960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65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2</a:t>
            </a:r>
          </a:p>
          <a:p>
            <a:pPr marL="0" indent="0" algn="ctr">
              <a:buFont typeface="Arial"/>
              <a:buNone/>
            </a:pPr>
            <a:r>
              <a:rPr lang="en-US" sz="65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The fulfillment of Bible prophecies proves the inspiration of the Bible</a:t>
            </a:r>
            <a:endParaRPr lang="en-US" sz="65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extLst>
      <p:ext uri="{BB962C8B-B14F-4D97-AF65-F5344CB8AC3E}">
        <p14:creationId xmlns:p14="http://schemas.microsoft.com/office/powerpoint/2010/main" val="388603062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274638"/>
            <a:ext cx="8229600" cy="6242563"/>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3600" dirty="0" smtClean="0">
                <a:solidFill>
                  <a:schemeClr val="bg1"/>
                </a:solidFill>
              </a:rPr>
              <a:t>One of the most impressive internal proofs of the Bible’s inspiration is its prophetic utterances. Rex A. Turner Sr. has suggested the following:</a:t>
            </a:r>
          </a:p>
          <a:p>
            <a:pPr marL="0" indent="0">
              <a:buFont typeface="Arial"/>
              <a:buNone/>
            </a:pPr>
            <a:endParaRPr lang="en-US" sz="3600" dirty="0" smtClean="0">
              <a:solidFill>
                <a:schemeClr val="bg1"/>
              </a:solidFill>
            </a:endParaRPr>
          </a:p>
          <a:p>
            <a:pPr marL="0" indent="0" algn="ctr">
              <a:buFont typeface="Arial"/>
              <a:buNone/>
            </a:pPr>
            <a:r>
              <a:rPr lang="en-US" sz="3600" dirty="0" smtClean="0">
                <a:solidFill>
                  <a:schemeClr val="bg1"/>
                </a:solidFill>
              </a:rPr>
              <a:t>“Predictive prophecy is the highest evidence of divine revelation. The one thing that mortal man cannot do is to know and report future events in the absence of a train of circumstances that naturally suggest certain possibilities”</a:t>
            </a:r>
          </a:p>
          <a:p>
            <a:pPr marL="0" indent="0" algn="ctr">
              <a:buFont typeface="Arial"/>
              <a:buNone/>
            </a:pPr>
            <a:endParaRPr lang="en-US" dirty="0" smtClean="0">
              <a:solidFill>
                <a:schemeClr val="bg1"/>
              </a:solidFill>
            </a:endParaRPr>
          </a:p>
          <a:p>
            <a:pPr marL="0" indent="0" algn="ctr">
              <a:buFont typeface="Arial"/>
              <a:buNone/>
            </a:pPr>
            <a:endParaRPr lang="en-US" dirty="0" smtClean="0">
              <a:solidFill>
                <a:schemeClr val="bg1"/>
              </a:solidFill>
            </a:endParaRPr>
          </a:p>
          <a:p>
            <a:pPr marL="0" indent="0">
              <a:buFont typeface="Arial"/>
              <a:buNone/>
            </a:pPr>
            <a:r>
              <a:rPr lang="en-US" i="1" dirty="0" smtClean="0">
                <a:solidFill>
                  <a:schemeClr val="bg1"/>
                </a:solidFill>
              </a:rPr>
              <a:t>Turner, Rex A. Sr., Systematic Theology (Montgomery, AL: Alabama Christian School of Religion, 1989), p. 12</a:t>
            </a:r>
          </a:p>
          <a:p>
            <a:pPr marL="0" indent="0">
              <a:buFont typeface="Arial"/>
              <a:buNone/>
            </a:pPr>
            <a:endParaRPr lang="en-US" dirty="0"/>
          </a:p>
        </p:txBody>
      </p:sp>
    </p:spTree>
    <p:extLst>
      <p:ext uri="{BB962C8B-B14F-4D97-AF65-F5344CB8AC3E}">
        <p14:creationId xmlns:p14="http://schemas.microsoft.com/office/powerpoint/2010/main" val="31924094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504196"/>
            <a:ext cx="8229600" cy="5975657"/>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4500" dirty="0" smtClean="0">
                <a:solidFill>
                  <a:srgbClr val="FFFFFF"/>
                </a:solidFill>
              </a:rPr>
              <a:t>The Old Testament contains more than three hundred messianic prophecies. As Hugo McCord has said, “Testimony about Jesus was the chief purpose of prophecy. To him all the prophets gave witness (Acts 10:43)”</a:t>
            </a:r>
          </a:p>
          <a:p>
            <a:pPr marL="0" indent="0">
              <a:buFont typeface="Arial"/>
              <a:buNone/>
            </a:pPr>
            <a:endParaRPr lang="en-US" dirty="0" smtClean="0">
              <a:solidFill>
                <a:srgbClr val="FFFFFF"/>
              </a:solidFill>
            </a:endParaRPr>
          </a:p>
          <a:p>
            <a:pPr marL="0" indent="0" algn="ctr">
              <a:buFont typeface="Arial"/>
              <a:buNone/>
            </a:pPr>
            <a:r>
              <a:rPr lang="en-US" sz="2700" i="1" dirty="0" smtClean="0">
                <a:solidFill>
                  <a:srgbClr val="FFFFFF"/>
                </a:solidFill>
              </a:rPr>
              <a:t>McCord, Hugo, Internal Evidences of the Bible’s Inspiration,” The Holy Scriptures, ed. Wendell Winkler (Fort Worth, TX: Winkler Publications), p. 332</a:t>
            </a:r>
            <a:endParaRPr lang="en-US" sz="2700" i="1" dirty="0">
              <a:solidFill>
                <a:srgbClr val="FFFFFF"/>
              </a:solidFill>
            </a:endParaRPr>
          </a:p>
        </p:txBody>
      </p:sp>
    </p:spTree>
    <p:extLst>
      <p:ext uri="{BB962C8B-B14F-4D97-AF65-F5344CB8AC3E}">
        <p14:creationId xmlns:p14="http://schemas.microsoft.com/office/powerpoint/2010/main" val="319240942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094"/>
            <a:ext cx="8229600" cy="1143000"/>
          </a:xfrm>
        </p:spPr>
        <p:txBody>
          <a:bodyPr/>
          <a:lstStyle/>
          <a:p>
            <a:r>
              <a:rPr lang="en-US" dirty="0" smtClean="0"/>
              <a:t>Fulfilled Prophecies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71195464"/>
              </p:ext>
            </p:extLst>
          </p:nvPr>
        </p:nvGraphicFramePr>
        <p:xfrm>
          <a:off x="457200" y="1153000"/>
          <a:ext cx="8229600" cy="5303519"/>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en-US" sz="3300" dirty="0" smtClean="0"/>
                        <a:t>The Birth of Christ</a:t>
                      </a:r>
                    </a:p>
                    <a:p>
                      <a:r>
                        <a:rPr lang="en-US" sz="3300" dirty="0" smtClean="0"/>
                        <a:t>Micah 5:2</a:t>
                      </a:r>
                    </a:p>
                    <a:p>
                      <a:r>
                        <a:rPr lang="en-US" sz="3300" dirty="0" smtClean="0"/>
                        <a:t>735-700 AD</a:t>
                      </a:r>
                      <a:endParaRPr lang="en-US" sz="3300" dirty="0"/>
                    </a:p>
                  </a:txBody>
                  <a:tcPr/>
                </a:tc>
                <a:tc>
                  <a:txBody>
                    <a:bodyPr/>
                    <a:lstStyle/>
                    <a:p>
                      <a:r>
                        <a:rPr lang="en-US" sz="3600" dirty="0" smtClean="0"/>
                        <a:t>Matthew 2</a:t>
                      </a:r>
                      <a:endParaRPr lang="en-US" sz="3600" dirty="0"/>
                    </a:p>
                  </a:txBody>
                  <a:tcPr/>
                </a:tc>
              </a:tr>
              <a:tr h="370840">
                <a:tc>
                  <a:txBody>
                    <a:bodyPr/>
                    <a:lstStyle/>
                    <a:p>
                      <a:r>
                        <a:rPr lang="en-US" sz="3300" dirty="0" smtClean="0"/>
                        <a:t>The Death</a:t>
                      </a:r>
                      <a:r>
                        <a:rPr lang="en-US" sz="3300" baseline="0" dirty="0" smtClean="0"/>
                        <a:t> of Christ</a:t>
                      </a:r>
                    </a:p>
                    <a:p>
                      <a:r>
                        <a:rPr lang="en-US" sz="3300" baseline="0" dirty="0" smtClean="0"/>
                        <a:t>Isaiah 53</a:t>
                      </a:r>
                    </a:p>
                    <a:p>
                      <a:r>
                        <a:rPr lang="en-US" sz="3300" baseline="0" dirty="0" smtClean="0"/>
                        <a:t>750 AD</a:t>
                      </a:r>
                      <a:endParaRPr lang="en-US" sz="3300" dirty="0"/>
                    </a:p>
                  </a:txBody>
                  <a:tcPr/>
                </a:tc>
                <a:tc>
                  <a:txBody>
                    <a:bodyPr/>
                    <a:lstStyle/>
                    <a:p>
                      <a:r>
                        <a:rPr lang="en-US" sz="3600" dirty="0" smtClean="0"/>
                        <a:t>Matthew 27; Mark 15; Luke 23; John 19</a:t>
                      </a:r>
                      <a:endParaRPr lang="en-US" sz="3600" dirty="0"/>
                    </a:p>
                  </a:txBody>
                  <a:tcPr/>
                </a:tc>
              </a:tr>
              <a:tr h="370840">
                <a:tc>
                  <a:txBody>
                    <a:bodyPr/>
                    <a:lstStyle/>
                    <a:p>
                      <a:r>
                        <a:rPr lang="en-US" sz="3300" dirty="0" smtClean="0"/>
                        <a:t>The Establishment of the church/kingdom</a:t>
                      </a:r>
                    </a:p>
                    <a:p>
                      <a:r>
                        <a:rPr lang="en-US" sz="3300" dirty="0" smtClean="0"/>
                        <a:t>Isaiah</a:t>
                      </a:r>
                      <a:r>
                        <a:rPr lang="en-US" sz="3300" baseline="0" dirty="0" smtClean="0"/>
                        <a:t> 2; Daniel 2</a:t>
                      </a:r>
                    </a:p>
                    <a:p>
                      <a:r>
                        <a:rPr lang="en-US" sz="3300" baseline="0" dirty="0" smtClean="0"/>
                        <a:t>750 AD/530 AD</a:t>
                      </a:r>
                      <a:endParaRPr lang="en-US" sz="3300" dirty="0"/>
                    </a:p>
                  </a:txBody>
                  <a:tcPr/>
                </a:tc>
                <a:tc>
                  <a:txBody>
                    <a:bodyPr/>
                    <a:lstStyle/>
                    <a:p>
                      <a:r>
                        <a:rPr lang="en-US" sz="3600" dirty="0" smtClean="0"/>
                        <a:t>Mark 9:1; Acts 2; Colossians</a:t>
                      </a:r>
                      <a:r>
                        <a:rPr lang="en-US" sz="3600" baseline="0" dirty="0" smtClean="0"/>
                        <a:t> 1:13</a:t>
                      </a:r>
                      <a:endParaRPr lang="en-US" sz="3600" dirty="0"/>
                    </a:p>
                  </a:txBody>
                  <a:tcPr/>
                </a:tc>
              </a:tr>
            </a:tbl>
          </a:graphicData>
        </a:graphic>
      </p:graphicFrame>
    </p:spTree>
    <p:extLst>
      <p:ext uri="{BB962C8B-B14F-4D97-AF65-F5344CB8AC3E}">
        <p14:creationId xmlns:p14="http://schemas.microsoft.com/office/powerpoint/2010/main" val="339224213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Studying the Bible.jpg"/>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t="10501" b="10501"/>
          <a:stretch>
            <a:fillRect/>
          </a:stretch>
        </p:blipFill>
        <p:spPr>
          <a:xfrm>
            <a:off x="0" y="0"/>
            <a:ext cx="9144000" cy="6858000"/>
          </a:xfrm>
        </p:spPr>
      </p:pic>
      <p:sp>
        <p:nvSpPr>
          <p:cNvPr id="7" name="Content Placeholder 2"/>
          <p:cNvSpPr txBox="1">
            <a:spLocks/>
          </p:cNvSpPr>
          <p:nvPr/>
        </p:nvSpPr>
        <p:spPr>
          <a:xfrm>
            <a:off x="314112" y="795240"/>
            <a:ext cx="8229600" cy="452596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55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 careful study of the Gospels will reveal several passages of Scripture which are a fulfillment of prophecies made from the Old Testament</a:t>
            </a:r>
            <a:r>
              <a:rPr lang="en-US" sz="5500" dirty="0" smtClean="0"/>
              <a:t>!</a:t>
            </a:r>
            <a:endParaRPr lang="en-US" sz="5500" dirty="0"/>
          </a:p>
        </p:txBody>
      </p:sp>
    </p:spTree>
    <p:extLst>
      <p:ext uri="{BB962C8B-B14F-4D97-AF65-F5344CB8AC3E}">
        <p14:creationId xmlns:p14="http://schemas.microsoft.com/office/powerpoint/2010/main" val="343206658"/>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878"/>
            <a:ext cx="8229600" cy="5625285"/>
          </a:xfrm>
        </p:spPr>
        <p:txBody>
          <a:bodyPr>
            <a:normAutofit fontScale="92500" lnSpcReduction="10000"/>
          </a:bodyPr>
          <a:lstStyle/>
          <a:p>
            <a:pPr marL="0" indent="0" algn="ctr">
              <a:buNone/>
            </a:pPr>
            <a:r>
              <a:rPr lang="en-US" sz="3500" dirty="0" smtClean="0">
                <a:solidFill>
                  <a:srgbClr val="FF0000"/>
                </a:solidFill>
              </a:rPr>
              <a:t>Brother Jim Lewis said the following about fulfilled prophecies:</a:t>
            </a:r>
          </a:p>
          <a:p>
            <a:pPr marL="0" indent="0" algn="ctr">
              <a:buNone/>
            </a:pPr>
            <a:r>
              <a:rPr lang="en-US" sz="3500" dirty="0" smtClean="0"/>
              <a:t>“Predictive prophecy says to both friend and foe of the Bible: ‘I claim to be from God. I claim to be of such a nature that I could not possibly be from any source other than God. I present myself openly and freely for all to investigate my claims.’”</a:t>
            </a:r>
          </a:p>
          <a:p>
            <a:pPr marL="0" indent="0" algn="ctr">
              <a:buNone/>
            </a:pPr>
            <a:endParaRPr lang="en-US" sz="3500" dirty="0" smtClean="0"/>
          </a:p>
          <a:p>
            <a:pPr marL="0" indent="0">
              <a:buNone/>
            </a:pPr>
            <a:r>
              <a:rPr lang="en-US" sz="2500" i="1" dirty="0"/>
              <a:t>Lewis, Jim, The Fulfillment of Predictive Prophecy As Proof of Inspiration, The Inspiration of the Bible, Spiritual Sword Lectures, 1996, p. 144</a:t>
            </a:r>
          </a:p>
          <a:p>
            <a:pPr marL="0" indent="0">
              <a:buNone/>
            </a:pPr>
            <a:endParaRPr lang="en-US" dirty="0"/>
          </a:p>
        </p:txBody>
      </p:sp>
    </p:spTree>
    <p:extLst>
      <p:ext uri="{BB962C8B-B14F-4D97-AF65-F5344CB8AC3E}">
        <p14:creationId xmlns:p14="http://schemas.microsoft.com/office/powerpoint/2010/main" val="87133382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871914"/>
            <a:ext cx="8229600" cy="4525963"/>
          </a:xfrm>
          <a:prstGeom prst="rect">
            <a:avLst/>
          </a:prstGeom>
        </p:spPr>
        <p:txBody>
          <a:bodyPr vert="horz" lIns="91440" tIns="45720" rIns="91440" bIns="45720" rtlCol="0">
            <a:normAutofit fontScale="925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65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3</a:t>
            </a:r>
          </a:p>
          <a:p>
            <a:pPr marL="0" indent="0" algn="ctr">
              <a:buFont typeface="Arial"/>
              <a:buNone/>
            </a:pPr>
            <a:r>
              <a:rPr lang="en-US" sz="65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The power to change people’s lives proves the inspiration of the Bible</a:t>
            </a:r>
            <a:endParaRPr lang="en-US" sz="65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extLst>
      <p:ext uri="{BB962C8B-B14F-4D97-AF65-F5344CB8AC3E}">
        <p14:creationId xmlns:p14="http://schemas.microsoft.com/office/powerpoint/2010/main" val="29154581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3980" y="1341640"/>
            <a:ext cx="6182820" cy="4865669"/>
          </a:xfrm>
        </p:spPr>
        <p:txBody>
          <a:bodyPr>
            <a:normAutofit fontScale="55000" lnSpcReduction="20000"/>
          </a:bodyPr>
          <a:lstStyle/>
          <a:p>
            <a:pPr marL="0" indent="0" algn="ctr">
              <a:buNone/>
            </a:pPr>
            <a:r>
              <a:rPr lang="en-US" sz="6500" dirty="0" smtClean="0"/>
              <a:t>President Thomas Jefferson said, “I have always said and always will say that the studious perusal of the Sacred Volume will make better citizens, better fathers, better husbands… the Bible makes the best people in the world”</a:t>
            </a:r>
          </a:p>
          <a:p>
            <a:pPr marL="0" indent="0" algn="ctr">
              <a:buNone/>
            </a:pPr>
            <a:endParaRPr lang="en-US" sz="6500" dirty="0"/>
          </a:p>
          <a:p>
            <a:pPr marL="0" indent="0" algn="ctr">
              <a:buNone/>
            </a:pPr>
            <a:r>
              <a:rPr lang="en-US" sz="4000" dirty="0" smtClean="0">
                <a:hlinkClick r:id="rId2"/>
              </a:rPr>
              <a:t>www.</a:t>
            </a:r>
            <a:r>
              <a:rPr lang="en-US" sz="4500" dirty="0" smtClean="0">
                <a:hlinkClick r:id="rId2"/>
              </a:rPr>
              <a:t>biblein90days.org/en/quotes/search.aspcategory=Presidents+and+Bible</a:t>
            </a:r>
            <a:r>
              <a:rPr lang="en-US" sz="4500" dirty="0" smtClean="0"/>
              <a:t> </a:t>
            </a:r>
          </a:p>
        </p:txBody>
      </p:sp>
      <p:pic>
        <p:nvPicPr>
          <p:cNvPr id="2" name="Picture 1"/>
          <p:cNvPicPr>
            <a:picLocks noChangeAspect="1"/>
          </p:cNvPicPr>
          <p:nvPr/>
        </p:nvPicPr>
        <p:blipFill>
          <a:blip r:embed="rId3"/>
          <a:stretch>
            <a:fillRect/>
          </a:stretch>
        </p:blipFill>
        <p:spPr>
          <a:xfrm>
            <a:off x="381000" y="1711640"/>
            <a:ext cx="2122980" cy="3327400"/>
          </a:xfrm>
          <a:prstGeom prst="rect">
            <a:avLst/>
          </a:prstGeom>
        </p:spPr>
      </p:pic>
    </p:spTree>
    <p:extLst>
      <p:ext uri="{BB962C8B-B14F-4D97-AF65-F5344CB8AC3E}">
        <p14:creationId xmlns:p14="http://schemas.microsoft.com/office/powerpoint/2010/main" val="381331455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522071"/>
            <a:ext cx="8229600" cy="357439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5500" dirty="0" smtClean="0">
                <a:solidFill>
                  <a:srgbClr val="FFFFFF"/>
                </a:solidFill>
              </a:rPr>
              <a:t>Since the Bible is from God, its message is so powerful that it can change people’s lives!</a:t>
            </a:r>
          </a:p>
          <a:p>
            <a:pPr marL="0" indent="0" algn="ctr">
              <a:buFont typeface="Arial"/>
              <a:buNone/>
            </a:pPr>
            <a:endParaRPr lang="en-US" sz="55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3" name="Bevel 2"/>
          <p:cNvSpPr/>
          <p:nvPr/>
        </p:nvSpPr>
        <p:spPr>
          <a:xfrm>
            <a:off x="715423" y="4293238"/>
            <a:ext cx="7744454" cy="2110842"/>
          </a:xfrm>
          <a:prstGeom prst="bevel">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2 Timothy 3:14-17</a:t>
            </a:r>
            <a:endParaRPr lang="en-US" sz="6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6" name="Rounded Rectangle 5"/>
          <p:cNvSpPr/>
          <p:nvPr/>
        </p:nvSpPr>
        <p:spPr>
          <a:xfrm>
            <a:off x="178856" y="274638"/>
            <a:ext cx="8781817" cy="6397769"/>
          </a:xfrm>
          <a:prstGeom prst="roundRect">
            <a:avLst/>
          </a:prstGeom>
          <a:solidFill>
            <a:schemeClr val="bg2">
              <a:lumMod val="2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500" baseline="30000" dirty="0">
                <a:solidFill>
                  <a:schemeClr val="bg1"/>
                </a:solidFill>
              </a:rPr>
              <a:t>14But abide thou in the things which thou hast learned and hast been assured of, knowing of whom thou hast learned them. 15And that from a babe thou hast known the sacred writings </a:t>
            </a:r>
            <a:r>
              <a:rPr lang="en-US" sz="4500" baseline="30000" dirty="0">
                <a:solidFill>
                  <a:srgbClr val="FFFF00"/>
                </a:solidFill>
              </a:rPr>
              <a:t>which are able to make thee wise unto salvation </a:t>
            </a:r>
            <a:r>
              <a:rPr lang="en-US" sz="4500" baseline="30000" dirty="0">
                <a:solidFill>
                  <a:schemeClr val="bg1"/>
                </a:solidFill>
              </a:rPr>
              <a:t>through faith which is in Christ Jesus. 16Every scripture inspired of God </a:t>
            </a:r>
            <a:r>
              <a:rPr lang="en-US" sz="4500" i="1" baseline="30000" dirty="0">
                <a:solidFill>
                  <a:srgbClr val="FFFF00"/>
                </a:solidFill>
              </a:rPr>
              <a:t>is also profitable </a:t>
            </a:r>
            <a:r>
              <a:rPr lang="en-US" sz="4500" i="1" baseline="30000" dirty="0">
                <a:solidFill>
                  <a:schemeClr val="bg1"/>
                </a:solidFill>
              </a:rPr>
              <a:t>for teaching, for reproof, for </a:t>
            </a:r>
            <a:r>
              <a:rPr lang="en-US" sz="4500" i="1" baseline="30000" dirty="0">
                <a:solidFill>
                  <a:srgbClr val="FFFF00"/>
                </a:solidFill>
              </a:rPr>
              <a:t>correction, for instruction which is in righteousness. 17That the man of God may be complete, furnished completely unto every good work. </a:t>
            </a:r>
          </a:p>
          <a:p>
            <a:pPr lvl="1" algn="ctr"/>
            <a:r>
              <a:rPr lang="en-US" dirty="0"/>
              <a:t> American Standard Version. 1995 (2 Ti 3:1417). Oak Harbor, WA: Logos Research Systems, Inc.</a:t>
            </a:r>
          </a:p>
          <a:p>
            <a:pPr algn="ctr"/>
            <a:endParaRPr lang="en-US" dirty="0"/>
          </a:p>
        </p:txBody>
      </p:sp>
    </p:spTree>
    <p:extLst>
      <p:ext uri="{BB962C8B-B14F-4D97-AF65-F5344CB8AC3E}">
        <p14:creationId xmlns:p14="http://schemas.microsoft.com/office/powerpoint/2010/main" val="26905836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grpId="1" nodeType="clickEffect">
                                  <p:stCondLst>
                                    <p:cond delay="0"/>
                                  </p:stCondLst>
                                  <p:childTnLst>
                                    <p:anim calcmode="lin" valueType="num">
                                      <p:cBhvr additive="base">
                                        <p:cTn id="30" dur="500"/>
                                        <p:tgtEl>
                                          <p:spTgt spid="6"/>
                                        </p:tgtEl>
                                        <p:attrNameLst>
                                          <p:attrName>ppt_x</p:attrName>
                                        </p:attrNameLst>
                                      </p:cBhvr>
                                      <p:tavLst>
                                        <p:tav tm="0">
                                          <p:val>
                                            <p:strVal val="ppt_x"/>
                                          </p:val>
                                        </p:tav>
                                        <p:tav tm="100000">
                                          <p:val>
                                            <p:strVal val="ppt_x"/>
                                          </p:val>
                                        </p:tav>
                                      </p:tavLst>
                                    </p:anim>
                                    <p:anim calcmode="lin" valueType="num">
                                      <p:cBhvr additive="base">
                                        <p:cTn id="31" dur="500"/>
                                        <p:tgtEl>
                                          <p:spTgt spid="6"/>
                                        </p:tgtEl>
                                        <p:attrNameLst>
                                          <p:attrName>ppt_y</p:attrName>
                                        </p:attrNameLst>
                                      </p:cBhvr>
                                      <p:tavLst>
                                        <p:tav tm="0">
                                          <p:val>
                                            <p:strVal val="ppt_y"/>
                                          </p:val>
                                        </p:tav>
                                        <p:tav tm="100000">
                                          <p:val>
                                            <p:strVal val="1+ppt_h/2"/>
                                          </p:val>
                                        </p:tav>
                                      </p:tavLst>
                                    </p:anim>
                                    <p:set>
                                      <p:cBhvr>
                                        <p:cTn id="3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6"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3366FF"/>
          </a:solidFill>
        </p:spPr>
        <p:txBody>
          <a:bodyPr/>
          <a:lstStyle/>
          <a:p>
            <a:r>
              <a:rPr lang="en-US" b="1" dirty="0" smtClean="0">
                <a:solidFill>
                  <a:srgbClr val="FFFF00"/>
                </a:solidFill>
              </a:rPr>
              <a:t>Because of the inspired message…</a:t>
            </a:r>
            <a:endParaRPr lang="en-US" b="1" dirty="0">
              <a:solidFill>
                <a:srgbClr val="FFFF00"/>
              </a:solidFill>
            </a:endParaRPr>
          </a:p>
        </p:txBody>
      </p:sp>
      <p:sp>
        <p:nvSpPr>
          <p:cNvPr id="3" name="Content Placeholder 2"/>
          <p:cNvSpPr>
            <a:spLocks noGrp="1"/>
          </p:cNvSpPr>
          <p:nvPr>
            <p:ph idx="1"/>
          </p:nvPr>
        </p:nvSpPr>
        <p:spPr/>
        <p:txBody>
          <a:bodyPr>
            <a:normAutofit/>
          </a:bodyPr>
          <a:lstStyle/>
          <a:p>
            <a:r>
              <a:rPr lang="en-US" sz="4000" dirty="0" smtClean="0"/>
              <a:t>Many are not given to drunkenness!</a:t>
            </a:r>
          </a:p>
          <a:p>
            <a:r>
              <a:rPr lang="en-US" sz="4000" dirty="0" smtClean="0"/>
              <a:t>Many are not living in immorality!</a:t>
            </a:r>
          </a:p>
          <a:p>
            <a:r>
              <a:rPr lang="en-US" sz="4000" dirty="0" smtClean="0"/>
              <a:t>Many are not given to domestic violence!</a:t>
            </a:r>
          </a:p>
          <a:p>
            <a:r>
              <a:rPr lang="en-US" sz="4000" dirty="0" smtClean="0"/>
              <a:t>Many are not living in fornication!</a:t>
            </a:r>
          </a:p>
          <a:p>
            <a:r>
              <a:rPr lang="en-US" sz="4000" dirty="0" smtClean="0"/>
              <a:t>Many are not living in sin any more! </a:t>
            </a:r>
            <a:endParaRPr lang="en-US" sz="4000" dirty="0"/>
          </a:p>
        </p:txBody>
      </p:sp>
    </p:spTree>
    <p:extLst>
      <p:ext uri="{BB962C8B-B14F-4D97-AF65-F5344CB8AC3E}">
        <p14:creationId xmlns:p14="http://schemas.microsoft.com/office/powerpoint/2010/main" val="319800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normAutofit fontScale="90000"/>
            <a:scene3d>
              <a:camera prst="orthographicFront"/>
              <a:lightRig rig="glow" dir="tl">
                <a:rot lat="0" lon="0" rev="5400000"/>
              </a:lightRig>
            </a:scene3d>
            <a:sp3d contourW="12700">
              <a:bevelT w="25400" h="25400"/>
              <a:contourClr>
                <a:schemeClr val="accent6">
                  <a:shade val="73000"/>
                </a:schemeClr>
              </a:contourClr>
            </a:sp3d>
          </a:bodyPr>
          <a:lstStyle/>
          <a:p>
            <a:r>
              <a:rPr lang="en-US" sz="5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THE INSPIRED GOSPEL OF CHRIST</a:t>
            </a:r>
            <a:endParaRPr lang="en-US" sz="5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p:txBody>
          <a:bodyPr>
            <a:noAutofit/>
          </a:bodyPr>
          <a:lstStyle/>
          <a:p>
            <a:pPr marL="0" indent="0">
              <a:buNone/>
            </a:pP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Gospel of Christ, which is IN THE BIBLE, is the only POWER of God unto salvation (Romans 1:16).</a:t>
            </a:r>
          </a:p>
          <a:p>
            <a:pPr marL="0" indent="0">
              <a:buNone/>
            </a:pPr>
            <a:endPar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0" indent="0">
              <a:buNone/>
            </a:pP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This is the only way to experience a new life in Christ (2 Corinthians 5:17; Romans 6:4)</a:t>
            </a:r>
            <a:endPar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808041143"/>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a:solidFill>
            <a:schemeClr val="accent3">
              <a:lumMod val="50000"/>
            </a:schemeClr>
          </a:solidFill>
        </p:spPr>
        <p:txBody>
          <a:bodyPr>
            <a:normAutofit fontScale="90000"/>
          </a:bodyPr>
          <a:lstStyle/>
          <a:p>
            <a:r>
              <a:rPr lang="en-US" b="1" dirty="0" smtClean="0">
                <a:solidFill>
                  <a:srgbClr val="FFFF00"/>
                </a:solidFill>
              </a:rPr>
              <a:t>The Inspired Message Has Changed Peoples’ lives </a:t>
            </a:r>
            <a:endParaRPr lang="en-US" b="1" dirty="0">
              <a:solidFill>
                <a:srgbClr val="FFFF00"/>
              </a:solidFill>
            </a:endParaRPr>
          </a:p>
        </p:txBody>
      </p:sp>
      <p:sp>
        <p:nvSpPr>
          <p:cNvPr id="3" name="Content Placeholder 2"/>
          <p:cNvSpPr>
            <a:spLocks noGrp="1"/>
          </p:cNvSpPr>
          <p:nvPr>
            <p:ph idx="1"/>
          </p:nvPr>
        </p:nvSpPr>
        <p:spPr>
          <a:xfrm>
            <a:off x="457200" y="1743304"/>
            <a:ext cx="8229600" cy="4525963"/>
          </a:xfrm>
        </p:spPr>
        <p:txBody>
          <a:bodyPr>
            <a:normAutofit fontScale="92500" lnSpcReduction="20000"/>
          </a:bodyPr>
          <a:lstStyle/>
          <a:p>
            <a:r>
              <a:rPr lang="en-US" sz="4900" b="1" dirty="0" smtClean="0"/>
              <a:t>Saul of Tarsus (Acts 9, 22, 26)</a:t>
            </a:r>
          </a:p>
          <a:p>
            <a:r>
              <a:rPr lang="en-US" sz="4900" b="1" dirty="0" smtClean="0"/>
              <a:t>Those in Corinth (1 Corinthians 6:9-11)</a:t>
            </a:r>
          </a:p>
          <a:p>
            <a:r>
              <a:rPr lang="en-US" sz="4900" b="1" dirty="0" smtClean="0"/>
              <a:t>Those in Ephesus (Acts 19:18-20)</a:t>
            </a:r>
          </a:p>
          <a:p>
            <a:r>
              <a:rPr lang="en-US" sz="4900" b="1" dirty="0" smtClean="0"/>
              <a:t>And many more, even to this day!</a:t>
            </a:r>
          </a:p>
          <a:p>
            <a:endParaRPr lang="en-US" dirty="0"/>
          </a:p>
        </p:txBody>
      </p:sp>
    </p:spTree>
    <p:extLst>
      <p:ext uri="{BB962C8B-B14F-4D97-AF65-F5344CB8AC3E}">
        <p14:creationId xmlns:p14="http://schemas.microsoft.com/office/powerpoint/2010/main" val="3161393871"/>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rcRect t="13336" b="13336"/>
          <a:stretch>
            <a:fillRect/>
          </a:stretch>
        </p:blipFill>
        <p:spPr>
          <a:xfrm>
            <a:off x="0" y="0"/>
            <a:ext cx="9144000" cy="6858000"/>
          </a:xfrm>
        </p:spPr>
      </p:pic>
      <p:sp>
        <p:nvSpPr>
          <p:cNvPr id="5"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6600" b="1" dirty="0" smtClean="0">
                <a:solidFill>
                  <a:schemeClr val="bg1"/>
                </a:solidFill>
              </a:rPr>
              <a:t>What should be our attitude towards the Word of God?</a:t>
            </a:r>
            <a:endParaRPr lang="en-US" sz="6600" b="1" dirty="0">
              <a:solidFill>
                <a:schemeClr val="bg1"/>
              </a:solidFill>
            </a:endParaRPr>
          </a:p>
        </p:txBody>
      </p:sp>
    </p:spTree>
    <p:extLst>
      <p:ext uri="{BB962C8B-B14F-4D97-AF65-F5344CB8AC3E}">
        <p14:creationId xmlns:p14="http://schemas.microsoft.com/office/powerpoint/2010/main" val="120873721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rotWithShape="1">
            <a:blip r:embed="rId2"/>
            <a:tile tx="0" ty="0" sx="100000" sy="100000" flip="none" algn="tl"/>
          </a:blipFill>
          <a:effectLst>
            <a:glow rad="101600">
              <a:srgbClr val="800000">
                <a:alpha val="75000"/>
              </a:srgbClr>
            </a:glow>
          </a:effectLst>
        </p:spPr>
        <p:txBody>
          <a:bodyPr>
            <a:normAutofit/>
          </a:bodyPr>
          <a:lstStyle/>
          <a:p>
            <a:r>
              <a:rPr lang="en-US" sz="6500" b="1" dirty="0" smtClean="0">
                <a:solidFill>
                  <a:srgbClr val="FFFF00"/>
                </a:solidFill>
              </a:rPr>
              <a:t>Our Attitude!</a:t>
            </a:r>
            <a:endParaRPr lang="en-US" sz="6500" b="1" dirty="0">
              <a:solidFill>
                <a:srgbClr val="FFFF00"/>
              </a:solidFill>
            </a:endParaRPr>
          </a:p>
        </p:txBody>
      </p:sp>
      <p:sp>
        <p:nvSpPr>
          <p:cNvPr id="3" name="Content Placeholder 2"/>
          <p:cNvSpPr>
            <a:spLocks noGrp="1"/>
          </p:cNvSpPr>
          <p:nvPr>
            <p:ph idx="1"/>
          </p:nvPr>
        </p:nvSpPr>
        <p:spPr>
          <a:xfrm>
            <a:off x="457200" y="1600200"/>
            <a:ext cx="8229600" cy="4911210"/>
          </a:xfrm>
        </p:spPr>
        <p:txBody>
          <a:bodyPr>
            <a:normAutofit/>
          </a:bodyPr>
          <a:lstStyle/>
          <a:p>
            <a:r>
              <a:rPr lang="en-US" dirty="0" smtClean="0"/>
              <a:t>We should love the Bible</a:t>
            </a:r>
            <a:r>
              <a:rPr lang="en-US" dirty="0"/>
              <a:t> </a:t>
            </a:r>
            <a:r>
              <a:rPr lang="en-US" dirty="0" smtClean="0"/>
              <a:t>(Psalm 119:97; Job 23:12).</a:t>
            </a:r>
          </a:p>
          <a:p>
            <a:r>
              <a:rPr lang="en-US" dirty="0" smtClean="0"/>
              <a:t>We should grow in the knowledge of the Bible (2 Peter 3:18).</a:t>
            </a:r>
          </a:p>
          <a:p>
            <a:r>
              <a:rPr lang="en-US" dirty="0" smtClean="0"/>
              <a:t>We should read the Bible (1 Timothy 4:13).</a:t>
            </a:r>
          </a:p>
          <a:p>
            <a:r>
              <a:rPr lang="en-US" dirty="0" smtClean="0"/>
              <a:t>We should memorize the Bible (Psalm 119:11).</a:t>
            </a:r>
          </a:p>
          <a:p>
            <a:r>
              <a:rPr lang="en-US" dirty="0" smtClean="0"/>
              <a:t>We should teach the message of the Bible to others (Mark 16:15).</a:t>
            </a:r>
          </a:p>
        </p:txBody>
      </p:sp>
    </p:spTree>
    <p:extLst>
      <p:ext uri="{BB962C8B-B14F-4D97-AF65-F5344CB8AC3E}">
        <p14:creationId xmlns:p14="http://schemas.microsoft.com/office/powerpoint/2010/main" val="214101732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 calcmode="lin" valueType="num">
                                      <p:cBhvr>
                                        <p:cTn id="43"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2" end="2"/>
                                            </p:txEl>
                                          </p:spTgt>
                                        </p:tgtEl>
                                      </p:cBhvr>
                                    </p:animEffect>
                                  </p:childTnLst>
                                </p:cTn>
                              </p:par>
                              <p:par>
                                <p:cTn id="51" presetID="25" presetClass="entr" presetSubtype="0" fill="hold" nodeType="withEffect">
                                  <p:stCondLst>
                                    <p:cond delay="0"/>
                                  </p:stCondLst>
                                  <p:childTnLst>
                                    <p:set>
                                      <p:cBhvr>
                                        <p:cTn id="52" dur="1" fill="hold">
                                          <p:stCondLst>
                                            <p:cond delay="0"/>
                                          </p:stCondLst>
                                        </p:cTn>
                                        <p:tgtEl>
                                          <p:spTgt spid="3">
                                            <p:txEl>
                                              <p:pRg st="3" end="3"/>
                                            </p:txEl>
                                          </p:spTgt>
                                        </p:tgtEl>
                                        <p:attrNameLst>
                                          <p:attrName>style.visibility</p:attrName>
                                        </p:attrNameLst>
                                      </p:cBhvr>
                                      <p:to>
                                        <p:strVal val="visible"/>
                                      </p:to>
                                    </p:set>
                                    <p:anim calcmode="lin" valueType="num">
                                      <p:cBhvr>
                                        <p:cTn id="53"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54"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55"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56"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57"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58"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59"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60" dur="1000" decel="50000">
                                          <p:stCondLst>
                                            <p:cond delay="0"/>
                                          </p:stCondLst>
                                        </p:cTn>
                                        <p:tgtEl>
                                          <p:spTgt spid="3">
                                            <p:txEl>
                                              <p:pRg st="3" end="3"/>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5" presetClass="entr" presetSubtype="0" fill="hold" nodeType="clickEffect">
                                  <p:stCondLst>
                                    <p:cond delay="0"/>
                                  </p:stCondLst>
                                  <p:childTnLst>
                                    <p:set>
                                      <p:cBhvr>
                                        <p:cTn id="64" dur="1" fill="hold">
                                          <p:stCondLst>
                                            <p:cond delay="0"/>
                                          </p:stCondLst>
                                        </p:cTn>
                                        <p:tgtEl>
                                          <p:spTgt spid="3">
                                            <p:txEl>
                                              <p:pRg st="4" end="4"/>
                                            </p:txEl>
                                          </p:spTgt>
                                        </p:tgtEl>
                                        <p:attrNameLst>
                                          <p:attrName>style.visibility</p:attrName>
                                        </p:attrNameLst>
                                      </p:cBhvr>
                                      <p:to>
                                        <p:strVal val="visible"/>
                                      </p:to>
                                    </p:set>
                                    <p:anim calcmode="lin" valueType="num">
                                      <p:cBhvr>
                                        <p:cTn id="65"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66"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67"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68"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69"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70"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71"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72" dur="1000" decel="50000">
                                          <p:stCondLst>
                                            <p:cond delay="0"/>
                                          </p:stCondLst>
                                        </p:cTn>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r>
              <a:rPr lang="en-US" sz="55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Summary of our lesson</a:t>
            </a:r>
            <a:endParaRPr lang="en-US" sz="55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a:xfrm>
            <a:off x="457200" y="1600200"/>
            <a:ext cx="8229600" cy="4785991"/>
          </a:xfrm>
        </p:spPr>
        <p:txBody>
          <a:bodyPr>
            <a:normAutofit lnSpcReduction="10000"/>
          </a:bodyPr>
          <a:lstStyle/>
          <a:p>
            <a:pPr marL="0" indent="0">
              <a:buNone/>
            </a:pPr>
            <a:r>
              <a:rPr lang="en-US" dirty="0" smtClean="0"/>
              <a:t>We have briefly considered three reasons why the Bible is the Inspired Word of God:</a:t>
            </a:r>
          </a:p>
          <a:p>
            <a:pPr marL="0" indent="0">
              <a:buNone/>
            </a:pPr>
            <a:endParaRPr lang="en-US" dirty="0" smtClean="0"/>
          </a:p>
          <a:p>
            <a:pPr marL="0" indent="0">
              <a:buNone/>
            </a:pPr>
            <a:r>
              <a:rPr lang="en-US" dirty="0" smtClean="0"/>
              <a:t>	1. The indestructibility of the Bible.</a:t>
            </a:r>
          </a:p>
          <a:p>
            <a:pPr marL="0" indent="0">
              <a:buNone/>
            </a:pPr>
            <a:r>
              <a:rPr lang="en-US" dirty="0" smtClean="0"/>
              <a:t>	2. The fulfilled prophecies of the Bible.</a:t>
            </a:r>
          </a:p>
          <a:p>
            <a:pPr marL="0" indent="0">
              <a:buNone/>
            </a:pPr>
            <a:r>
              <a:rPr lang="en-US" dirty="0"/>
              <a:t>	</a:t>
            </a:r>
            <a:r>
              <a:rPr lang="en-US" dirty="0" smtClean="0"/>
              <a:t>3. The power of the Bible to change lives.</a:t>
            </a:r>
          </a:p>
          <a:p>
            <a:pPr marL="0" indent="0">
              <a:buNone/>
            </a:pPr>
            <a:endParaRPr lang="en-US" dirty="0"/>
          </a:p>
          <a:p>
            <a:pPr marL="0" indent="0">
              <a:buNone/>
            </a:pPr>
            <a:r>
              <a:rPr lang="en-US" dirty="0" smtClean="0"/>
              <a:t>Let us continue to study this very important fundamental subject!</a:t>
            </a:r>
            <a:endParaRPr lang="en-US" dirty="0"/>
          </a:p>
        </p:txBody>
      </p:sp>
    </p:spTree>
    <p:extLst>
      <p:ext uri="{BB962C8B-B14F-4D97-AF65-F5344CB8AC3E}">
        <p14:creationId xmlns:p14="http://schemas.microsoft.com/office/powerpoint/2010/main" val="195452788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3"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
                                        <p:tgtEl>
                                          <p:spTgt spid="3">
                                            <p:txEl>
                                              <p:pRg st="6" end="6"/>
                                            </p:txEl>
                                          </p:spTgt>
                                        </p:tgtEl>
                                      </p:cBhvr>
                                    </p:animEffect>
                                    <p:anim calcmode="lin" valueType="num">
                                      <p:cBhvr>
                                        <p:cTn id="29" dur="4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400" fill="hold"/>
                                        <p:tgtEl>
                                          <p:spTgt spid="3">
                                            <p:txEl>
                                              <p:pRg st="6" end="6"/>
                                            </p:txEl>
                                          </p:spTgt>
                                        </p:tgtEl>
                                        <p:attrNameLst>
                                          <p:attrName>ppt_y</p:attrName>
                                        </p:attrNameLst>
                                      </p:cBhvr>
                                      <p:tavLst>
                                        <p:tav tm="0">
                                          <p:val>
                                            <p:strVal val="#ppt_y+0.31"/>
                                          </p:val>
                                        </p:tav>
                                        <p:tav tm="100000">
                                          <p:val>
                                            <p:strVal val="#ppt_y+0.31"/>
                                          </p:val>
                                        </p:tav>
                                      </p:tavLst>
                                    </p:anim>
                                    <p:anim calcmode="lin" valueType="num">
                                      <p:cBhvr>
                                        <p:cTn id="31" dur="600" decel="50000" fill="hold">
                                          <p:stCondLst>
                                            <p:cond delay="400"/>
                                          </p:stCondLst>
                                        </p:cTn>
                                        <p:tgtEl>
                                          <p:spTgt spid="3">
                                            <p:txEl>
                                              <p:pRg st="6" end="6"/>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2" dur="600" decel="50000" fill="hold">
                                          <p:stCondLst>
                                            <p:cond delay="400"/>
                                          </p:stCondLst>
                                        </p:cTn>
                                        <p:tgtEl>
                                          <p:spTgt spid="3">
                                            <p:txEl>
                                              <p:pRg st="6" end="6"/>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a:blipFill rotWithShape="1">
            <a:blip r:embed="rId2"/>
            <a:tile tx="0" ty="0" sx="100000" sy="100000" flip="none" algn="tl"/>
          </a:blipFill>
        </p:spPr>
        <p:txBody>
          <a:bodyPr>
            <a:normAutofit fontScale="90000"/>
          </a:bodyPr>
          <a:lstStyle/>
          <a:p>
            <a:r>
              <a:rPr lang="en-US" b="1" dirty="0" smtClean="0">
                <a:solidFill>
                  <a:srgbClr val="FFFF00"/>
                </a:solidFill>
              </a:rPr>
              <a:t>The Bible Is Inspired</a:t>
            </a:r>
            <a:br>
              <a:rPr lang="en-US" b="1" dirty="0" smtClean="0">
                <a:solidFill>
                  <a:srgbClr val="FFFF00"/>
                </a:solidFill>
              </a:rPr>
            </a:br>
            <a:r>
              <a:rPr lang="en-US" b="1" dirty="0" smtClean="0">
                <a:solidFill>
                  <a:srgbClr val="FFFF00"/>
                </a:solidFill>
              </a:rPr>
              <a:t>B.C. </a:t>
            </a:r>
            <a:r>
              <a:rPr lang="en-US" b="1" dirty="0" err="1" smtClean="0">
                <a:solidFill>
                  <a:srgbClr val="FFFF00"/>
                </a:solidFill>
              </a:rPr>
              <a:t>Goodpasture</a:t>
            </a:r>
            <a:endParaRPr lang="en-US" b="1" dirty="0">
              <a:solidFill>
                <a:srgbClr val="FFFF00"/>
              </a:solidFill>
            </a:endParaRPr>
          </a:p>
        </p:txBody>
      </p:sp>
      <p:sp>
        <p:nvSpPr>
          <p:cNvPr id="3" name="Content Placeholder 2"/>
          <p:cNvSpPr>
            <a:spLocks noGrp="1"/>
          </p:cNvSpPr>
          <p:nvPr>
            <p:ph idx="1"/>
          </p:nvPr>
        </p:nvSpPr>
        <p:spPr>
          <a:xfrm>
            <a:off x="457200" y="1600200"/>
            <a:ext cx="8229600" cy="4785991"/>
          </a:xfrm>
        </p:spPr>
        <p:txBody>
          <a:bodyPr>
            <a:noAutofit/>
          </a:bodyPr>
          <a:lstStyle/>
          <a:p>
            <a:pPr marL="0" indent="0" algn="ctr">
              <a:buNone/>
            </a:pPr>
            <a:r>
              <a:rPr lang="en-US" sz="4200" b="1" dirty="0" smtClean="0"/>
              <a:t>The question of inspiration is vital. If the Bible is not of divine origin, we cannot rely upon its statements of fact; we need not bow to its claims of authority; and we cannot derive hope and comfort from its promises. </a:t>
            </a:r>
            <a:endParaRPr lang="en-US" sz="4200" b="1" dirty="0"/>
          </a:p>
        </p:txBody>
      </p:sp>
    </p:spTree>
    <p:extLst>
      <p:ext uri="{BB962C8B-B14F-4D97-AF65-F5344CB8AC3E}">
        <p14:creationId xmlns:p14="http://schemas.microsoft.com/office/powerpoint/2010/main" val="1057677522"/>
      </p:ext>
    </p:extLst>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a:blipFill rotWithShape="1">
            <a:blip r:embed="rId2"/>
            <a:tile tx="0" ty="0" sx="100000" sy="100000" flip="none" algn="tl"/>
          </a:blipFill>
        </p:spPr>
        <p:txBody>
          <a:bodyPr>
            <a:normAutofit fontScale="90000"/>
          </a:bodyPr>
          <a:lstStyle/>
          <a:p>
            <a:r>
              <a:rPr lang="en-US" b="1" dirty="0" smtClean="0">
                <a:solidFill>
                  <a:srgbClr val="FFFF00"/>
                </a:solidFill>
              </a:rPr>
              <a:t>The Bible Is Inspired</a:t>
            </a:r>
            <a:br>
              <a:rPr lang="en-US" b="1" dirty="0" smtClean="0">
                <a:solidFill>
                  <a:srgbClr val="FFFF00"/>
                </a:solidFill>
              </a:rPr>
            </a:br>
            <a:r>
              <a:rPr lang="en-US" b="1" dirty="0" smtClean="0">
                <a:solidFill>
                  <a:srgbClr val="FFFF00"/>
                </a:solidFill>
              </a:rPr>
              <a:t>B.C. </a:t>
            </a:r>
            <a:r>
              <a:rPr lang="en-US" b="1" dirty="0" err="1" smtClean="0">
                <a:solidFill>
                  <a:srgbClr val="FFFF00"/>
                </a:solidFill>
              </a:rPr>
              <a:t>Goodpasture</a:t>
            </a:r>
            <a:endParaRPr lang="en-US" b="1" dirty="0">
              <a:solidFill>
                <a:srgbClr val="FFFF00"/>
              </a:solidFill>
            </a:endParaRPr>
          </a:p>
        </p:txBody>
      </p:sp>
      <p:sp>
        <p:nvSpPr>
          <p:cNvPr id="3" name="Content Placeholder 2"/>
          <p:cNvSpPr>
            <a:spLocks noGrp="1"/>
          </p:cNvSpPr>
          <p:nvPr>
            <p:ph idx="1"/>
          </p:nvPr>
        </p:nvSpPr>
        <p:spPr>
          <a:xfrm>
            <a:off x="457200" y="1600200"/>
            <a:ext cx="8229600" cy="4964876"/>
          </a:xfrm>
        </p:spPr>
        <p:txBody>
          <a:bodyPr>
            <a:noAutofit/>
          </a:bodyPr>
          <a:lstStyle/>
          <a:p>
            <a:pPr marL="0" indent="0" algn="ctr">
              <a:buNone/>
            </a:pPr>
            <a:r>
              <a:rPr lang="en-US" sz="3500" b="1" dirty="0" smtClean="0"/>
              <a:t>If it represents only the efforts of uninspired men, we may view its contents of little or no concern. On the other hand, if the Bible came from God, its authority is unquestionable and its statements are infallible.</a:t>
            </a:r>
          </a:p>
          <a:p>
            <a:pPr marL="0" indent="0" algn="ctr">
              <a:buNone/>
            </a:pPr>
            <a:endParaRPr lang="en-US" sz="3500" b="1" dirty="0" smtClean="0"/>
          </a:p>
          <a:p>
            <a:pPr marL="0" indent="0" algn="ctr">
              <a:buNone/>
            </a:pPr>
            <a:r>
              <a:rPr lang="en-US" sz="2000" b="1" i="1" dirty="0" smtClean="0"/>
              <a:t>B.C. </a:t>
            </a:r>
            <a:r>
              <a:rPr lang="en-US" sz="2000" b="1" i="1" dirty="0" err="1" smtClean="0"/>
              <a:t>Goodpasture</a:t>
            </a:r>
            <a:r>
              <a:rPr lang="en-US" sz="2000" b="1" i="1" dirty="0" smtClean="0"/>
              <a:t>, Free-Hardeman College Lectures, 1970—The Church Faces Liberalism, Thomas B. Warren, ed., “The Inspiration of the Bible,” (Nashville, TN: Gospel Advocate Company, 1970), p. 54</a:t>
            </a:r>
            <a:endParaRPr lang="en-US" sz="2000" b="1" i="1" dirty="0"/>
          </a:p>
        </p:txBody>
      </p:sp>
    </p:spTree>
    <p:extLst>
      <p:ext uri="{BB962C8B-B14F-4D97-AF65-F5344CB8AC3E}">
        <p14:creationId xmlns:p14="http://schemas.microsoft.com/office/powerpoint/2010/main" val="3949149554"/>
      </p:ext>
    </p:extLst>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pectrum">
  <a:themeElements>
    <a:clrScheme name="Spectrum">
      <a:dk1>
        <a:sysClr val="windowText" lastClr="000000"/>
      </a:dk1>
      <a:lt1>
        <a:sysClr val="window" lastClr="FFFFFF"/>
      </a:lt1>
      <a:dk2>
        <a:srgbClr val="252731"/>
      </a:dk2>
      <a:lt2>
        <a:srgbClr val="EAE7E4"/>
      </a:lt2>
      <a:accent1>
        <a:srgbClr val="990000"/>
      </a:accent1>
      <a:accent2>
        <a:srgbClr val="FF6600"/>
      </a:accent2>
      <a:accent3>
        <a:srgbClr val="FFBA00"/>
      </a:accent3>
      <a:accent4>
        <a:srgbClr val="99CC00"/>
      </a:accent4>
      <a:accent5>
        <a:srgbClr val="528A02"/>
      </a:accent5>
      <a:accent6>
        <a:srgbClr val="333333"/>
      </a:accent6>
      <a:hlink>
        <a:srgbClr val="660000"/>
      </a:hlink>
      <a:folHlink>
        <a:srgbClr val="CC3300"/>
      </a:folHlink>
    </a:clrScheme>
    <a:fontScheme name="Spectrum">
      <a:majorFont>
        <a:latin typeface="Corbel"/>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Spectrum">
      <a:fillStyleLst>
        <a:solidFill>
          <a:schemeClr val="phClr"/>
        </a:solidFill>
        <a:gradFill rotWithShape="1">
          <a:gsLst>
            <a:gs pos="0">
              <a:schemeClr val="phClr">
                <a:tint val="100000"/>
                <a:shade val="70000"/>
                <a:satMod val="150000"/>
              </a:schemeClr>
            </a:gs>
            <a:gs pos="100000">
              <a:schemeClr val="phClr">
                <a:tint val="95000"/>
                <a:satMod val="150000"/>
              </a:schemeClr>
            </a:gs>
          </a:gsLst>
          <a:lin ang="16200000" scaled="1"/>
        </a:gradFill>
        <a:gradFill rotWithShape="1">
          <a:gsLst>
            <a:gs pos="0">
              <a:schemeClr val="phClr">
                <a:tint val="95000"/>
                <a:shade val="70000"/>
                <a:satMod val="150000"/>
              </a:schemeClr>
            </a:gs>
            <a:gs pos="100000">
              <a:schemeClr val="phClr">
                <a:tint val="100000"/>
                <a:shade val="100000"/>
                <a:satMod val="150000"/>
              </a:schemeClr>
            </a:gs>
          </a:gsLst>
          <a:lin ang="16200000" scaled="0"/>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6600000" sx="101000" sy="101000" rotWithShape="0">
              <a:srgbClr val="000000">
                <a:alpha val="75000"/>
              </a:srgbClr>
            </a:outerShdw>
          </a:effectLst>
        </a:effectStyle>
        <a:effectStyle>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4.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Technic.thmx</Template>
  <TotalTime>1055</TotalTime>
  <Words>2235</Words>
  <Application>Microsoft Macintosh PowerPoint</Application>
  <PresentationFormat>On-screen Show (4:3)</PresentationFormat>
  <Paragraphs>161</Paragraphs>
  <Slides>43</Slides>
  <Notes>0</Notes>
  <HiddenSlides>0</HiddenSlides>
  <MMClips>0</MMClips>
  <ScaleCrop>false</ScaleCrop>
  <HeadingPairs>
    <vt:vector size="4" baseType="variant">
      <vt:variant>
        <vt:lpstr>Theme</vt:lpstr>
      </vt:variant>
      <vt:variant>
        <vt:i4>4</vt:i4>
      </vt:variant>
      <vt:variant>
        <vt:lpstr>Slide Titles</vt:lpstr>
      </vt:variant>
      <vt:variant>
        <vt:i4>43</vt:i4>
      </vt:variant>
    </vt:vector>
  </HeadingPairs>
  <TitlesOfParts>
    <vt:vector size="47" baseType="lpstr">
      <vt:lpstr>Office Theme</vt:lpstr>
      <vt:lpstr>Spectrum</vt:lpstr>
      <vt:lpstr>Horizon</vt:lpstr>
      <vt:lpstr>Clarity</vt:lpstr>
      <vt:lpstr>PowerPoint Presentation</vt:lpstr>
      <vt:lpstr>PowerPoint Presentation</vt:lpstr>
      <vt:lpstr>Please search the Scriptures!</vt:lpstr>
      <vt:lpstr>Why is this a very important subject?</vt:lpstr>
      <vt:lpstr>PowerPoint Presentation</vt:lpstr>
      <vt:lpstr>PowerPoint Presentation</vt:lpstr>
      <vt:lpstr>Holding the Pattern of Sound Words</vt:lpstr>
      <vt:lpstr>Holding the Pattern of Sound Words</vt:lpstr>
      <vt:lpstr>PowerPoint Presentation</vt:lpstr>
      <vt:lpstr>PowerPoint Presentation</vt:lpstr>
      <vt:lpstr>“Inspired of God”</vt:lpstr>
      <vt:lpstr>“Inspired of God”</vt:lpstr>
      <vt:lpstr>PowerPoint Presentation</vt:lpstr>
      <vt:lpstr>PowerPoint Presentation</vt:lpstr>
      <vt:lpstr>PowerPoint Presentation</vt:lpstr>
      <vt:lpstr>PowerPoint Presentation</vt:lpstr>
      <vt:lpstr>PowerPoint Presentation</vt:lpstr>
      <vt:lpstr>Claims of Inspiration Make the Bible Unique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Fulfilled Prophecies</vt:lpstr>
      <vt:lpstr>PowerPoint Presentation</vt:lpstr>
      <vt:lpstr>PowerPoint Presentation</vt:lpstr>
      <vt:lpstr>PowerPoint Presentation</vt:lpstr>
      <vt:lpstr>PowerPoint Presentation</vt:lpstr>
      <vt:lpstr>PowerPoint Presentation</vt:lpstr>
      <vt:lpstr>Because of the inspired message…</vt:lpstr>
      <vt:lpstr>THE INSPIRED GOSPEL OF CHRIST</vt:lpstr>
      <vt:lpstr>The Inspired Message Has Changed Peoples’ lives </vt:lpstr>
      <vt:lpstr>PowerPoint Presentation</vt:lpstr>
      <vt:lpstr>Our Attitude!</vt:lpstr>
      <vt:lpstr>Summary of our lesson</vt:lpstr>
      <vt:lpstr>The Bible Is Inspired B.C. Goodpasture</vt:lpstr>
      <vt:lpstr>The Bible Is Inspired B.C. Goodpasture</vt:lpstr>
    </vt:vector>
  </TitlesOfParts>
  <Company>Brown Trail School of Preaching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Willie Alvarenga</dc:creator>
  <cp:lastModifiedBy>Willie Alvarenga</cp:lastModifiedBy>
  <cp:revision>51</cp:revision>
  <dcterms:created xsi:type="dcterms:W3CDTF">2012-06-04T11:39:40Z</dcterms:created>
  <dcterms:modified xsi:type="dcterms:W3CDTF">2012-06-06T12:45:35Z</dcterms:modified>
</cp:coreProperties>
</file>