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Default Extension="wdp" ContentType="image/vnd.ms-photo"/>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slideMasters/slideMaster7.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56" r:id="rId8"/>
    <p:sldMasterId id="2147483768" r:id="rId9"/>
  </p:sldMasterIdLst>
  <p:sldIdLst>
    <p:sldId id="256" r:id="rId10"/>
    <p:sldId id="314" r:id="rId11"/>
    <p:sldId id="315" r:id="rId12"/>
    <p:sldId id="300" r:id="rId13"/>
    <p:sldId id="296" r:id="rId14"/>
    <p:sldId id="267" r:id="rId15"/>
    <p:sldId id="303" r:id="rId16"/>
    <p:sldId id="304" r:id="rId17"/>
    <p:sldId id="270" r:id="rId18"/>
    <p:sldId id="273" r:id="rId19"/>
    <p:sldId id="310" r:id="rId20"/>
    <p:sldId id="274" r:id="rId21"/>
    <p:sldId id="275" r:id="rId22"/>
    <p:sldId id="277" r:id="rId23"/>
    <p:sldId id="276" r:id="rId24"/>
    <p:sldId id="278" r:id="rId25"/>
    <p:sldId id="297" r:id="rId26"/>
    <p:sldId id="302" r:id="rId27"/>
    <p:sldId id="279" r:id="rId28"/>
    <p:sldId id="317" r:id="rId29"/>
    <p:sldId id="313" r:id="rId30"/>
    <p:sldId id="280" r:id="rId31"/>
    <p:sldId id="312" r:id="rId32"/>
    <p:sldId id="283" r:id="rId33"/>
    <p:sldId id="284" r:id="rId34"/>
    <p:sldId id="286" r:id="rId35"/>
    <p:sldId id="287" r:id="rId36"/>
    <p:sldId id="288" r:id="rId37"/>
    <p:sldId id="320" r:id="rId38"/>
    <p:sldId id="321" r:id="rId39"/>
    <p:sldId id="289" r:id="rId40"/>
    <p:sldId id="290" r:id="rId41"/>
    <p:sldId id="291" r:id="rId42"/>
    <p:sldId id="292" r:id="rId43"/>
    <p:sldId id="308" r:id="rId44"/>
    <p:sldId id="294" r:id="rId45"/>
    <p:sldId id="309" r:id="rId46"/>
    <p:sldId id="262" r:id="rId47"/>
    <p:sldId id="318" r:id="rId48"/>
    <p:sldId id="319" r:id="rId49"/>
    <p:sldId id="306" r:id="rId50"/>
    <p:sldId id="307" r:id="rId51"/>
    <p:sldId id="322"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2524895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3373726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844829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867373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2309329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1119272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1128147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251432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2538086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3767806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3742320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409C733-C419-4388-8A70-356AF7245006}" type="datetimeFigureOut">
              <a:rPr lang="en-US" smtClean="0"/>
              <a:pPr/>
              <a:t>6/1/2011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AB783C2D-6D5B-4F79-9B10-61F8F41235E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8409C733-C419-4388-8A70-356AF7245006}" type="datetimeFigureOut">
              <a:rPr lang="en-US" smtClean="0"/>
              <a:pPr/>
              <a:t>6/1/2011</a:t>
            </a:fld>
            <a:endParaRPr lang="en-US"/>
          </a:p>
        </p:txBody>
      </p:sp>
      <p:sp>
        <p:nvSpPr>
          <p:cNvPr id="16" name="Slide Number Placeholder 15"/>
          <p:cNvSpPr>
            <a:spLocks noGrp="1"/>
          </p:cNvSpPr>
          <p:nvPr>
            <p:ph type="sldNum" sz="quarter" idx="11"/>
          </p:nvPr>
        </p:nvSpPr>
        <p:spPr/>
        <p:txBody>
          <a:bodyPr/>
          <a:lstStyle/>
          <a:p>
            <a:fld id="{AB783C2D-6D5B-4F79-9B10-61F8F41235E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8409C733-C419-4388-8A70-356AF7245006}" type="datetimeFigureOut">
              <a:rPr lang="en-US" smtClean="0"/>
              <a:pPr/>
              <a:t>6/1/2011</a:t>
            </a:fld>
            <a:endParaRPr lang="en-US"/>
          </a:p>
        </p:txBody>
      </p:sp>
      <p:sp>
        <p:nvSpPr>
          <p:cNvPr id="15" name="Slide Number Placeholder 14"/>
          <p:cNvSpPr>
            <a:spLocks noGrp="1"/>
          </p:cNvSpPr>
          <p:nvPr>
            <p:ph type="sldNum" sz="quarter" idx="11"/>
          </p:nvPr>
        </p:nvSpPr>
        <p:spPr/>
        <p:txBody>
          <a:bodyPr/>
          <a:lstStyle/>
          <a:p>
            <a:fld id="{AB783C2D-6D5B-4F79-9B10-61F8F41235E6}"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8409C733-C419-4388-8A70-356AF7245006}" type="datetimeFigureOut">
              <a:rPr lang="en-US" smtClean="0"/>
              <a:pPr/>
              <a:t>6/1/2011</a:t>
            </a:fld>
            <a:endParaRPr lang="en-US"/>
          </a:p>
        </p:txBody>
      </p:sp>
      <p:sp>
        <p:nvSpPr>
          <p:cNvPr id="13" name="Slide Number Placeholder 12"/>
          <p:cNvSpPr>
            <a:spLocks noGrp="1"/>
          </p:cNvSpPr>
          <p:nvPr>
            <p:ph type="sldNum" sz="quarter" idx="11"/>
          </p:nvPr>
        </p:nvSpPr>
        <p:spPr/>
        <p:txBody>
          <a:bodyPr/>
          <a:lstStyle/>
          <a:p>
            <a:fld id="{AB783C2D-6D5B-4F79-9B10-61F8F41235E6}"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09C733-C419-4388-8A70-356AF7245006}" type="datetimeFigureOut">
              <a:rPr lang="en-US" smtClean="0"/>
              <a:pPr/>
              <a:t>6/1/2011</a:t>
            </a:fld>
            <a:endParaRPr lang="en-US"/>
          </a:p>
        </p:txBody>
      </p:sp>
      <p:sp>
        <p:nvSpPr>
          <p:cNvPr id="9" name="Slide Number Placeholder 8"/>
          <p:cNvSpPr>
            <a:spLocks noGrp="1"/>
          </p:cNvSpPr>
          <p:nvPr>
            <p:ph type="sldNum" sz="quarter" idx="11"/>
          </p:nvPr>
        </p:nvSpPr>
        <p:spPr/>
        <p:txBody>
          <a:bodyPr/>
          <a:lstStyle/>
          <a:p>
            <a:fld id="{AB783C2D-6D5B-4F79-9B10-61F8F41235E6}"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8409C733-C419-4388-8A70-356AF7245006}" type="datetimeFigureOut">
              <a:rPr lang="en-US" smtClean="0"/>
              <a:pPr/>
              <a:t>6/1/2011</a:t>
            </a:fld>
            <a:endParaRPr lang="en-US"/>
          </a:p>
        </p:txBody>
      </p:sp>
      <p:sp>
        <p:nvSpPr>
          <p:cNvPr id="15" name="Slide Number Placeholder 14"/>
          <p:cNvSpPr>
            <a:spLocks noGrp="1"/>
          </p:cNvSpPr>
          <p:nvPr>
            <p:ph type="sldNum" sz="quarter" idx="11"/>
          </p:nvPr>
        </p:nvSpPr>
        <p:spPr/>
        <p:txBody>
          <a:bodyPr/>
          <a:lstStyle/>
          <a:p>
            <a:fld id="{AB783C2D-6D5B-4F79-9B10-61F8F41235E6}"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Slide Number Placeholder 7"/>
          <p:cNvSpPr>
            <a:spLocks noGrp="1"/>
          </p:cNvSpPr>
          <p:nvPr>
            <p:ph type="sldNum" sz="quarter" idx="11"/>
          </p:nvPr>
        </p:nvSpPr>
        <p:spPr/>
        <p:txBody>
          <a:bodyPr/>
          <a:lstStyle/>
          <a:p>
            <a:fld id="{AB783C2D-6D5B-4F79-9B10-61F8F41235E6}"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Slide Number Placeholder 5"/>
          <p:cNvSpPr>
            <a:spLocks noGrp="1"/>
          </p:cNvSpPr>
          <p:nvPr>
            <p:ph type="sldNum" sz="quarter" idx="11"/>
          </p:nvPr>
        </p:nvSpPr>
        <p:spPr/>
        <p:txBody>
          <a:bodyPr/>
          <a:lstStyle/>
          <a:p>
            <a:fld id="{AB783C2D-6D5B-4F79-9B10-61F8F41235E6}"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8409C733-C419-4388-8A70-356AF7245006}" type="datetimeFigureOut">
              <a:rPr lang="en-US" smtClean="0"/>
              <a:pPr/>
              <a:t>6/1/2011</a:t>
            </a:fld>
            <a:endParaRPr lang="en-US"/>
          </a:p>
        </p:txBody>
      </p:sp>
      <p:sp>
        <p:nvSpPr>
          <p:cNvPr id="16" name="Slide Number Placeholder 15"/>
          <p:cNvSpPr>
            <a:spLocks noGrp="1"/>
          </p:cNvSpPr>
          <p:nvPr>
            <p:ph type="sldNum" sz="quarter" idx="11"/>
          </p:nvPr>
        </p:nvSpPr>
        <p:spPr/>
        <p:txBody>
          <a:bodyPr/>
          <a:lstStyle/>
          <a:p>
            <a:fld id="{AB783C2D-6D5B-4F79-9B10-61F8F41235E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8409C733-C419-4388-8A70-356AF7245006}" type="datetimeFigureOut">
              <a:rPr lang="en-US" smtClean="0"/>
              <a:pPr/>
              <a:t>6/1/2011</a:t>
            </a:fld>
            <a:endParaRPr lang="en-US"/>
          </a:p>
        </p:txBody>
      </p:sp>
      <p:sp>
        <p:nvSpPr>
          <p:cNvPr id="14" name="Slide Number Placeholder 13"/>
          <p:cNvSpPr>
            <a:spLocks noGrp="1"/>
          </p:cNvSpPr>
          <p:nvPr>
            <p:ph type="sldNum" sz="quarter" idx="11"/>
          </p:nvPr>
        </p:nvSpPr>
        <p:spPr/>
        <p:txBody>
          <a:bodyPr/>
          <a:lstStyle/>
          <a:p>
            <a:fld id="{AB783C2D-6D5B-4F79-9B10-61F8F41235E6}"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B783C2D-6D5B-4F79-9B10-61F8F41235E6}"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783C2D-6D5B-4F79-9B10-61F8F41235E6}"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B783C2D-6D5B-4F79-9B10-61F8F41235E6}"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83C2D-6D5B-4F79-9B10-61F8F41235E6}"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83C2D-6D5B-4F79-9B10-61F8F41235E6}"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8409C733-C419-4388-8A70-356AF7245006}" type="datetimeFigureOut">
              <a:rPr lang="en-US" smtClean="0"/>
              <a:pPr/>
              <a:t>6/1/2011</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AB783C2D-6D5B-4F79-9B10-61F8F41235E6}" type="slidenum">
              <a:rPr lang="en-US" smtClean="0"/>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409C733-C419-4388-8A70-356AF7245006}" type="datetimeFigureOut">
              <a:rPr lang="en-US" smtClean="0"/>
              <a:pPr/>
              <a:t>6/1/2011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AB783C2D-6D5B-4F79-9B10-61F8F41235E6}"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8409C733-C419-4388-8A70-356AF7245006}" type="datetimeFigureOut">
              <a:rPr lang="en-US" smtClean="0"/>
              <a:pPr/>
              <a:t>6/1/2011</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AB783C2D-6D5B-4F79-9B10-61F8F41235E6}"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8409C733-C419-4388-8A70-356AF7245006}" type="datetimeFigureOut">
              <a:rPr lang="en-US" smtClean="0"/>
              <a:pPr/>
              <a:t>6/1/2011</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AB783C2D-6D5B-4F79-9B10-61F8F41235E6}"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409C733-C419-4388-8A70-356AF7245006}" type="datetimeFigureOut">
              <a:rPr lang="en-US" smtClean="0"/>
              <a:pPr/>
              <a:t>6/1/2011</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409C733-C419-4388-8A70-356AF7245006}" type="datetimeFigureOut">
              <a:rPr lang="en-US" smtClean="0"/>
              <a:pPr/>
              <a:t>6/1/2011</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AB783C2D-6D5B-4F79-9B10-61F8F41235E6}"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8409C733-C419-4388-8A70-356AF7245006}" type="datetimeFigureOut">
              <a:rPr lang="en-US" smtClean="0"/>
              <a:pPr/>
              <a:t>6/1/2011</a:t>
            </a:fld>
            <a:endParaRPr lang="en-US"/>
          </a:p>
        </p:txBody>
      </p:sp>
      <p:sp>
        <p:nvSpPr>
          <p:cNvPr id="16" name="Slide Number Placeholder 15"/>
          <p:cNvSpPr>
            <a:spLocks noGrp="1"/>
          </p:cNvSpPr>
          <p:nvPr>
            <p:ph type="sldNum" sz="quarter" idx="11"/>
          </p:nvPr>
        </p:nvSpPr>
        <p:spPr/>
        <p:txBody>
          <a:bodyPr/>
          <a:lstStyle/>
          <a:p>
            <a:fld id="{AB783C2D-6D5B-4F79-9B10-61F8F41235E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8409C733-C419-4388-8A70-356AF7245006}" type="datetimeFigureOut">
              <a:rPr lang="en-US" smtClean="0"/>
              <a:pPr/>
              <a:t>6/1/2011</a:t>
            </a:fld>
            <a:endParaRPr lang="en-US"/>
          </a:p>
        </p:txBody>
      </p:sp>
      <p:sp>
        <p:nvSpPr>
          <p:cNvPr id="15" name="Slide Number Placeholder 14"/>
          <p:cNvSpPr>
            <a:spLocks noGrp="1"/>
          </p:cNvSpPr>
          <p:nvPr>
            <p:ph type="sldNum" sz="quarter" idx="11"/>
          </p:nvPr>
        </p:nvSpPr>
        <p:spPr/>
        <p:txBody>
          <a:bodyPr/>
          <a:lstStyle/>
          <a:p>
            <a:fld id="{AB783C2D-6D5B-4F79-9B10-61F8F41235E6}"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8409C733-C419-4388-8A70-356AF7245006}" type="datetimeFigureOut">
              <a:rPr lang="en-US" smtClean="0"/>
              <a:pPr/>
              <a:t>6/1/2011</a:t>
            </a:fld>
            <a:endParaRPr lang="en-US"/>
          </a:p>
        </p:txBody>
      </p:sp>
      <p:sp>
        <p:nvSpPr>
          <p:cNvPr id="13" name="Slide Number Placeholder 12"/>
          <p:cNvSpPr>
            <a:spLocks noGrp="1"/>
          </p:cNvSpPr>
          <p:nvPr>
            <p:ph type="sldNum" sz="quarter" idx="11"/>
          </p:nvPr>
        </p:nvSpPr>
        <p:spPr/>
        <p:txBody>
          <a:bodyPr/>
          <a:lstStyle/>
          <a:p>
            <a:fld id="{AB783C2D-6D5B-4F79-9B10-61F8F41235E6}"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409C733-C419-4388-8A70-356AF7245006}" type="datetimeFigureOut">
              <a:rPr lang="en-US" smtClean="0"/>
              <a:pPr/>
              <a:t>6/1/2011</a:t>
            </a:fld>
            <a:endParaRPr lang="en-US"/>
          </a:p>
        </p:txBody>
      </p:sp>
      <p:sp>
        <p:nvSpPr>
          <p:cNvPr id="9" name="Slide Number Placeholder 8"/>
          <p:cNvSpPr>
            <a:spLocks noGrp="1"/>
          </p:cNvSpPr>
          <p:nvPr>
            <p:ph type="sldNum" sz="quarter" idx="11"/>
          </p:nvPr>
        </p:nvSpPr>
        <p:spPr/>
        <p:txBody>
          <a:bodyPr/>
          <a:lstStyle/>
          <a:p>
            <a:fld id="{AB783C2D-6D5B-4F79-9B10-61F8F41235E6}"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8409C733-C419-4388-8A70-356AF7245006}" type="datetimeFigureOut">
              <a:rPr lang="en-US" smtClean="0"/>
              <a:pPr/>
              <a:t>6/1/2011</a:t>
            </a:fld>
            <a:endParaRPr lang="en-US"/>
          </a:p>
        </p:txBody>
      </p:sp>
      <p:sp>
        <p:nvSpPr>
          <p:cNvPr id="15" name="Slide Number Placeholder 14"/>
          <p:cNvSpPr>
            <a:spLocks noGrp="1"/>
          </p:cNvSpPr>
          <p:nvPr>
            <p:ph type="sldNum" sz="quarter" idx="11"/>
          </p:nvPr>
        </p:nvSpPr>
        <p:spPr/>
        <p:txBody>
          <a:bodyPr/>
          <a:lstStyle/>
          <a:p>
            <a:fld id="{AB783C2D-6D5B-4F79-9B10-61F8F41235E6}"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Slide Number Placeholder 7"/>
          <p:cNvSpPr>
            <a:spLocks noGrp="1"/>
          </p:cNvSpPr>
          <p:nvPr>
            <p:ph type="sldNum" sz="quarter" idx="11"/>
          </p:nvPr>
        </p:nvSpPr>
        <p:spPr/>
        <p:txBody>
          <a:bodyPr/>
          <a:lstStyle/>
          <a:p>
            <a:fld id="{AB783C2D-6D5B-4F79-9B10-61F8F41235E6}"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Slide Number Placeholder 5"/>
          <p:cNvSpPr>
            <a:spLocks noGrp="1"/>
          </p:cNvSpPr>
          <p:nvPr>
            <p:ph type="sldNum" sz="quarter" idx="11"/>
          </p:nvPr>
        </p:nvSpPr>
        <p:spPr/>
        <p:txBody>
          <a:bodyPr/>
          <a:lstStyle/>
          <a:p>
            <a:fld id="{AB783C2D-6D5B-4F79-9B10-61F8F41235E6}"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8409C733-C419-4388-8A70-356AF7245006}" type="datetimeFigureOut">
              <a:rPr lang="en-US" smtClean="0"/>
              <a:pPr/>
              <a:t>6/1/2011</a:t>
            </a:fld>
            <a:endParaRPr lang="en-US"/>
          </a:p>
        </p:txBody>
      </p:sp>
      <p:sp>
        <p:nvSpPr>
          <p:cNvPr id="16" name="Slide Number Placeholder 15"/>
          <p:cNvSpPr>
            <a:spLocks noGrp="1"/>
          </p:cNvSpPr>
          <p:nvPr>
            <p:ph type="sldNum" sz="quarter" idx="11"/>
          </p:nvPr>
        </p:nvSpPr>
        <p:spPr/>
        <p:txBody>
          <a:bodyPr/>
          <a:lstStyle/>
          <a:p>
            <a:fld id="{AB783C2D-6D5B-4F79-9B10-61F8F41235E6}"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8409C733-C419-4388-8A70-356AF7245006}" type="datetimeFigureOut">
              <a:rPr lang="en-US" smtClean="0"/>
              <a:pPr/>
              <a:t>6/1/2011</a:t>
            </a:fld>
            <a:endParaRPr lang="en-US"/>
          </a:p>
        </p:txBody>
      </p:sp>
      <p:sp>
        <p:nvSpPr>
          <p:cNvPr id="14" name="Slide Number Placeholder 13"/>
          <p:cNvSpPr>
            <a:spLocks noGrp="1"/>
          </p:cNvSpPr>
          <p:nvPr>
            <p:ph type="sldNum" sz="quarter" idx="11"/>
          </p:nvPr>
        </p:nvSpPr>
        <p:spPr/>
        <p:txBody>
          <a:bodyPr/>
          <a:lstStyle/>
          <a:p>
            <a:fld id="{AB783C2D-6D5B-4F79-9B10-61F8F41235E6}"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409C733-C419-4388-8A70-356AF7245006}" type="datetimeFigureOut">
              <a:rPr lang="en-US" smtClean="0"/>
              <a:pPr/>
              <a:t>6/1/2011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09C733-C419-4388-8A70-356AF7245006}" type="datetimeFigureOut">
              <a:rPr lang="en-US" smtClean="0"/>
              <a:pPr/>
              <a:t>6/1/2011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9C733-C419-4388-8A70-356AF7245006}" type="datetimeFigureOut">
              <a:rPr lang="en-US" smtClean="0"/>
              <a:pPr/>
              <a:t>6/1/2011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09C733-C419-4388-8A70-356AF7245006}" type="datetimeFigureOut">
              <a:rPr lang="en-US" smtClean="0"/>
              <a:pPr/>
              <a:t>6/1/2011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83C2D-6D5B-4F79-9B10-61F8F41235E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409C733-C419-4388-8A70-356AF7245006}" type="datetimeFigureOut">
              <a:rPr lang="en-US" smtClean="0"/>
              <a:pPr/>
              <a:t>6/1/2011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AB783C2D-6D5B-4F79-9B10-61F8F41235E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09C733-C419-4388-8A70-356AF7245006}" type="datetimeFigureOut">
              <a:rPr lang="en-US" smtClean="0"/>
              <a:pPr/>
              <a:t>6/1/2011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AB783C2D-6D5B-4F79-9B10-61F8F41235E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783C2D-6D5B-4F79-9B10-61F8F41235E6}" type="slidenum">
              <a:rPr lang="en-US" smtClean="0"/>
              <a:pPr/>
              <a:t>‹#›</a:t>
            </a:fld>
            <a:endParaRPr lang="en-US"/>
          </a:p>
        </p:txBody>
      </p:sp>
    </p:spTree>
    <p:extLst>
      <p:ext uri="{BB962C8B-B14F-4D97-AF65-F5344CB8AC3E}">
        <p14:creationId xmlns:p14="http://schemas.microsoft.com/office/powerpoint/2010/main" xmlns="" val="4182319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B783C2D-6D5B-4F79-9B10-61F8F41235E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AB783C2D-6D5B-4F79-9B10-61F8F41235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AB783C2D-6D5B-4F79-9B10-61F8F41235E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409C733-C419-4388-8A70-356AF7245006}" type="datetimeFigureOut">
              <a:rPr lang="en-US" smtClean="0"/>
              <a:pPr/>
              <a:t>6/1/2011</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B783C2D-6D5B-4F79-9B10-61F8F41235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AB783C2D-6D5B-4F79-9B10-61F8F41235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409C733-C419-4388-8A70-356AF7245006}" type="datetimeFigureOut">
              <a:rPr lang="en-US" smtClean="0"/>
              <a:pPr/>
              <a:t>6/1/2011</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AB783C2D-6D5B-4F79-9B10-61F8F41235E6}"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AB783C2D-6D5B-4F79-9B10-61F8F41235E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409C733-C419-4388-8A70-356AF7245006}" type="datetimeFigureOut">
              <a:rPr lang="en-US" smtClean="0"/>
              <a:pPr/>
              <a:t>6/1/2011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AB783C2D-6D5B-4F79-9B10-61F8F41235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K:\My Pictures\Pictures for PowerPoint1\JoelLogan2.jpg"/>
          <p:cNvPicPr>
            <a:picLocks noChangeAspect="1" noChangeArrowheads="1"/>
          </p:cNvPicPr>
          <p:nvPr/>
        </p:nvPicPr>
        <p:blipFill>
          <a:blip r:embed="rId2" cstate="print">
            <a:lum bright="-20000"/>
            <a:extLst>
              <a:ext uri="{BEBA8EAE-BF5A-486C-A8C5-ECC9F3942E4B}">
                <a14:imgProps xmlns:a14="http://schemas.microsoft.com/office/drawing/2010/main" xmlns="">
                  <a14:imgLayer r:embed="rId3">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2"/>
          <p:cNvSpPr txBox="1">
            <a:spLocks/>
          </p:cNvSpPr>
          <p:nvPr/>
        </p:nvSpPr>
        <p:spPr>
          <a:xfrm>
            <a:off x="457200" y="1295400"/>
            <a:ext cx="8229600" cy="48307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7500" b="1" dirty="0" smtClean="0">
                <a:solidFill>
                  <a:schemeClr val="bg1"/>
                </a:solidFill>
              </a:rPr>
              <a:t>More Through Less</a:t>
            </a:r>
          </a:p>
          <a:p>
            <a:r>
              <a:rPr lang="en-US" b="1" dirty="0" smtClean="0">
                <a:solidFill>
                  <a:schemeClr val="bg1"/>
                </a:solidFill>
              </a:rPr>
              <a:t>Matthew 5:41</a:t>
            </a:r>
          </a:p>
          <a:p>
            <a:endParaRPr lang="en-US" dirty="0" smtClean="0">
              <a:solidFill>
                <a:schemeClr val="bg1"/>
              </a:solidFill>
            </a:endParaRPr>
          </a:p>
          <a:p>
            <a:r>
              <a:rPr lang="en-US" dirty="0" smtClean="0">
                <a:solidFill>
                  <a:schemeClr val="bg1"/>
                </a:solidFill>
              </a:rPr>
              <a:t>“And whoever compels you to go one mile, go with him two” (NKJV)</a:t>
            </a:r>
          </a:p>
          <a:p>
            <a:endParaRPr lang="en-US" dirty="0">
              <a:solidFill>
                <a:schemeClr val="bg1"/>
              </a:solidFill>
            </a:endParaRPr>
          </a:p>
          <a:p>
            <a:r>
              <a:rPr lang="en-US" dirty="0" smtClean="0">
                <a:solidFill>
                  <a:schemeClr val="bg1"/>
                </a:solidFill>
              </a:rPr>
              <a:t>Willie Alvarenga</a:t>
            </a:r>
          </a:p>
        </p:txBody>
      </p:sp>
    </p:spTree>
    <p:extLst>
      <p:ext uri="{BB962C8B-B14F-4D97-AF65-F5344CB8AC3E}">
        <p14:creationId xmlns:p14="http://schemas.microsoft.com/office/powerpoint/2010/main" xmlns="" val="3789420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0" y="533400"/>
            <a:ext cx="5181600" cy="5334000"/>
          </a:xfrm>
          <a:prstGeom prst="rect">
            <a:avLst/>
          </a:prstGeom>
        </p:spPr>
        <p:txBody>
          <a:bodyPr>
            <a:normAutofit/>
          </a:bodyPr>
          <a:lstStyle/>
          <a:p>
            <a:pPr marL="0" indent="0" algn="ctr">
              <a:buNone/>
            </a:pPr>
            <a:r>
              <a:rPr lang="en-US" sz="4400" b="1" dirty="0" smtClean="0"/>
              <a:t>Let me encourage you to search the Scriptures as we study this lesson! </a:t>
            </a:r>
          </a:p>
          <a:p>
            <a:pPr marL="0" indent="0" algn="ctr">
              <a:buNone/>
            </a:pPr>
            <a:endParaRPr lang="en-US" sz="4400" b="1" dirty="0"/>
          </a:p>
          <a:p>
            <a:pPr marL="0" indent="0" algn="ctr">
              <a:buNone/>
            </a:pPr>
            <a:r>
              <a:rPr lang="en-US" sz="4400" b="1" dirty="0" smtClean="0"/>
              <a:t>Acts 17:11; 1 Thessalonians 5:21</a:t>
            </a:r>
            <a:endParaRPr lang="en-US" sz="4400" b="1" dirty="0"/>
          </a:p>
        </p:txBody>
      </p:sp>
      <p:pic>
        <p:nvPicPr>
          <p:cNvPr id="1026" name="Picture 2" descr="F:\My Pictures\Imagenes para PowerPoint 2011\Compilación de Imagenes para PowerPoint\Imagenes para PowerPoint\4523154799.jpg"/>
          <p:cNvPicPr>
            <a:picLocks noChangeAspect="1" noChangeArrowheads="1"/>
          </p:cNvPicPr>
          <p:nvPr/>
        </p:nvPicPr>
        <p:blipFill>
          <a:blip r:embed="rId2" cstate="print"/>
          <a:srcRect/>
          <a:stretch>
            <a:fillRect/>
          </a:stretch>
        </p:blipFill>
        <p:spPr bwMode="auto">
          <a:xfrm>
            <a:off x="0" y="0"/>
            <a:ext cx="3429000" cy="6858000"/>
          </a:xfrm>
          <a:prstGeom prst="rect">
            <a:avLst/>
          </a:prstGeom>
          <a:noFill/>
        </p:spPr>
      </p:pic>
    </p:spTree>
    <p:extLst>
      <p:ext uri="{BB962C8B-B14F-4D97-AF65-F5344CB8AC3E}">
        <p14:creationId xmlns:p14="http://schemas.microsoft.com/office/powerpoint/2010/main" xmlns="" val="268652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30362"/>
            <a:ext cx="7924800" cy="884238"/>
          </a:xfrm>
        </p:spPr>
        <p:txBody>
          <a:bodyPr/>
          <a:lstStyle/>
          <a:p>
            <a:r>
              <a:rPr lang="en-US" sz="4500" b="1" dirty="0" smtClean="0">
                <a:solidFill>
                  <a:srgbClr val="FFFF00"/>
                </a:solidFill>
              </a:rPr>
              <a:t>Let me encourage you to be a doer of god’s word!</a:t>
            </a:r>
            <a:endParaRPr lang="en-US" sz="4500" b="1" dirty="0">
              <a:solidFill>
                <a:srgbClr val="FFFF00"/>
              </a:solidFill>
            </a:endParaRPr>
          </a:p>
        </p:txBody>
      </p:sp>
      <p:sp>
        <p:nvSpPr>
          <p:cNvPr id="3" name="Content Placeholder 2"/>
          <p:cNvSpPr>
            <a:spLocks noGrp="1"/>
          </p:cNvSpPr>
          <p:nvPr>
            <p:ph sz="quarter" idx="13"/>
          </p:nvPr>
        </p:nvSpPr>
        <p:spPr>
          <a:xfrm>
            <a:off x="609600" y="2971800"/>
            <a:ext cx="7924800" cy="3200400"/>
          </a:xfrm>
          <a:prstGeom prst="rect">
            <a:avLst/>
          </a:prstGeom>
        </p:spPr>
        <p:txBody>
          <a:bodyPr>
            <a:normAutofit/>
          </a:bodyPr>
          <a:lstStyle/>
          <a:p>
            <a:pPr marL="0" indent="0" algn="ctr">
              <a:buNone/>
            </a:pPr>
            <a:r>
              <a:rPr lang="en-US" sz="7200" b="1" dirty="0" smtClean="0"/>
              <a:t>James 1:22; Luke 11:28</a:t>
            </a:r>
            <a:endParaRPr lang="en-US" sz="7200" b="1" dirty="0"/>
          </a:p>
        </p:txBody>
      </p:sp>
    </p:spTree>
    <p:extLst>
      <p:ext uri="{BB962C8B-B14F-4D97-AF65-F5344CB8AC3E}">
        <p14:creationId xmlns:p14="http://schemas.microsoft.com/office/powerpoint/2010/main" xmlns="" val="2743320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2819400"/>
          </a:xfrm>
        </p:spPr>
        <p:txBody>
          <a:bodyPr>
            <a:normAutofit/>
          </a:bodyPr>
          <a:lstStyle/>
          <a:p>
            <a:pPr marL="0" indent="0" algn="ctr">
              <a:buNone/>
            </a:pPr>
            <a:r>
              <a:rPr lang="en-US" sz="4400" b="1" dirty="0" smtClean="0"/>
              <a:t>Our topic under consideration deals with a series of lessons dealing with paradoxes found within the Scriptures</a:t>
            </a:r>
            <a:endParaRPr lang="en-US" sz="4400" b="1" dirty="0"/>
          </a:p>
        </p:txBody>
      </p:sp>
    </p:spTree>
    <p:extLst>
      <p:ext uri="{BB962C8B-B14F-4D97-AF65-F5344CB8AC3E}">
        <p14:creationId xmlns:p14="http://schemas.microsoft.com/office/powerpoint/2010/main" xmlns="" val="2711013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sz="5500" b="1" dirty="0" smtClean="0">
                <a:solidFill>
                  <a:srgbClr val="FFFF00"/>
                </a:solidFill>
              </a:rPr>
              <a:t>PARADOX</a:t>
            </a:r>
            <a:endParaRPr lang="en-US" sz="5500" b="1" dirty="0">
              <a:solidFill>
                <a:srgbClr val="FFFF00"/>
              </a:solidFill>
            </a:endParaRPr>
          </a:p>
        </p:txBody>
      </p:sp>
      <p:sp>
        <p:nvSpPr>
          <p:cNvPr id="3" name="Content Placeholder 2"/>
          <p:cNvSpPr>
            <a:spLocks noGrp="1"/>
          </p:cNvSpPr>
          <p:nvPr>
            <p:ph sz="quarter" idx="13"/>
          </p:nvPr>
        </p:nvSpPr>
        <p:spPr>
          <a:xfrm>
            <a:off x="822960" y="1066800"/>
            <a:ext cx="7520940" cy="3733799"/>
          </a:xfrm>
        </p:spPr>
        <p:txBody>
          <a:bodyPr>
            <a:normAutofit fontScale="92500"/>
          </a:bodyPr>
          <a:lstStyle/>
          <a:p>
            <a:pPr marL="0" indent="0" algn="ctr">
              <a:buNone/>
            </a:pPr>
            <a:r>
              <a:rPr lang="en-US" sz="4300" b="1" dirty="0" smtClean="0"/>
              <a:t>A tenet contrary to received opinion; also, an assertion or sentiment seemingly contradictory, or opposed to common sense, but that yet may be true in fact.</a:t>
            </a:r>
          </a:p>
          <a:p>
            <a:pPr marL="0" indent="0" algn="ctr">
              <a:buNone/>
            </a:pPr>
            <a:r>
              <a:rPr lang="en-US" sz="2200" b="1" dirty="0" smtClean="0"/>
              <a:t>Webster’s New Collegiate Dictionary</a:t>
            </a:r>
          </a:p>
          <a:p>
            <a:endParaRPr lang="en-US" dirty="0"/>
          </a:p>
          <a:p>
            <a:endParaRPr lang="en-US" dirty="0"/>
          </a:p>
        </p:txBody>
      </p:sp>
      <p:pic>
        <p:nvPicPr>
          <p:cNvPr id="29698" name="Picture 2" descr="http://www.tonjasgatherings.com/wp-content/uploads/2010/06/confused_yyyqwera_bp.jpg"/>
          <p:cNvPicPr>
            <a:picLocks noChangeAspect="1" noChangeArrowheads="1"/>
          </p:cNvPicPr>
          <p:nvPr/>
        </p:nvPicPr>
        <p:blipFill>
          <a:blip r:embed="rId2" cstate="print"/>
          <a:srcRect/>
          <a:stretch>
            <a:fillRect/>
          </a:stretch>
        </p:blipFill>
        <p:spPr bwMode="auto">
          <a:xfrm>
            <a:off x="3048000" y="4724400"/>
            <a:ext cx="3048000" cy="1828800"/>
          </a:xfrm>
          <a:prstGeom prst="rect">
            <a:avLst/>
          </a:prstGeom>
          <a:noFill/>
        </p:spPr>
      </p:pic>
    </p:spTree>
    <p:extLst>
      <p:ext uri="{BB962C8B-B14F-4D97-AF65-F5344CB8AC3E}">
        <p14:creationId xmlns:p14="http://schemas.microsoft.com/office/powerpoint/2010/main" xmlns="" val="3144998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MANY EXAMPLES OF PARADOXES</a:t>
            </a:r>
            <a:endParaRPr lang="en-US" b="1" dirty="0"/>
          </a:p>
        </p:txBody>
      </p:sp>
      <p:sp>
        <p:nvSpPr>
          <p:cNvPr id="3" name="Content Placeholder 2"/>
          <p:cNvSpPr>
            <a:spLocks noGrp="1"/>
          </p:cNvSpPr>
          <p:nvPr>
            <p:ph idx="1"/>
          </p:nvPr>
        </p:nvSpPr>
        <p:spPr>
          <a:xfrm>
            <a:off x="457200" y="1775191"/>
            <a:ext cx="8305800" cy="4625609"/>
          </a:xfrm>
          <a:noFill/>
        </p:spPr>
        <p:txBody>
          <a:bodyPr>
            <a:normAutofit/>
          </a:bodyPr>
          <a:lstStyle/>
          <a:p>
            <a:r>
              <a:rPr lang="en-US" sz="4000" b="1" dirty="0" smtClean="0"/>
              <a:t>Galatians 1:21; 1 Thess. 4:13-16</a:t>
            </a:r>
          </a:p>
          <a:p>
            <a:r>
              <a:rPr lang="en-US" sz="4000" b="1" dirty="0" smtClean="0"/>
              <a:t>Romans 5:3; James 1:2; Colossians 1:24; Matthew 5:10-12</a:t>
            </a:r>
          </a:p>
          <a:p>
            <a:r>
              <a:rPr lang="en-US" sz="4000" b="1" dirty="0" smtClean="0"/>
              <a:t>Hebrews 13:5; Matthew 28:20; Acts 7; 14</a:t>
            </a:r>
          </a:p>
          <a:p>
            <a:r>
              <a:rPr lang="en-US" sz="4000" b="1" dirty="0" smtClean="0"/>
              <a:t>Matthew 5:29-30; 1 Thessalonians 5:23; 1 Corinthians 6:19-20</a:t>
            </a:r>
            <a:endParaRPr lang="en-US" sz="4000" b="1" dirty="0"/>
          </a:p>
        </p:txBody>
      </p:sp>
    </p:spTree>
    <p:extLst>
      <p:ext uri="{BB962C8B-B14F-4D97-AF65-F5344CB8AC3E}">
        <p14:creationId xmlns:p14="http://schemas.microsoft.com/office/powerpoint/2010/main" xmlns="" val="2858523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132098" name="Picture 2" descr="F:\My Pictures\Imagenes para PowerPoint 2011\Compilación de Imagenes para PowerPoint\Imagenes para PowerPoint\bible5.jpg"/>
          <p:cNvPicPr>
            <a:picLocks noChangeAspect="1" noChangeArrowheads="1"/>
          </p:cNvPicPr>
          <p:nvPr/>
        </p:nvPicPr>
        <p:blipFill>
          <a:blip r:embed="rId2" cstate="print">
            <a:lum bright="-40000"/>
          </a:blip>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152400" y="1013191"/>
            <a:ext cx="8686800" cy="4854209"/>
          </a:xfrm>
          <a:prstGeom prst="rect">
            <a:avLst/>
          </a:prstGeom>
        </p:spPr>
        <p:txBody>
          <a:bodyPr vert="horz" lIns="91440" tIns="45720" rIns="91440" bIns="45720" rtlCol="0">
            <a:normAutofit fontScale="92500" lnSpcReduction="20000"/>
          </a:bodyPr>
          <a:lstStyle/>
          <a:p>
            <a:pPr marL="118872" marR="0" lvl="0" indent="0" algn="ctr" defTabSz="914400" rtl="0" eaLnBrk="1" fontAlgn="auto" latinLnBrk="0" hangingPunct="1">
              <a:lnSpc>
                <a:spcPct val="100000"/>
              </a:lnSpc>
              <a:spcBef>
                <a:spcPct val="20000"/>
              </a:spcBef>
              <a:spcAft>
                <a:spcPts val="600"/>
              </a:spcAft>
              <a:buClr>
                <a:schemeClr val="tx2"/>
              </a:buClr>
              <a:buSzTx/>
              <a:buFont typeface="Arial" pitchFamily="34" charset="0"/>
              <a:buNone/>
              <a:tabLst/>
              <a:defRPr/>
            </a:pPr>
            <a:r>
              <a:rPr kumimoji="0" lang="en-US" sz="4500" b="1" i="0" u="none" strike="noStrike" kern="1200" cap="none" spc="30" normalizeH="0" baseline="0" noProof="0" dirty="0" smtClean="0">
                <a:ln>
                  <a:noFill/>
                </a:ln>
                <a:solidFill>
                  <a:schemeClr val="tx1"/>
                </a:solidFill>
                <a:effectLst/>
                <a:uLnTx/>
                <a:uFillTx/>
                <a:latin typeface="+mn-lt"/>
                <a:ea typeface="+mn-ea"/>
                <a:cs typeface="+mn-cs"/>
              </a:rPr>
              <a:t>We must acknowledge the fact that God’s Word does not have any contradictions or errors. The Bible is from God (2 Timothy 3:16-17; 2 Peter 1:20-21; John 17:17; Psalm 119:160</a:t>
            </a:r>
            <a:r>
              <a:rPr kumimoji="0" lang="en-US" sz="4500" b="1" i="0" u="none" strike="noStrike" kern="1200" cap="none" spc="30" normalizeH="0" baseline="0" noProof="0" dirty="0" smtClean="0">
                <a:ln>
                  <a:noFill/>
                </a:ln>
                <a:solidFill>
                  <a:schemeClr val="tx1"/>
                </a:solidFill>
                <a:effectLst/>
                <a:uLnTx/>
                <a:uFillTx/>
                <a:latin typeface="+mn-lt"/>
                <a:ea typeface="+mn-ea"/>
                <a:cs typeface="+mn-cs"/>
              </a:rPr>
              <a:t>).</a:t>
            </a:r>
          </a:p>
          <a:p>
            <a:pPr marL="118872" marR="0" lvl="0" indent="0" algn="ctr" defTabSz="914400" rtl="0" eaLnBrk="1" fontAlgn="auto" latinLnBrk="0" hangingPunct="1">
              <a:lnSpc>
                <a:spcPct val="100000"/>
              </a:lnSpc>
              <a:spcBef>
                <a:spcPct val="20000"/>
              </a:spcBef>
              <a:spcAft>
                <a:spcPts val="600"/>
              </a:spcAft>
              <a:buClr>
                <a:schemeClr val="tx2"/>
              </a:buClr>
              <a:buSzTx/>
              <a:buFont typeface="Arial" pitchFamily="34" charset="0"/>
              <a:buNone/>
              <a:tabLst/>
              <a:defRPr/>
            </a:pPr>
            <a:endParaRPr lang="en-US" sz="4500" b="1" spc="30" dirty="0" smtClean="0"/>
          </a:p>
          <a:p>
            <a:pPr marL="118872" marR="0" lvl="0" indent="0" algn="ctr" defTabSz="914400" rtl="0" eaLnBrk="1" fontAlgn="auto" latinLnBrk="0" hangingPunct="1">
              <a:lnSpc>
                <a:spcPct val="100000"/>
              </a:lnSpc>
              <a:spcBef>
                <a:spcPct val="20000"/>
              </a:spcBef>
              <a:spcAft>
                <a:spcPts val="600"/>
              </a:spcAft>
              <a:buClr>
                <a:schemeClr val="tx2"/>
              </a:buClr>
              <a:buSzTx/>
              <a:buFont typeface="Arial" pitchFamily="34" charset="0"/>
              <a:buNone/>
              <a:tabLst/>
              <a:defRPr/>
            </a:pPr>
            <a:r>
              <a:rPr kumimoji="0" lang="en-US" sz="4500" b="1" i="0" u="none" strike="noStrike" kern="1200" cap="none" spc="30" normalizeH="0" baseline="0" noProof="0" dirty="0" smtClean="0">
                <a:ln>
                  <a:noFill/>
                </a:ln>
                <a:solidFill>
                  <a:schemeClr val="tx1"/>
                </a:solidFill>
                <a:effectLst/>
                <a:uLnTx/>
                <a:uFillTx/>
                <a:latin typeface="+mn-lt"/>
                <a:ea typeface="+mn-ea"/>
                <a:cs typeface="+mn-cs"/>
              </a:rPr>
              <a:t>The Bible can be understood correctly (Eph. 3:4; 5:17;</a:t>
            </a:r>
            <a:r>
              <a:rPr kumimoji="0" lang="en-US" sz="4500" b="1" i="0" u="none" strike="noStrike" kern="1200" cap="none" spc="30" normalizeH="0" noProof="0" dirty="0" smtClean="0">
                <a:ln>
                  <a:noFill/>
                </a:ln>
                <a:solidFill>
                  <a:schemeClr val="tx1"/>
                </a:solidFill>
                <a:effectLst/>
                <a:uLnTx/>
                <a:uFillTx/>
                <a:latin typeface="+mn-lt"/>
                <a:ea typeface="+mn-ea"/>
                <a:cs typeface="+mn-cs"/>
              </a:rPr>
              <a:t> John 8:32)</a:t>
            </a:r>
            <a:endParaRPr kumimoji="0" lang="en-US" sz="4500" b="1" i="0" u="none" strike="noStrike" kern="1200" cap="none" spc="3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133122" name="Picture 2" descr="F:\My Pictures\Imagenes para PowerPoint 2011\Compilación de Imagenes para PowerPoint\Imagenes para PowerPoint\Bible-and-prayer-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609600" y="1371601"/>
            <a:ext cx="7620000" cy="3657599"/>
          </a:xfrm>
          <a:prstGeom prst="rect">
            <a:avLst/>
          </a:prstGeom>
        </p:spPr>
        <p:txBody>
          <a:bodyPr vert="horz" lIns="91440" tIns="45720" rIns="91440" bIns="45720" rtlCol="0" anchor="ctr">
            <a:normAutofit fontScale="92500" lnSpcReduction="20000"/>
          </a:bodyPr>
          <a:lstStyle/>
          <a:p>
            <a:pPr marL="118872"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US" sz="45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We must be diligent students of the Word so that we may reason correctly about what the Bible teaches!</a:t>
            </a:r>
          </a:p>
          <a:p>
            <a:pPr marL="118872"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endParaRPr kumimoji="0" lang="en-US" sz="45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118872" marR="0" lvl="0" indent="0" algn="ctr" defTabSz="914400" rtl="0" eaLnBrk="1" fontAlgn="auto" latinLnBrk="0" hangingPunct="1">
              <a:lnSpc>
                <a:spcPct val="100000"/>
              </a:lnSpc>
              <a:spcBef>
                <a:spcPct val="20000"/>
              </a:spcBef>
              <a:spcAft>
                <a:spcPts val="0"/>
              </a:spcAft>
              <a:buClrTx/>
              <a:buSzPct val="60000"/>
              <a:buFont typeface="Wingdings" pitchFamily="2" charset="2"/>
              <a:buNone/>
              <a:tabLst/>
              <a:defRPr/>
            </a:pPr>
            <a:r>
              <a:rPr kumimoji="0" lang="en-US" sz="45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2 Timothy 2:15; 2 Peter 3:18</a:t>
            </a:r>
            <a:endParaRPr kumimoji="0" lang="en-US" sz="45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K:\My Pictures\Pictures for PowerPoint1\JoelLogan2.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rightnessContrast bright="-40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2"/>
          <p:cNvSpPr txBox="1">
            <a:spLocks/>
          </p:cNvSpPr>
          <p:nvPr/>
        </p:nvSpPr>
        <p:spPr>
          <a:xfrm>
            <a:off x="457200" y="1295400"/>
            <a:ext cx="8229600" cy="4830763"/>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7500" b="1" dirty="0" smtClean="0">
                <a:solidFill>
                  <a:schemeClr val="tx1"/>
                </a:solidFill>
              </a:rPr>
              <a:t>More Through Less</a:t>
            </a:r>
          </a:p>
          <a:p>
            <a:endParaRPr lang="en-US" dirty="0" smtClean="0">
              <a:solidFill>
                <a:schemeClr val="tx1"/>
              </a:solidFill>
            </a:endParaRPr>
          </a:p>
          <a:p>
            <a:r>
              <a:rPr lang="en-US" sz="4000" b="1" dirty="0" smtClean="0">
                <a:solidFill>
                  <a:schemeClr val="tx1"/>
                </a:solidFill>
              </a:rPr>
              <a:t>“And whoever compels you to go one mile, </a:t>
            </a:r>
            <a:r>
              <a:rPr lang="en-US" sz="4000" b="1" u="sng" dirty="0" smtClean="0">
                <a:solidFill>
                  <a:srgbClr val="FFC000"/>
                </a:solidFill>
              </a:rPr>
              <a:t>go with him two</a:t>
            </a:r>
            <a:r>
              <a:rPr lang="en-US" sz="4000" b="1" dirty="0" smtClean="0">
                <a:solidFill>
                  <a:schemeClr val="tx1"/>
                </a:solidFill>
              </a:rPr>
              <a:t>” (Matthew 5:41, NKJV)</a:t>
            </a:r>
          </a:p>
          <a:p>
            <a:endParaRPr lang="en-US" dirty="0">
              <a:solidFill>
                <a:schemeClr val="tx1"/>
              </a:solidFill>
            </a:endParaRPr>
          </a:p>
        </p:txBody>
      </p:sp>
      <p:sp>
        <p:nvSpPr>
          <p:cNvPr id="6" name="Down Arrow Callout 5"/>
          <p:cNvSpPr/>
          <p:nvPr/>
        </p:nvSpPr>
        <p:spPr>
          <a:xfrm>
            <a:off x="3352800" y="2188028"/>
            <a:ext cx="4191000" cy="2460171"/>
          </a:xfrm>
          <a:prstGeom prst="down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dirty="0" smtClean="0">
                <a:solidFill>
                  <a:schemeClr val="tx1"/>
                </a:solidFill>
              </a:rPr>
              <a:t>A PARADOX</a:t>
            </a:r>
            <a:endParaRPr lang="en-US" sz="3500" b="1" dirty="0">
              <a:solidFill>
                <a:schemeClr val="tx1"/>
              </a:solidFill>
            </a:endParaRPr>
          </a:p>
        </p:txBody>
      </p:sp>
    </p:spTree>
    <p:extLst>
      <p:ext uri="{BB962C8B-B14F-4D97-AF65-F5344CB8AC3E}">
        <p14:creationId xmlns:p14="http://schemas.microsoft.com/office/powerpoint/2010/main" xmlns="" val="172971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597152"/>
            <a:ext cx="8183880" cy="4879848"/>
          </a:xfrm>
        </p:spPr>
        <p:txBody>
          <a:bodyPr>
            <a:noAutofit/>
          </a:bodyPr>
          <a:lstStyle/>
          <a:p>
            <a:pPr marL="0" indent="0" algn="ctr">
              <a:buNone/>
            </a:pPr>
            <a:r>
              <a:rPr lang="en-US" sz="3500" b="1" dirty="0" smtClean="0">
                <a:solidFill>
                  <a:srgbClr val="C00000"/>
                </a:solidFill>
              </a:rPr>
              <a:t>In order for us to understand the meaning of our text under consideration, we must acknowledge the Christian's higher standard of conduct by which we direct our lives</a:t>
            </a:r>
          </a:p>
          <a:p>
            <a:pPr marL="0" indent="0" algn="ctr">
              <a:buNone/>
            </a:pPr>
            <a:endParaRPr lang="en-US" sz="3500" b="1" dirty="0"/>
          </a:p>
          <a:p>
            <a:pPr marL="0" indent="0" algn="ctr">
              <a:buNone/>
            </a:pPr>
            <a:endParaRPr lang="en-US" sz="3500" b="1" dirty="0"/>
          </a:p>
        </p:txBody>
      </p:sp>
    </p:spTree>
    <p:extLst>
      <p:ext uri="{BB962C8B-B14F-4D97-AF65-F5344CB8AC3E}">
        <p14:creationId xmlns:p14="http://schemas.microsoft.com/office/powerpoint/2010/main" xmlns="" val="2054455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live under a very unique Law!</a:t>
            </a:r>
            <a:endParaRPr lang="en-US" dirty="0"/>
          </a:p>
        </p:txBody>
      </p:sp>
      <p:sp>
        <p:nvSpPr>
          <p:cNvPr id="3" name="Content Placeholder 2"/>
          <p:cNvSpPr>
            <a:spLocks noGrp="1"/>
          </p:cNvSpPr>
          <p:nvPr>
            <p:ph idx="1"/>
          </p:nvPr>
        </p:nvSpPr>
        <p:spPr>
          <a:xfrm>
            <a:off x="457200" y="1470391"/>
            <a:ext cx="8229600" cy="4625609"/>
          </a:xfrm>
        </p:spPr>
        <p:txBody>
          <a:bodyPr>
            <a:noAutofit/>
          </a:bodyPr>
          <a:lstStyle/>
          <a:p>
            <a:r>
              <a:rPr lang="en-US" sz="3600" b="1" dirty="0" smtClean="0"/>
              <a:t>We are members of the kingdom of Christ</a:t>
            </a:r>
          </a:p>
          <a:p>
            <a:endParaRPr lang="en-US" sz="3600" b="1" dirty="0" smtClean="0"/>
          </a:p>
          <a:p>
            <a:r>
              <a:rPr lang="en-US" sz="3600" b="1" dirty="0" smtClean="0"/>
              <a:t>In this kingdom, we guide our lives by the Law of Christ (e.g. the Sermon on the Mount, the New Covenant)</a:t>
            </a:r>
          </a:p>
          <a:p>
            <a:endParaRPr lang="en-US" sz="3600" b="1" dirty="0" smtClean="0"/>
          </a:p>
          <a:p>
            <a:r>
              <a:rPr lang="en-US" sz="3600" b="1" dirty="0" smtClean="0"/>
              <a:t>This higher Law is completely different from any other law</a:t>
            </a:r>
            <a:endParaRPr lang="en-US" sz="36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895600" y="990600"/>
            <a:ext cx="5867400" cy="4187952"/>
          </a:xfrm>
        </p:spPr>
        <p:txBody>
          <a:bodyPr>
            <a:noAutofit/>
          </a:bodyPr>
          <a:lstStyle/>
          <a:p>
            <a:pPr marL="0" indent="0" algn="ctr">
              <a:buNone/>
            </a:pPr>
            <a:r>
              <a:rPr lang="en-US" sz="4500" b="1" dirty="0" smtClean="0"/>
              <a:t>Most of the time, Christ’s Law will not make any sense to those who do not understand His teaching. This includes, Christians and non-</a:t>
            </a:r>
            <a:r>
              <a:rPr lang="en-US" sz="4500" b="1" dirty="0"/>
              <a:t>C</a:t>
            </a:r>
            <a:r>
              <a:rPr lang="en-US" sz="4500" b="1" dirty="0" smtClean="0"/>
              <a:t>hristians.</a:t>
            </a:r>
            <a:endParaRPr lang="en-US" sz="4500" b="1" dirty="0"/>
          </a:p>
        </p:txBody>
      </p:sp>
      <p:pic>
        <p:nvPicPr>
          <p:cNvPr id="23554" name="Picture 2" descr="http://2ndnature-online-eikaiwa.com/images/confused.gif"/>
          <p:cNvPicPr>
            <a:picLocks noChangeAspect="1" noChangeArrowheads="1"/>
          </p:cNvPicPr>
          <p:nvPr/>
        </p:nvPicPr>
        <p:blipFill>
          <a:blip r:embed="rId2" cstate="print"/>
          <a:srcRect/>
          <a:stretch>
            <a:fillRect/>
          </a:stretch>
        </p:blipFill>
        <p:spPr bwMode="auto">
          <a:xfrm>
            <a:off x="0" y="0"/>
            <a:ext cx="2657475" cy="6858000"/>
          </a:xfrm>
          <a:prstGeom prst="rect">
            <a:avLst/>
          </a:prstGeom>
          <a:noFill/>
        </p:spPr>
      </p:pic>
    </p:spTree>
    <p:extLst>
      <p:ext uri="{BB962C8B-B14F-4D97-AF65-F5344CB8AC3E}">
        <p14:creationId xmlns:p14="http://schemas.microsoft.com/office/powerpoint/2010/main" xmlns="" val="1204150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685800"/>
            <a:ext cx="7924800" cy="5029200"/>
          </a:xfrm>
        </p:spPr>
        <p:txBody>
          <a:bodyPr>
            <a:normAutofit fontScale="85000" lnSpcReduction="20000"/>
          </a:bodyPr>
          <a:lstStyle/>
          <a:p>
            <a:pPr marL="0" indent="0" algn="ctr">
              <a:buNone/>
            </a:pPr>
            <a:r>
              <a:rPr lang="en-US" sz="5900" b="1" dirty="0" smtClean="0">
                <a:solidFill>
                  <a:srgbClr val="FFFF00"/>
                </a:solidFill>
              </a:rPr>
              <a:t>Let us consider the background of our text under consideration</a:t>
            </a:r>
          </a:p>
          <a:p>
            <a:pPr marL="0" indent="0" algn="ctr">
              <a:buNone/>
            </a:pPr>
            <a:endParaRPr lang="en-US" sz="5500" b="1" dirty="0"/>
          </a:p>
          <a:p>
            <a:pPr marL="0" indent="0" algn="ctr">
              <a:buNone/>
            </a:pPr>
            <a:r>
              <a:rPr lang="en-US" sz="6000" b="1" i="1" dirty="0" smtClean="0"/>
              <a:t>“</a:t>
            </a:r>
            <a:r>
              <a:rPr lang="en-US" sz="6000" b="1" i="1" dirty="0"/>
              <a:t>And whoever compels you to go one mile, go with him two” (Matthew 5:41, NKJV)</a:t>
            </a:r>
          </a:p>
          <a:p>
            <a:pPr marL="0" indent="0" algn="ctr">
              <a:buNone/>
            </a:pPr>
            <a:endParaRPr lang="en-US" sz="5500" b="1" dirty="0" smtClean="0"/>
          </a:p>
        </p:txBody>
      </p:sp>
    </p:spTree>
    <p:extLst>
      <p:ext uri="{BB962C8B-B14F-4D97-AF65-F5344CB8AC3E}">
        <p14:creationId xmlns:p14="http://schemas.microsoft.com/office/powerpoint/2010/main" xmlns="" val="9151086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81000"/>
            <a:ext cx="6248400" cy="1143000"/>
          </a:xfrm>
        </p:spPr>
        <p:txBody>
          <a:bodyPr>
            <a:normAutofit/>
          </a:bodyPr>
          <a:lstStyle/>
          <a:p>
            <a:r>
              <a:rPr lang="en-US" sz="5000" b="1" dirty="0" smtClean="0"/>
              <a:t>J.W. </a:t>
            </a:r>
            <a:r>
              <a:rPr lang="en-US" sz="5000" b="1" dirty="0" err="1" smtClean="0"/>
              <a:t>McGarvey</a:t>
            </a:r>
            <a:endParaRPr lang="en-US" sz="5000" b="1" dirty="0"/>
          </a:p>
        </p:txBody>
      </p:sp>
      <p:sp>
        <p:nvSpPr>
          <p:cNvPr id="3" name="Content Placeholder 2"/>
          <p:cNvSpPr>
            <a:spLocks noGrp="1"/>
          </p:cNvSpPr>
          <p:nvPr>
            <p:ph idx="4294967295"/>
          </p:nvPr>
        </p:nvSpPr>
        <p:spPr>
          <a:xfrm>
            <a:off x="457200" y="1600200"/>
            <a:ext cx="8229600" cy="4114799"/>
          </a:xfrm>
          <a:prstGeom prst="rect">
            <a:avLst/>
          </a:prstGeom>
        </p:spPr>
        <p:txBody>
          <a:bodyPr>
            <a:normAutofit fontScale="92500"/>
          </a:bodyPr>
          <a:lstStyle/>
          <a:p>
            <a:pPr marL="0" indent="0" algn="just">
              <a:buNone/>
            </a:pPr>
            <a:endParaRPr lang="en-US" dirty="0" smtClean="0"/>
          </a:p>
          <a:p>
            <a:pPr marL="0" indent="0" algn="just">
              <a:buNone/>
            </a:pPr>
            <a:endParaRPr lang="en-US" dirty="0"/>
          </a:p>
          <a:p>
            <a:pPr marL="0" indent="0" algn="just">
              <a:buNone/>
            </a:pPr>
            <a:r>
              <a:rPr lang="en-US" sz="3000" dirty="0" smtClean="0"/>
              <a:t>The custom alluded here is said to have originated with Cyrus, king of Persia, and it empowered a government courier to impress both men and horses to help him forward. </a:t>
            </a:r>
            <a:r>
              <a:rPr lang="en-US" sz="3000" dirty="0" smtClean="0">
                <a:solidFill>
                  <a:srgbClr val="FFFF00"/>
                </a:solidFill>
              </a:rPr>
              <a:t>The exercise of this power by the Romans was exceedingly distasteful to the Jews</a:t>
            </a:r>
            <a:r>
              <a:rPr lang="en-US" sz="3000" dirty="0" smtClean="0"/>
              <a:t>, and this circumstance gave especial </a:t>
            </a:r>
            <a:r>
              <a:rPr lang="en-US" sz="3000" dirty="0" err="1" smtClean="0"/>
              <a:t>pertinency</a:t>
            </a:r>
            <a:r>
              <a:rPr lang="en-US" sz="3000" dirty="0" smtClean="0"/>
              <a:t> to the Savior’s mention of it.</a:t>
            </a:r>
          </a:p>
          <a:p>
            <a:pPr marL="0" indent="0">
              <a:buNone/>
            </a:pPr>
            <a:r>
              <a:rPr lang="en-US" sz="3000" dirty="0" smtClean="0"/>
              <a:t>(A commentary on Matthew-Mark, p. 59)</a:t>
            </a:r>
            <a:endParaRPr lang="en-US" sz="3000" dirty="0"/>
          </a:p>
        </p:txBody>
      </p:sp>
      <p:pic>
        <p:nvPicPr>
          <p:cNvPr id="2050" name="Picture 2" descr="http://t0.gstatic.com/images?q=tbn:ANd9GcSSEaG__orYIlm6YvxkoFOHHA0rag03UX490o6ocdaxFvaKjus-&amp;t=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1886" y="174171"/>
            <a:ext cx="1494350" cy="19594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989261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The people’s new testament notes</a:t>
            </a:r>
            <a:endParaRPr lang="en-US" b="1" dirty="0">
              <a:solidFill>
                <a:srgbClr val="FFFF00"/>
              </a:solidFill>
            </a:endParaRPr>
          </a:p>
        </p:txBody>
      </p:sp>
      <p:sp>
        <p:nvSpPr>
          <p:cNvPr id="3" name="Content Placeholder 2"/>
          <p:cNvSpPr>
            <a:spLocks noGrp="1"/>
          </p:cNvSpPr>
          <p:nvPr>
            <p:ph sz="quarter" idx="13"/>
          </p:nvPr>
        </p:nvSpPr>
        <p:spPr/>
        <p:txBody>
          <a:bodyPr>
            <a:noAutofit/>
          </a:bodyPr>
          <a:lstStyle/>
          <a:p>
            <a:pPr marL="0" indent="0" algn="ctr">
              <a:buNone/>
            </a:pPr>
            <a:r>
              <a:rPr lang="en-US" sz="2500" b="1" dirty="0" smtClean="0">
                <a:solidFill>
                  <a:srgbClr val="FFC000"/>
                </a:solidFill>
              </a:rPr>
              <a:t>“Compel </a:t>
            </a:r>
            <a:r>
              <a:rPr lang="en-US" sz="2500" b="1" dirty="0">
                <a:solidFill>
                  <a:srgbClr val="FFC000"/>
                </a:solidFill>
              </a:rPr>
              <a:t>thee to go a </a:t>
            </a:r>
            <a:r>
              <a:rPr lang="en-US" sz="2500" b="1" dirty="0" smtClean="0">
                <a:solidFill>
                  <a:srgbClr val="FFC000"/>
                </a:solidFill>
              </a:rPr>
              <a:t>mile”. </a:t>
            </a:r>
            <a:r>
              <a:rPr lang="en-US" sz="2500" b="1" dirty="0"/>
              <a:t>In those days, when there were no stages, railroad trains, postal lines, or regular means of conveyance, it was common for officers traveling to impress men to assist them on the route. It was a necessary, but oppressive, exaction. Christ directs to yield the service, and double it rather than refuse it. </a:t>
            </a:r>
          </a:p>
          <a:p>
            <a:pPr marL="0" indent="0" algn="ctr">
              <a:buNone/>
            </a:pPr>
            <a:r>
              <a:rPr lang="en-US" sz="2500" b="1" dirty="0"/>
              <a:t> </a:t>
            </a:r>
          </a:p>
          <a:p>
            <a:pPr marL="0" indent="0" algn="ctr">
              <a:buNone/>
            </a:pPr>
            <a:r>
              <a:rPr lang="en-US" sz="2500" b="1" dirty="0">
                <a:solidFill>
                  <a:srgbClr val="FFC000"/>
                </a:solidFill>
              </a:rPr>
              <a:t>  A mile</a:t>
            </a:r>
            <a:r>
              <a:rPr lang="en-US" sz="2500" b="1" dirty="0"/>
              <a:t>. A Roman word from mille, a thousand. A Roman mile was a thousand paces, 1,520 yards.</a:t>
            </a:r>
          </a:p>
        </p:txBody>
      </p:sp>
    </p:spTree>
    <p:extLst>
      <p:ext uri="{BB962C8B-B14F-4D97-AF65-F5344CB8AC3E}">
        <p14:creationId xmlns:p14="http://schemas.microsoft.com/office/powerpoint/2010/main" xmlns="" val="1042730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“Compel to go”: Gr. </a:t>
            </a:r>
            <a:r>
              <a:rPr lang="el-GR" b="1" dirty="0" smtClean="0">
                <a:solidFill>
                  <a:srgbClr val="FFFF00"/>
                </a:solidFill>
              </a:rPr>
              <a:t>ἀγγαρεύω</a:t>
            </a:r>
            <a:endParaRPr lang="en-US" b="1" dirty="0">
              <a:solidFill>
                <a:srgbClr val="FFFF00"/>
              </a:solidFill>
            </a:endParaRPr>
          </a:p>
        </p:txBody>
      </p:sp>
      <p:sp>
        <p:nvSpPr>
          <p:cNvPr id="3" name="Content Placeholder 2"/>
          <p:cNvSpPr>
            <a:spLocks noGrp="1"/>
          </p:cNvSpPr>
          <p:nvPr>
            <p:ph idx="1"/>
          </p:nvPr>
        </p:nvSpPr>
        <p:spPr>
          <a:xfrm>
            <a:off x="1905000" y="1600200"/>
            <a:ext cx="6781800" cy="4525963"/>
          </a:xfrm>
        </p:spPr>
        <p:txBody>
          <a:bodyPr>
            <a:normAutofit fontScale="92500" lnSpcReduction="20000"/>
          </a:bodyPr>
          <a:lstStyle/>
          <a:p>
            <a:pPr marL="0" indent="0" algn="just">
              <a:buNone/>
            </a:pPr>
            <a:r>
              <a:rPr lang="en-US" dirty="0" smtClean="0"/>
              <a:t>Of Persian origin, and after being received into the Gr. Language, passed also into use among the Jews and Romans. The </a:t>
            </a:r>
            <a:r>
              <a:rPr lang="en-US" dirty="0" err="1" smtClean="0"/>
              <a:t>aggaroi</a:t>
            </a:r>
            <a:r>
              <a:rPr lang="en-US" dirty="0" smtClean="0"/>
              <a:t>, couriers, had authority to press into their service men, horses, ships or anything which came in their way and which might serve to hasten their journey. Therefore, this word means to be a courier, a messenger; By implication to press into public service.</a:t>
            </a:r>
          </a:p>
          <a:p>
            <a:pPr marL="0" indent="0" algn="just">
              <a:buNone/>
            </a:pPr>
            <a:r>
              <a:rPr lang="en-US" i="1" dirty="0" smtClean="0"/>
              <a:t>Strong's Dictionary, 29</a:t>
            </a:r>
            <a:endParaRPr lang="en-US" i="1" dirty="0"/>
          </a:p>
        </p:txBody>
      </p:sp>
      <p:sp>
        <p:nvSpPr>
          <p:cNvPr id="4" name="Rectangle 3"/>
          <p:cNvSpPr/>
          <p:nvPr/>
        </p:nvSpPr>
        <p:spPr>
          <a:xfrm rot="5400000">
            <a:off x="-1748136" y="3348337"/>
            <a:ext cx="5029201" cy="923330"/>
          </a:xfrm>
          <a:prstGeom prst="rect">
            <a:avLst/>
          </a:prstGeom>
          <a:noFill/>
        </p:spPr>
        <p:txBody>
          <a:bodyPr wrap="squar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Word Study</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xmlns="" val="2650470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b="1" dirty="0" smtClean="0">
                <a:solidFill>
                  <a:srgbClr val="FFFF00"/>
                </a:solidFill>
              </a:rPr>
              <a:t>“Compel to go”: Gr. </a:t>
            </a:r>
            <a:r>
              <a:rPr lang="el-GR" b="1" dirty="0" smtClean="0">
                <a:solidFill>
                  <a:srgbClr val="FFFF00"/>
                </a:solidFill>
              </a:rPr>
              <a:t>ἀγγαρεύω</a:t>
            </a:r>
            <a:endParaRPr lang="en-US" b="1" dirty="0">
              <a:solidFill>
                <a:srgbClr val="FFFF00"/>
              </a:solidFill>
            </a:endParaRPr>
          </a:p>
        </p:txBody>
      </p:sp>
      <p:sp>
        <p:nvSpPr>
          <p:cNvPr id="3" name="Content Placeholder 2"/>
          <p:cNvSpPr>
            <a:spLocks noGrp="1"/>
          </p:cNvSpPr>
          <p:nvPr>
            <p:ph idx="1"/>
          </p:nvPr>
        </p:nvSpPr>
        <p:spPr/>
        <p:txBody>
          <a:bodyPr/>
          <a:lstStyle/>
          <a:p>
            <a:pPr marL="0" indent="0" algn="ctr">
              <a:buNone/>
            </a:pPr>
            <a:r>
              <a:rPr lang="en-US" sz="4000" b="1" dirty="0" smtClean="0"/>
              <a:t>To compel, forcibly to impress someone to service, to compel him to serve whether he liked it or not.</a:t>
            </a:r>
          </a:p>
          <a:p>
            <a:pPr marL="0" indent="0" algn="ctr">
              <a:buNone/>
            </a:pPr>
            <a:endParaRPr lang="en-US" sz="2500" i="1" dirty="0" smtClean="0"/>
          </a:p>
          <a:p>
            <a:pPr marL="0" indent="0" algn="ctr">
              <a:buNone/>
            </a:pPr>
            <a:r>
              <a:rPr lang="en-US" sz="2500" i="1" dirty="0" smtClean="0"/>
              <a:t>Fritz </a:t>
            </a:r>
            <a:r>
              <a:rPr lang="en-US" sz="2500" i="1" dirty="0" err="1" smtClean="0"/>
              <a:t>Rienecker</a:t>
            </a:r>
            <a:r>
              <a:rPr lang="en-US" sz="2500" i="1" dirty="0" smtClean="0"/>
              <a:t>, A </a:t>
            </a:r>
            <a:r>
              <a:rPr lang="en-US" sz="2500" i="1" dirty="0" err="1" smtClean="0"/>
              <a:t>languistic</a:t>
            </a:r>
            <a:r>
              <a:rPr lang="en-US" sz="2500" i="1" dirty="0" smtClean="0"/>
              <a:t> Key to the Greek New Testament, p. 16</a:t>
            </a:r>
            <a:endParaRPr lang="en-US" sz="2500" i="1" dirty="0"/>
          </a:p>
        </p:txBody>
      </p:sp>
    </p:spTree>
    <p:extLst>
      <p:ext uri="{BB962C8B-B14F-4D97-AF65-F5344CB8AC3E}">
        <p14:creationId xmlns:p14="http://schemas.microsoft.com/office/powerpoint/2010/main" xmlns="" val="795231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b="1" dirty="0" smtClean="0">
                <a:solidFill>
                  <a:srgbClr val="FFFF00"/>
                </a:solidFill>
              </a:rPr>
              <a:t>“Compel to go”: Gr. </a:t>
            </a:r>
            <a:r>
              <a:rPr lang="el-GR" b="1" dirty="0" smtClean="0">
                <a:solidFill>
                  <a:srgbClr val="FFFF00"/>
                </a:solidFill>
              </a:rPr>
              <a:t>ἀγγαρεύω</a:t>
            </a:r>
            <a:endParaRPr lang="en-US" b="1" dirty="0">
              <a:solidFill>
                <a:srgbClr val="FFFF00"/>
              </a:solidFill>
            </a:endParaRPr>
          </a:p>
        </p:txBody>
      </p:sp>
      <p:sp>
        <p:nvSpPr>
          <p:cNvPr id="3" name="Content Placeholder 2"/>
          <p:cNvSpPr>
            <a:spLocks noGrp="1"/>
          </p:cNvSpPr>
          <p:nvPr>
            <p:ph idx="1"/>
          </p:nvPr>
        </p:nvSpPr>
        <p:spPr/>
        <p:txBody>
          <a:bodyPr/>
          <a:lstStyle/>
          <a:p>
            <a:pPr marL="0" indent="0">
              <a:buNone/>
            </a:pPr>
            <a:r>
              <a:rPr lang="en-US" sz="4000" b="1" dirty="0" smtClean="0"/>
              <a:t>This is the same word that appears in Matthew 27:32, </a:t>
            </a:r>
          </a:p>
          <a:p>
            <a:pPr marL="0" indent="0">
              <a:buNone/>
            </a:pPr>
            <a:endParaRPr lang="en-US" dirty="0"/>
          </a:p>
          <a:p>
            <a:pPr marL="0" indent="0" algn="ctr">
              <a:buNone/>
            </a:pPr>
            <a:r>
              <a:rPr lang="en-US" sz="4000" b="1" dirty="0" smtClean="0"/>
              <a:t>“And as they were coming out, they found a man of Cyrene named Simon, whom they </a:t>
            </a:r>
            <a:r>
              <a:rPr lang="en-US" sz="4000" b="1" dirty="0" smtClean="0">
                <a:solidFill>
                  <a:srgbClr val="FF0000"/>
                </a:solidFill>
              </a:rPr>
              <a:t>pressed into service </a:t>
            </a:r>
            <a:r>
              <a:rPr lang="en-US" sz="4000" b="1" dirty="0" smtClean="0"/>
              <a:t>to bear His cross” (NASB).</a:t>
            </a:r>
            <a:endParaRPr lang="en-US" sz="4000" b="1" dirty="0"/>
          </a:p>
        </p:txBody>
      </p:sp>
    </p:spTree>
    <p:extLst>
      <p:ext uri="{BB962C8B-B14F-4D97-AF65-F5344CB8AC3E}">
        <p14:creationId xmlns:p14="http://schemas.microsoft.com/office/powerpoint/2010/main" xmlns="" val="88679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500" b="1" dirty="0" smtClean="0"/>
              <a:t>The meaning of the Text</a:t>
            </a:r>
            <a:endParaRPr lang="en-US" sz="5500" b="1"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b="1" i="1" dirty="0"/>
              <a:t>“And whoever compels you to go one mile, go with him two” (Matthew 5:41, NKJV</a:t>
            </a:r>
            <a:r>
              <a:rPr lang="en-US" b="1" i="1" dirty="0" smtClean="0"/>
              <a:t>)</a:t>
            </a:r>
          </a:p>
          <a:p>
            <a:pPr marL="0" indent="0">
              <a:buNone/>
            </a:pPr>
            <a:endParaRPr lang="en-US" b="1" i="1" dirty="0"/>
          </a:p>
          <a:p>
            <a:pPr marL="0" indent="0" algn="ctr">
              <a:buNone/>
            </a:pPr>
            <a:r>
              <a:rPr lang="en-US" sz="4500" b="1" dirty="0" smtClean="0">
                <a:solidFill>
                  <a:srgbClr val="C00000"/>
                </a:solidFill>
              </a:rPr>
              <a:t>Jesus teaches us that we are to give up our liberty in order to help or serve others. In other words, we must be willing to help those who ask or demand our help. </a:t>
            </a:r>
            <a:r>
              <a:rPr lang="en-US" sz="4500" b="1" u="sng" dirty="0" smtClean="0">
                <a:solidFill>
                  <a:srgbClr val="7030A0"/>
                </a:solidFill>
              </a:rPr>
              <a:t>We must do so with the right attitude!</a:t>
            </a:r>
            <a:endParaRPr lang="en-US" sz="4500" b="1" u="sng" dirty="0">
              <a:solidFill>
                <a:srgbClr val="7030A0"/>
              </a:solidFill>
            </a:endParaRPr>
          </a:p>
          <a:p>
            <a:endParaRPr lang="en-US" dirty="0"/>
          </a:p>
        </p:txBody>
      </p:sp>
    </p:spTree>
    <p:extLst>
      <p:ext uri="{BB962C8B-B14F-4D97-AF65-F5344CB8AC3E}">
        <p14:creationId xmlns:p14="http://schemas.microsoft.com/office/powerpoint/2010/main" xmlns="" val="13087903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500" b="1" dirty="0" smtClean="0"/>
              <a:t>The meaning of the Text</a:t>
            </a:r>
            <a:endParaRPr lang="en-US" sz="5500" b="1" dirty="0"/>
          </a:p>
        </p:txBody>
      </p:sp>
      <p:sp>
        <p:nvSpPr>
          <p:cNvPr id="3" name="Content Placeholder 2"/>
          <p:cNvSpPr>
            <a:spLocks noGrp="1"/>
          </p:cNvSpPr>
          <p:nvPr>
            <p:ph idx="1"/>
          </p:nvPr>
        </p:nvSpPr>
        <p:spPr/>
        <p:txBody>
          <a:bodyPr>
            <a:normAutofit/>
          </a:bodyPr>
          <a:lstStyle/>
          <a:p>
            <a:pPr marL="0" indent="0" algn="ctr">
              <a:buNone/>
            </a:pPr>
            <a:r>
              <a:rPr lang="en-US" b="1" i="1" dirty="0" smtClean="0"/>
              <a:t>The religion of the second mile is performance beyond the call of duty, or doing more than one’s duty. Going the extra mile is to do more than is expected. When a man walks the first mile he becomes a candidate for the second. God’s people must go beyond the minimum requirements.</a:t>
            </a:r>
          </a:p>
          <a:p>
            <a:pPr marL="0" indent="0" algn="ctr">
              <a:buNone/>
            </a:pPr>
            <a:r>
              <a:rPr lang="en-US" b="1" i="1" dirty="0" smtClean="0">
                <a:solidFill>
                  <a:srgbClr val="C00000"/>
                </a:solidFill>
              </a:rPr>
              <a:t>Joe Gilmore, The Sermon on the Mount, p. 141</a:t>
            </a:r>
          </a:p>
          <a:p>
            <a:endParaRPr lang="en-US" dirty="0" smtClean="0"/>
          </a:p>
          <a:p>
            <a:endParaRPr lang="en-US" dirty="0"/>
          </a:p>
        </p:txBody>
      </p:sp>
    </p:spTree>
    <p:extLst>
      <p:ext uri="{BB962C8B-B14F-4D97-AF65-F5344CB8AC3E}">
        <p14:creationId xmlns:p14="http://schemas.microsoft.com/office/powerpoint/2010/main" xmlns="" val="1308790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Jesus Expects Us to Be Different</a:t>
            </a:r>
            <a:endParaRPr lang="en-US" b="1" dirty="0">
              <a:solidFill>
                <a:srgbClr val="C00000"/>
              </a:solidFill>
            </a:endParaRPr>
          </a:p>
        </p:txBody>
      </p:sp>
      <p:sp>
        <p:nvSpPr>
          <p:cNvPr id="3" name="Content Placeholder 2"/>
          <p:cNvSpPr>
            <a:spLocks noGrp="1"/>
          </p:cNvSpPr>
          <p:nvPr>
            <p:ph idx="1"/>
          </p:nvPr>
        </p:nvSpPr>
        <p:spPr/>
        <p:txBody>
          <a:bodyPr/>
          <a:lstStyle/>
          <a:p>
            <a:pPr algn="ctr">
              <a:buNone/>
            </a:pPr>
            <a:r>
              <a:rPr lang="en-US" sz="3900" dirty="0" smtClean="0"/>
              <a:t>The Roman practice of commandeering civilians to carry military equipment or a soldier’s personal items </a:t>
            </a:r>
            <a:r>
              <a:rPr lang="en-US" sz="3900" u="sng" dirty="0" smtClean="0"/>
              <a:t>was especially </a:t>
            </a:r>
            <a:r>
              <a:rPr lang="en-US" sz="3900" b="1" u="sng" dirty="0" smtClean="0">
                <a:solidFill>
                  <a:srgbClr val="C00000"/>
                </a:solidFill>
              </a:rPr>
              <a:t>infuriating</a:t>
            </a:r>
            <a:r>
              <a:rPr lang="en-US" sz="3900" u="sng" dirty="0" smtClean="0"/>
              <a:t> to the Jewish population of Palestine</a:t>
            </a:r>
          </a:p>
          <a:p>
            <a:pPr algn="ctr">
              <a:buNone/>
            </a:pPr>
            <a:r>
              <a:rPr lang="en-US" i="1" dirty="0" smtClean="0">
                <a:solidFill>
                  <a:srgbClr val="FF0000"/>
                </a:solidFill>
              </a:rPr>
              <a:t>(College Press Commentary</a:t>
            </a:r>
            <a:r>
              <a:rPr lang="en-US" i="1" dirty="0" smtClean="0">
                <a:solidFill>
                  <a:srgbClr val="FF0000"/>
                </a:solidFill>
              </a:rPr>
              <a:t>)</a:t>
            </a:r>
          </a:p>
          <a:p>
            <a:pPr algn="ctr">
              <a:buNone/>
            </a:pPr>
            <a:r>
              <a:rPr lang="en-US" sz="4500" b="1" i="1" dirty="0" smtClean="0">
                <a:solidFill>
                  <a:srgbClr val="002060"/>
                </a:solidFill>
              </a:rPr>
              <a:t>WE MUST BE DIFFERENT!!</a:t>
            </a:r>
            <a:endParaRPr lang="en-US" sz="4500" b="1" i="1" dirty="0">
              <a:solidFill>
                <a:srgbClr val="002060"/>
              </a:solidFill>
            </a:endParaRPr>
          </a:p>
        </p:txBody>
      </p:sp>
    </p:spTree>
    <p:extLst>
      <p:ext uri="{BB962C8B-B14F-4D97-AF65-F5344CB8AC3E}">
        <p14:creationId xmlns:p14="http://schemas.microsoft.com/office/powerpoint/2010/main" xmlns="" val="13121722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500" b="1" dirty="0" smtClean="0">
                <a:solidFill>
                  <a:srgbClr val="C00000"/>
                </a:solidFill>
              </a:rPr>
              <a:t>What the text is not saying</a:t>
            </a:r>
            <a:endParaRPr lang="en-US" sz="5500" b="1" dirty="0">
              <a:solidFill>
                <a:srgbClr val="C00000"/>
              </a:solidFill>
            </a:endParaRPr>
          </a:p>
        </p:txBody>
      </p:sp>
      <p:sp>
        <p:nvSpPr>
          <p:cNvPr id="3" name="Content Placeholder 2"/>
          <p:cNvSpPr>
            <a:spLocks noGrp="1"/>
          </p:cNvSpPr>
          <p:nvPr>
            <p:ph idx="1"/>
          </p:nvPr>
        </p:nvSpPr>
        <p:spPr>
          <a:xfrm>
            <a:off x="457200" y="1874837"/>
            <a:ext cx="8229600" cy="4525963"/>
          </a:xfrm>
        </p:spPr>
        <p:txBody>
          <a:bodyPr>
            <a:normAutofit/>
          </a:bodyPr>
          <a:lstStyle/>
          <a:p>
            <a:pPr marL="0" indent="0" algn="ctr">
              <a:buNone/>
            </a:pPr>
            <a:r>
              <a:rPr lang="en-US" sz="4000" b="1" dirty="0" smtClean="0"/>
              <a:t>Jesus is not saying that we are to engage in the kind of help that causes us to violate the Word of God. In other words, we must not practice anything that goes contrary to the will of God.</a:t>
            </a:r>
            <a:endParaRPr lang="en-US" sz="4000" b="1" dirty="0"/>
          </a:p>
        </p:txBody>
      </p:sp>
    </p:spTree>
    <p:extLst>
      <p:ext uri="{BB962C8B-B14F-4D97-AF65-F5344CB8AC3E}">
        <p14:creationId xmlns:p14="http://schemas.microsoft.com/office/powerpoint/2010/main" xmlns="" val="25526225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jtcochran.files.wordpress.com/2009/08/greek-text-hebrews.jpg"/>
          <p:cNvPicPr>
            <a:picLocks noChangeAspect="1" noChangeArrowheads="1"/>
          </p:cNvPicPr>
          <p:nvPr/>
        </p:nvPicPr>
        <p:blipFill>
          <a:blip r:embed="rId2" cstate="print">
            <a:lum bright="-10000"/>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2"/>
          <p:cNvSpPr txBox="1">
            <a:spLocks/>
          </p:cNvSpPr>
          <p:nvPr/>
        </p:nvSpPr>
        <p:spPr>
          <a:xfrm>
            <a:off x="0" y="990600"/>
            <a:ext cx="8534400" cy="502920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7500" b="1" i="0" u="none" strike="noStrike" kern="1200" cap="none" spc="0" normalizeH="0" baseline="0" noProof="0" dirty="0" smtClean="0">
                <a:ln>
                  <a:noFill/>
                </a:ln>
                <a:solidFill>
                  <a:srgbClr val="FFFF00"/>
                </a:solidFill>
                <a:effectLst/>
                <a:uLnTx/>
                <a:uFillTx/>
                <a:latin typeface="+mn-lt"/>
                <a:ea typeface="+mn-ea"/>
                <a:cs typeface="+mn-cs"/>
              </a:rPr>
              <a:t>Lets analyze the Greek grammar of the text under consideration</a:t>
            </a:r>
            <a:endParaRPr kumimoji="0" lang="en-US" sz="7500" b="1" i="0" u="none" strike="noStrike" kern="1200" cap="none" spc="0" normalizeH="0" baseline="0" noProof="0" dirty="0">
              <a:ln>
                <a:noFill/>
              </a:ln>
              <a:solidFill>
                <a:srgbClr val="FFFF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jtcochran.files.wordpress.com/2009/08/greek-text-hebrews.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l-GR" sz="5500" dirty="0" smtClean="0">
                <a:solidFill>
                  <a:srgbClr val="FFFF00"/>
                </a:solidFill>
              </a:rPr>
              <a:t>ὕπαγε</a:t>
            </a:r>
            <a:endParaRPr lang="en-US" sz="5500" dirty="0" smtClean="0">
              <a:solidFill>
                <a:srgbClr val="FFFF00"/>
              </a:solidFill>
            </a:endParaRPr>
          </a:p>
          <a:p>
            <a:r>
              <a:rPr lang="en-US" sz="4200" b="1" dirty="0" smtClean="0">
                <a:solidFill>
                  <a:schemeClr val="bg1"/>
                </a:solidFill>
              </a:rPr>
              <a:t>2 Person Singular </a:t>
            </a:r>
            <a:r>
              <a:rPr lang="en-US" sz="4200" b="1" dirty="0" smtClean="0">
                <a:solidFill>
                  <a:srgbClr val="FFFF00"/>
                </a:solidFill>
              </a:rPr>
              <a:t>(you)</a:t>
            </a:r>
          </a:p>
          <a:p>
            <a:r>
              <a:rPr lang="en-US" sz="4200" b="1" dirty="0" smtClean="0">
                <a:solidFill>
                  <a:schemeClr val="bg1"/>
                </a:solidFill>
              </a:rPr>
              <a:t>Present Tense</a:t>
            </a:r>
            <a:r>
              <a:rPr lang="en-US" sz="4200" b="1" dirty="0" smtClean="0">
                <a:solidFill>
                  <a:srgbClr val="FFFF00"/>
                </a:solidFill>
              </a:rPr>
              <a:t> (continuous action)</a:t>
            </a:r>
          </a:p>
          <a:p>
            <a:r>
              <a:rPr lang="en-US" sz="4200" b="1" dirty="0" smtClean="0">
                <a:solidFill>
                  <a:schemeClr val="bg1"/>
                </a:solidFill>
              </a:rPr>
              <a:t>Active Voice </a:t>
            </a:r>
            <a:r>
              <a:rPr lang="en-US" sz="4200" b="1" dirty="0" smtClean="0">
                <a:solidFill>
                  <a:srgbClr val="FFFF00"/>
                </a:solidFill>
              </a:rPr>
              <a:t>(subject does the action)</a:t>
            </a:r>
          </a:p>
          <a:p>
            <a:r>
              <a:rPr lang="en-US" sz="4200" b="1" dirty="0" smtClean="0">
                <a:solidFill>
                  <a:schemeClr val="bg1"/>
                </a:solidFill>
              </a:rPr>
              <a:t>Imperative Mood </a:t>
            </a:r>
            <a:r>
              <a:rPr lang="en-US" sz="4200" b="1" dirty="0" smtClean="0">
                <a:solidFill>
                  <a:srgbClr val="FFFF00"/>
                </a:solidFill>
              </a:rPr>
              <a:t>(a command to obey)</a:t>
            </a:r>
          </a:p>
          <a:p>
            <a:endParaRPr lang="en-US" dirty="0"/>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smtClean="0">
                <a:solidFill>
                  <a:srgbClr val="FFFF00"/>
                </a:solidFill>
              </a:rPr>
              <a:t>The Verb “Go” In The Greek</a:t>
            </a:r>
            <a:endParaRPr lang="en-US" sz="5000" b="1" dirty="0">
              <a:solidFill>
                <a:srgbClr val="FFFF00"/>
              </a:solidFill>
            </a:endParaRPr>
          </a:p>
        </p:txBody>
      </p:sp>
    </p:spTree>
    <p:extLst>
      <p:ext uri="{BB962C8B-B14F-4D97-AF65-F5344CB8AC3E}">
        <p14:creationId xmlns:p14="http://schemas.microsoft.com/office/powerpoint/2010/main" xmlns="" val="266849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077200" cy="5943600"/>
          </a:xfrm>
        </p:spPr>
        <p:txBody>
          <a:bodyPr>
            <a:normAutofit/>
          </a:bodyPr>
          <a:lstStyle/>
          <a:p>
            <a:pPr marL="0" indent="0" algn="ctr">
              <a:buNone/>
            </a:pPr>
            <a:r>
              <a:rPr lang="en-US" sz="7600" b="1" dirty="0" smtClean="0"/>
              <a:t>Why is it MORE THROUGH LESS?</a:t>
            </a:r>
          </a:p>
          <a:p>
            <a:pPr marL="0" indent="0" algn="ctr">
              <a:buNone/>
            </a:pPr>
            <a:r>
              <a:rPr lang="en-US" sz="4900" b="1" dirty="0" smtClean="0">
                <a:solidFill>
                  <a:srgbClr val="FFFF00"/>
                </a:solidFill>
              </a:rPr>
              <a:t>The Practical Aspect of our lesson</a:t>
            </a:r>
            <a:endParaRPr lang="en-US" sz="4900" b="1" dirty="0">
              <a:solidFill>
                <a:srgbClr val="FFFF00"/>
              </a:solidFill>
            </a:endParaRPr>
          </a:p>
        </p:txBody>
      </p:sp>
    </p:spTree>
    <p:extLst>
      <p:ext uri="{BB962C8B-B14F-4D97-AF65-F5344CB8AC3E}">
        <p14:creationId xmlns:p14="http://schemas.microsoft.com/office/powerpoint/2010/main" xmlns="" val="9326038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990600"/>
            <a:ext cx="7745505" cy="4297363"/>
          </a:xfrm>
        </p:spPr>
        <p:txBody>
          <a:bodyPr>
            <a:normAutofit/>
          </a:bodyPr>
          <a:lstStyle/>
          <a:p>
            <a:pPr marL="0" indent="0" algn="ctr">
              <a:buNone/>
            </a:pPr>
            <a:r>
              <a:rPr lang="en-US" sz="4500" b="1" dirty="0" smtClean="0"/>
              <a:t>Let us consider the blessings of doing what Jesus commands us here in Matthew 5:41</a:t>
            </a:r>
            <a:endParaRPr lang="en-US" sz="4500" b="1" dirty="0"/>
          </a:p>
        </p:txBody>
      </p:sp>
      <p:pic>
        <p:nvPicPr>
          <p:cNvPr id="11266" name="Picture 2" descr="http://truereligiondebate.files.wordpress.com/2008/03/bible3.gif"/>
          <p:cNvPicPr>
            <a:picLocks noChangeAspect="1" noChangeArrowheads="1"/>
          </p:cNvPicPr>
          <p:nvPr/>
        </p:nvPicPr>
        <p:blipFill>
          <a:blip r:embed="rId2" cstate="print"/>
          <a:srcRect/>
          <a:stretch>
            <a:fillRect/>
          </a:stretch>
        </p:blipFill>
        <p:spPr bwMode="auto">
          <a:xfrm>
            <a:off x="3581400" y="3886200"/>
            <a:ext cx="2286000" cy="2563092"/>
          </a:xfrm>
          <a:prstGeom prst="rect">
            <a:avLst/>
          </a:prstGeom>
          <a:noFill/>
        </p:spPr>
      </p:pic>
    </p:spTree>
    <p:extLst>
      <p:ext uri="{BB962C8B-B14F-4D97-AF65-F5344CB8AC3E}">
        <p14:creationId xmlns:p14="http://schemas.microsoft.com/office/powerpoint/2010/main" xmlns="" val="2584909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81999" cy="4724400"/>
          </a:xfrm>
        </p:spPr>
        <p:txBody>
          <a:bodyPr>
            <a:normAutofit/>
          </a:bodyPr>
          <a:lstStyle/>
          <a:p>
            <a:pPr marL="0" indent="0" algn="ctr">
              <a:buNone/>
            </a:pPr>
            <a:r>
              <a:rPr lang="en-US" sz="4500" b="1" dirty="0" smtClean="0"/>
              <a:t># 1</a:t>
            </a:r>
            <a:endParaRPr lang="en-US" sz="4500" b="1" dirty="0"/>
          </a:p>
          <a:p>
            <a:pPr marL="0" indent="0" algn="ctr">
              <a:buNone/>
            </a:pPr>
            <a:r>
              <a:rPr lang="en-US" sz="4500" b="1" dirty="0" smtClean="0"/>
              <a:t>We enjoy the opportunity to show our neighbor that we love him by serving him (Mark </a:t>
            </a:r>
            <a:r>
              <a:rPr lang="en-US" sz="4500" b="1" dirty="0" smtClean="0"/>
              <a:t>12:30-31</a:t>
            </a:r>
            <a:r>
              <a:rPr lang="en-US" sz="4500" b="1" dirty="0" smtClean="0"/>
              <a:t>; Philippians </a:t>
            </a:r>
            <a:r>
              <a:rPr lang="en-US" sz="4500" b="1" dirty="0" smtClean="0"/>
              <a:t>2:1-4)</a:t>
            </a:r>
            <a:endParaRPr lang="en-US" sz="4500" b="1" dirty="0"/>
          </a:p>
        </p:txBody>
      </p:sp>
    </p:spTree>
    <p:extLst>
      <p:ext uri="{BB962C8B-B14F-4D97-AF65-F5344CB8AC3E}">
        <p14:creationId xmlns:p14="http://schemas.microsoft.com/office/powerpoint/2010/main" xmlns="" val="1071860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84237"/>
            <a:ext cx="8686800" cy="4525963"/>
          </a:xfrm>
        </p:spPr>
        <p:txBody>
          <a:bodyPr>
            <a:noAutofit/>
          </a:bodyPr>
          <a:lstStyle/>
          <a:p>
            <a:pPr marL="0" indent="0" algn="ctr">
              <a:buNone/>
            </a:pPr>
            <a:r>
              <a:rPr lang="en-US" sz="5500" b="1" dirty="0" smtClean="0"/>
              <a:t># 2</a:t>
            </a:r>
            <a:endParaRPr lang="en-US" sz="5500" b="1" dirty="0"/>
          </a:p>
          <a:p>
            <a:pPr marL="0" indent="0" algn="ctr">
              <a:buNone/>
            </a:pPr>
            <a:r>
              <a:rPr lang="en-US" sz="5500" b="1" dirty="0" smtClean="0"/>
              <a:t>We avoid displaying a worldly attitude which is contrary to the will of God</a:t>
            </a:r>
          </a:p>
          <a:p>
            <a:pPr marL="0" indent="0" algn="ctr">
              <a:buNone/>
            </a:pPr>
            <a:r>
              <a:rPr lang="en-US" sz="5500" b="1" dirty="0" smtClean="0"/>
              <a:t>(Ephesians </a:t>
            </a:r>
            <a:r>
              <a:rPr lang="en-US" sz="5500" b="1" dirty="0" smtClean="0"/>
              <a:t>4:31-32; Luke 6:27)</a:t>
            </a:r>
            <a:endParaRPr lang="en-US" sz="5500" b="1" dirty="0"/>
          </a:p>
        </p:txBody>
      </p:sp>
    </p:spTree>
    <p:extLst>
      <p:ext uri="{BB962C8B-B14F-4D97-AF65-F5344CB8AC3E}">
        <p14:creationId xmlns:p14="http://schemas.microsoft.com/office/powerpoint/2010/main" xmlns="" val="31242876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Ephesians 4:31-32</a:t>
            </a:r>
            <a:endParaRPr lang="en-US" dirty="0"/>
          </a:p>
        </p:txBody>
      </p:sp>
      <p:sp>
        <p:nvSpPr>
          <p:cNvPr id="3" name="Content Placeholder 2"/>
          <p:cNvSpPr>
            <a:spLocks noGrp="1"/>
          </p:cNvSpPr>
          <p:nvPr>
            <p:ph idx="1"/>
          </p:nvPr>
        </p:nvSpPr>
        <p:spPr/>
        <p:txBody>
          <a:bodyPr>
            <a:noAutofit/>
          </a:bodyPr>
          <a:lstStyle/>
          <a:p>
            <a:pPr algn="ctr">
              <a:buNone/>
            </a:pPr>
            <a:r>
              <a:rPr lang="en-US" sz="4000" b="1" dirty="0" smtClean="0"/>
              <a:t>Let all bitterness, wrath, anger, clamor, and evil speaking be put away from you, with all malice.  And be kind to one another, tender hearted, forgiving one another, even as God in Christ forgave you (NKJV)</a:t>
            </a:r>
            <a:endParaRPr lang="en-US" sz="4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Luke 6:27-28</a:t>
            </a:r>
            <a:endParaRPr lang="en-US" dirty="0"/>
          </a:p>
        </p:txBody>
      </p:sp>
      <p:sp>
        <p:nvSpPr>
          <p:cNvPr id="3" name="Content Placeholder 2"/>
          <p:cNvSpPr>
            <a:spLocks noGrp="1"/>
          </p:cNvSpPr>
          <p:nvPr>
            <p:ph idx="1"/>
          </p:nvPr>
        </p:nvSpPr>
        <p:spPr>
          <a:xfrm>
            <a:off x="457200" y="2003791"/>
            <a:ext cx="8229600" cy="4625609"/>
          </a:xfrm>
        </p:spPr>
        <p:txBody>
          <a:bodyPr>
            <a:normAutofit/>
          </a:bodyPr>
          <a:lstStyle/>
          <a:p>
            <a:pPr algn="ctr">
              <a:buNone/>
            </a:pPr>
            <a:r>
              <a:rPr lang="en-US" sz="4300" b="1" dirty="0" smtClean="0"/>
              <a:t>But I say to you who hear: Love your enemies, do good to those who hate you, bless </a:t>
            </a:r>
            <a:r>
              <a:rPr lang="en-US" sz="4300" b="1" dirty="0" err="1" smtClean="0"/>
              <a:t>thowe</a:t>
            </a:r>
            <a:r>
              <a:rPr lang="en-US" sz="4300" b="1" dirty="0" smtClean="0"/>
              <a:t> who curse you, and pray for those who spitefully use you (NKJV)</a:t>
            </a:r>
            <a:endParaRPr lang="en-US" sz="43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686800" cy="4525963"/>
          </a:xfrm>
        </p:spPr>
        <p:txBody>
          <a:bodyPr>
            <a:normAutofit/>
          </a:bodyPr>
          <a:lstStyle/>
          <a:p>
            <a:pPr marL="0" indent="0" algn="ctr">
              <a:buNone/>
            </a:pPr>
            <a:r>
              <a:rPr lang="en-US" sz="4500" b="1" dirty="0" smtClean="0"/>
              <a:t># 3</a:t>
            </a:r>
          </a:p>
          <a:p>
            <a:pPr marL="0" indent="0" algn="ctr">
              <a:buNone/>
            </a:pPr>
            <a:r>
              <a:rPr lang="en-US" sz="4500" b="1" dirty="0" smtClean="0"/>
              <a:t>We enjoy the opportunity to show submission to those who require our </a:t>
            </a:r>
            <a:r>
              <a:rPr lang="en-US" sz="4500" b="1" dirty="0" smtClean="0"/>
              <a:t>help; </a:t>
            </a:r>
            <a:r>
              <a:rPr lang="en-US" sz="4500" b="1" dirty="0" smtClean="0"/>
              <a:t>especially the laws of the land (Romans 13:1-7; Ephesians 6:5-8; 1 Peter 2:13-17).</a:t>
            </a:r>
            <a:endParaRPr lang="en-US" sz="4500" b="1" dirty="0"/>
          </a:p>
        </p:txBody>
      </p:sp>
    </p:spTree>
    <p:extLst>
      <p:ext uri="{BB962C8B-B14F-4D97-AF65-F5344CB8AC3E}">
        <p14:creationId xmlns:p14="http://schemas.microsoft.com/office/powerpoint/2010/main" xmlns="" val="20902439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5000" b="1" dirty="0" smtClean="0"/>
              <a:t># 4</a:t>
            </a:r>
          </a:p>
          <a:p>
            <a:pPr marL="0" indent="0" algn="ctr">
              <a:buNone/>
            </a:pPr>
            <a:r>
              <a:rPr lang="en-US" sz="5000" b="1" dirty="0" smtClean="0"/>
              <a:t>We enjoy the opportunity to speak to others about spiritual matters (Mark 16:15)</a:t>
            </a:r>
            <a:endParaRPr lang="en-US" sz="5000" b="1" dirty="0"/>
          </a:p>
        </p:txBody>
      </p:sp>
    </p:spTree>
    <p:extLst>
      <p:ext uri="{BB962C8B-B14F-4D97-AF65-F5344CB8AC3E}">
        <p14:creationId xmlns:p14="http://schemas.microsoft.com/office/powerpoint/2010/main" xmlns="" val="2605515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4500" b="1" dirty="0" smtClean="0"/>
              <a:t># 5</a:t>
            </a:r>
          </a:p>
          <a:p>
            <a:pPr marL="0" indent="0" algn="ctr">
              <a:buNone/>
            </a:pPr>
            <a:r>
              <a:rPr lang="en-US" sz="4500" b="1" dirty="0" smtClean="0"/>
              <a:t>We enjoy the opportunity to cultivate and develop in our lives patience and self control</a:t>
            </a:r>
          </a:p>
          <a:p>
            <a:pPr marL="0" indent="0" algn="ctr">
              <a:buNone/>
            </a:pPr>
            <a:r>
              <a:rPr lang="en-US" sz="4500" b="1" dirty="0" smtClean="0"/>
              <a:t>(2 Peter 1:6) </a:t>
            </a:r>
            <a:endParaRPr lang="en-US" sz="4500" b="1" dirty="0"/>
          </a:p>
        </p:txBody>
      </p:sp>
    </p:spTree>
    <p:extLst>
      <p:ext uri="{BB962C8B-B14F-4D97-AF65-F5344CB8AC3E}">
        <p14:creationId xmlns:p14="http://schemas.microsoft.com/office/powerpoint/2010/main" xmlns="" val="36206561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686800" cy="4525963"/>
          </a:xfrm>
        </p:spPr>
        <p:txBody>
          <a:bodyPr/>
          <a:lstStyle/>
          <a:p>
            <a:pPr marL="0" indent="0" algn="ctr">
              <a:buNone/>
            </a:pPr>
            <a:r>
              <a:rPr lang="en-US" sz="4500" b="1" dirty="0" smtClean="0"/>
              <a:t># 6</a:t>
            </a:r>
          </a:p>
          <a:p>
            <a:pPr marL="0" indent="0" algn="ctr">
              <a:buNone/>
            </a:pPr>
            <a:r>
              <a:rPr lang="en-US" sz="4500" b="1" dirty="0" smtClean="0"/>
              <a:t>We enjoy the opportunity to show others that we are different from the world. We become good examples to others!</a:t>
            </a:r>
          </a:p>
          <a:p>
            <a:pPr marL="0" indent="0" algn="ctr">
              <a:buNone/>
            </a:pPr>
            <a:r>
              <a:rPr lang="en-US" sz="4500" b="1" dirty="0" smtClean="0"/>
              <a:t>(Matthew 5:43-48; 5:16)</a:t>
            </a:r>
          </a:p>
          <a:p>
            <a:pPr marL="0" indent="0">
              <a:buNone/>
            </a:pPr>
            <a:endParaRPr lang="en-US" dirty="0"/>
          </a:p>
        </p:txBody>
      </p:sp>
    </p:spTree>
    <p:extLst>
      <p:ext uri="{BB962C8B-B14F-4D97-AF65-F5344CB8AC3E}">
        <p14:creationId xmlns:p14="http://schemas.microsoft.com/office/powerpoint/2010/main" xmlns="" val="17855867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686800" cy="4525963"/>
          </a:xfrm>
        </p:spPr>
        <p:txBody>
          <a:bodyPr>
            <a:normAutofit/>
          </a:bodyPr>
          <a:lstStyle/>
          <a:p>
            <a:pPr algn="ctr">
              <a:buNone/>
            </a:pPr>
            <a:r>
              <a:rPr lang="en-US" sz="4200" b="1" dirty="0" smtClean="0"/>
              <a:t># 7</a:t>
            </a:r>
          </a:p>
          <a:p>
            <a:pPr algn="ctr">
              <a:buNone/>
            </a:pPr>
            <a:r>
              <a:rPr lang="en-US" sz="4200" b="1" dirty="0" smtClean="0"/>
              <a:t>We follow the example of those who went the extra mile (1 Corinthians 11:1; Philippians 3:17; 3 John 11; The Good Samaritan, Philemon, Paul, Jesus Christ and many more)</a:t>
            </a:r>
            <a:endParaRPr lang="en-US" sz="42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172200"/>
          </a:xfrm>
        </p:spPr>
        <p:txBody>
          <a:bodyPr>
            <a:noAutofit/>
          </a:bodyPr>
          <a:lstStyle/>
          <a:p>
            <a:pPr marL="0" indent="0" algn="ctr">
              <a:buNone/>
            </a:pPr>
            <a:r>
              <a:rPr lang="en-US" sz="5500" b="1" dirty="0" smtClean="0"/>
              <a:t># 8</a:t>
            </a:r>
            <a:endParaRPr lang="en-US" sz="5500" b="1" dirty="0"/>
          </a:p>
          <a:p>
            <a:pPr marL="0" indent="0" algn="ctr">
              <a:buNone/>
            </a:pPr>
            <a:r>
              <a:rPr lang="en-US" sz="5500" b="1" dirty="0" smtClean="0"/>
              <a:t>We show obedience to the Son of God, Jesus Christ (John 14:15; James 1:22-25)</a:t>
            </a:r>
          </a:p>
          <a:p>
            <a:pPr marL="0" indent="0" algn="ctr">
              <a:buNone/>
            </a:pPr>
            <a:r>
              <a:rPr lang="en-US" sz="5000" b="1" i="1" dirty="0" smtClean="0">
                <a:solidFill>
                  <a:srgbClr val="C00000"/>
                </a:solidFill>
              </a:rPr>
              <a:t>Remember the command!</a:t>
            </a:r>
            <a:endParaRPr lang="en-US" sz="5000" b="1" i="1" dirty="0">
              <a:solidFill>
                <a:srgbClr val="C00000"/>
              </a:solidFill>
            </a:endParaRPr>
          </a:p>
        </p:txBody>
      </p:sp>
    </p:spTree>
    <p:extLst>
      <p:ext uri="{BB962C8B-B14F-4D97-AF65-F5344CB8AC3E}">
        <p14:creationId xmlns:p14="http://schemas.microsoft.com/office/powerpoint/2010/main" xmlns="" val="8924474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jtcochran.files.wordpress.com/2009/08/greek-text-hebrews.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l-GR" sz="5500" dirty="0" smtClean="0">
                <a:solidFill>
                  <a:srgbClr val="FFFF00"/>
                </a:solidFill>
              </a:rPr>
              <a:t>ὕπαγε</a:t>
            </a:r>
            <a:endParaRPr lang="en-US" sz="5500" dirty="0" smtClean="0">
              <a:solidFill>
                <a:srgbClr val="FFFF00"/>
              </a:solidFill>
            </a:endParaRPr>
          </a:p>
          <a:p>
            <a:r>
              <a:rPr lang="en-US" sz="3900" b="1" dirty="0" smtClean="0">
                <a:solidFill>
                  <a:schemeClr val="bg1"/>
                </a:solidFill>
              </a:rPr>
              <a:t>2 Person Singular (you)</a:t>
            </a:r>
          </a:p>
          <a:p>
            <a:r>
              <a:rPr lang="en-US" sz="3900" b="1" dirty="0" smtClean="0">
                <a:solidFill>
                  <a:schemeClr val="bg1"/>
                </a:solidFill>
              </a:rPr>
              <a:t>Present Tense (continuous action)</a:t>
            </a:r>
          </a:p>
          <a:p>
            <a:r>
              <a:rPr lang="en-US" sz="3900" b="1" dirty="0" smtClean="0">
                <a:solidFill>
                  <a:schemeClr val="bg1"/>
                </a:solidFill>
              </a:rPr>
              <a:t>Active Voice (subject does the action)</a:t>
            </a:r>
          </a:p>
          <a:p>
            <a:r>
              <a:rPr lang="en-US" sz="3900" b="1" dirty="0" smtClean="0">
                <a:solidFill>
                  <a:schemeClr val="bg1"/>
                </a:solidFill>
              </a:rPr>
              <a:t>Imperative Mood (a command to obey)</a:t>
            </a:r>
          </a:p>
          <a:p>
            <a:endParaRPr lang="en-US" dirty="0"/>
          </a:p>
        </p:txBody>
      </p:sp>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smtClean="0">
                <a:solidFill>
                  <a:srgbClr val="FFFF00"/>
                </a:solidFill>
              </a:rPr>
              <a:t>The Verb “Go” In The Greek</a:t>
            </a:r>
            <a:endParaRPr lang="en-US" sz="5000" b="1" dirty="0">
              <a:solidFill>
                <a:srgbClr val="FFFF00"/>
              </a:solidFill>
            </a:endParaRPr>
          </a:p>
        </p:txBody>
      </p:sp>
    </p:spTree>
    <p:extLst>
      <p:ext uri="{BB962C8B-B14F-4D97-AF65-F5344CB8AC3E}">
        <p14:creationId xmlns:p14="http://schemas.microsoft.com/office/powerpoint/2010/main" xmlns="" val="2668490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4500" b="1" dirty="0" smtClean="0"/>
              <a:t>We receive more through less when we make these blessings </a:t>
            </a:r>
            <a:r>
              <a:rPr lang="en-US" sz="4500" b="1" dirty="0" smtClean="0"/>
              <a:t>ours, by practicing what the Lord commands!</a:t>
            </a:r>
            <a:endParaRPr lang="en-US" sz="4500" b="1" dirty="0"/>
          </a:p>
        </p:txBody>
      </p:sp>
    </p:spTree>
    <p:extLst>
      <p:ext uri="{BB962C8B-B14F-4D97-AF65-F5344CB8AC3E}">
        <p14:creationId xmlns:p14="http://schemas.microsoft.com/office/powerpoint/2010/main" xmlns="" val="12173992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686800" cy="4403725"/>
          </a:xfrm>
        </p:spPr>
        <p:txBody>
          <a:bodyPr>
            <a:normAutofit/>
          </a:bodyPr>
          <a:lstStyle/>
          <a:p>
            <a:pPr algn="ctr">
              <a:buNone/>
            </a:pPr>
            <a:r>
              <a:rPr lang="en-US" sz="6500" b="1" dirty="0" smtClean="0"/>
              <a:t>Let Us Consider Some Practical Examples of the Extra Mile Principle!</a:t>
            </a:r>
            <a:endParaRPr lang="en-US" sz="65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800" y="304800"/>
            <a:ext cx="8686800" cy="6096000"/>
          </a:xfrm>
        </p:spPr>
        <p:txBody>
          <a:bodyPr>
            <a:normAutofit/>
          </a:bodyPr>
          <a:lstStyle/>
          <a:p>
            <a:r>
              <a:rPr lang="en-US" sz="3500" b="1" dirty="0" smtClean="0"/>
              <a:t>Church involvement requires going the extra mile (Evangelism, visitation, preaching, teaching, Ushering, etc.)</a:t>
            </a:r>
          </a:p>
          <a:p>
            <a:endParaRPr lang="en-US" sz="3500" b="1" dirty="0" smtClean="0"/>
          </a:p>
          <a:p>
            <a:r>
              <a:rPr lang="en-US" sz="3500" b="1" dirty="0" smtClean="0"/>
              <a:t>Hospitality requires going the extra mile (natural disasters, etc.) </a:t>
            </a:r>
          </a:p>
          <a:p>
            <a:endParaRPr lang="en-US" sz="3500" b="1" dirty="0" smtClean="0"/>
          </a:p>
          <a:p>
            <a:r>
              <a:rPr lang="en-US" sz="3500" b="1" dirty="0" smtClean="0"/>
              <a:t>Matters of opinion require going the extra mile (carpet, color, etc.)</a:t>
            </a:r>
            <a:endParaRPr lang="en-US" sz="3500"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134147" name="Picture 3" descr="F:\My Pictures\Imagenes para PowerPoint 2011\Compilación de Imagenes para PowerPoint\Imagenes para PowerPoint\Billy-Lambert-252x300.jpg"/>
          <p:cNvPicPr>
            <a:picLocks noChangeAspect="1" noChangeArrowheads="1"/>
          </p:cNvPicPr>
          <p:nvPr/>
        </p:nvPicPr>
        <p:blipFill>
          <a:blip r:embed="rId2" cstate="print">
            <a:lum bright="-30000"/>
          </a:blip>
          <a:srcRect/>
          <a:stretch>
            <a:fillRect/>
          </a:stretch>
        </p:blipFill>
        <p:spPr bwMode="auto">
          <a:xfrm>
            <a:off x="0" y="0"/>
            <a:ext cx="9144000" cy="6858000"/>
          </a:xfrm>
          <a:prstGeom prst="rect">
            <a:avLst/>
          </a:prstGeom>
          <a:noFill/>
        </p:spPr>
      </p:pic>
      <p:sp>
        <p:nvSpPr>
          <p:cNvPr id="6" name="Content Placeholder 1"/>
          <p:cNvSpPr txBox="1">
            <a:spLocks/>
          </p:cNvSpPr>
          <p:nvPr/>
        </p:nvSpPr>
        <p:spPr>
          <a:xfrm>
            <a:off x="609600" y="1676400"/>
            <a:ext cx="7745505" cy="3877815"/>
          </a:xfrm>
          <a:prstGeom prst="rect">
            <a:avLst/>
          </a:prstGeom>
        </p:spPr>
        <p:txBody>
          <a:bodyPr vert="horz" lIns="91440" tIns="45720" rIns="91440" bIns="45720" rtlCol="0">
            <a:normAutofit/>
          </a:bodyPr>
          <a:lstStyle/>
          <a:p>
            <a:pPr marL="365760" marR="0" lvl="0" indent="-365760" algn="ctr" defTabSz="914400" rtl="0" eaLnBrk="1" fontAlgn="auto" latinLnBrk="0" hangingPunct="1">
              <a:lnSpc>
                <a:spcPct val="100000"/>
              </a:lnSpc>
              <a:spcBef>
                <a:spcPct val="20000"/>
              </a:spcBef>
              <a:spcAft>
                <a:spcPts val="0"/>
              </a:spcAft>
              <a:buClr>
                <a:schemeClr val="accent1"/>
              </a:buClr>
              <a:buSzTx/>
              <a:buFont typeface="Wingdings" pitchFamily="2" charset="2"/>
              <a:buNone/>
              <a:tabLst/>
              <a:defRPr/>
            </a:pPr>
            <a:r>
              <a:rPr kumimoji="0" lang="en-US" sz="5500" b="1" i="0" u="none" strike="noStrike" kern="1200" cap="none" spc="0" normalizeH="0" baseline="0" noProof="0" smtClean="0">
                <a:ln>
                  <a:noFill/>
                </a:ln>
                <a:solidFill>
                  <a:schemeClr val="bg1"/>
                </a:solidFill>
                <a:effectLst/>
                <a:uLnTx/>
                <a:uFillTx/>
                <a:latin typeface="+mn-lt"/>
                <a:ea typeface="+mn-ea"/>
                <a:cs typeface="+mn-cs"/>
              </a:rPr>
              <a:t>As we close this lesson, let me encourage each of you to do the following:</a:t>
            </a:r>
            <a:endParaRPr kumimoji="0" lang="en-US" sz="5500" b="1"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304800"/>
            <a:ext cx="8839200" cy="6248400"/>
          </a:xfrm>
        </p:spPr>
        <p:txBody>
          <a:bodyPr>
            <a:normAutofit lnSpcReduction="10000"/>
          </a:bodyPr>
          <a:lstStyle/>
          <a:p>
            <a:r>
              <a:rPr lang="en-US" dirty="0" smtClean="0"/>
              <a:t>Let us  have a deep appreciation for the higher standard of conduct that we have in Jesus Christ</a:t>
            </a:r>
          </a:p>
          <a:p>
            <a:endParaRPr lang="en-US" dirty="0" smtClean="0"/>
          </a:p>
          <a:p>
            <a:r>
              <a:rPr lang="en-US" dirty="0" smtClean="0"/>
              <a:t>Let us continue to study the Scriptures so that we may strengthen our faith. There are some Christians that have left the faith because of a lack of knowledge</a:t>
            </a:r>
          </a:p>
          <a:p>
            <a:endParaRPr lang="en-US" dirty="0" smtClean="0"/>
          </a:p>
          <a:p>
            <a:r>
              <a:rPr lang="en-US" dirty="0" smtClean="0"/>
              <a:t>Let us strive to be different at all times!</a:t>
            </a:r>
          </a:p>
          <a:p>
            <a:endParaRPr lang="en-US" dirty="0" smtClean="0"/>
          </a:p>
          <a:p>
            <a:r>
              <a:rPr lang="en-US" dirty="0" smtClean="0"/>
              <a:t>Let us put others first so that we may please our heavenly Father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134147" name="Picture 3" descr="F:\My Pictures\Imagenes para PowerPoint 2011\Compilación de Imagenes para PowerPoint\Imagenes para PowerPoint\Billy-Lambert-252x300.jpg"/>
          <p:cNvPicPr>
            <a:picLocks noChangeAspect="1" noChangeArrowheads="1"/>
          </p:cNvPicPr>
          <p:nvPr/>
        </p:nvPicPr>
        <p:blipFill>
          <a:blip r:embed="rId2" cstate="print">
            <a:lum bright="-30000"/>
          </a:blip>
          <a:srcRect/>
          <a:stretch>
            <a:fillRect/>
          </a:stretch>
        </p:blipFill>
        <p:spPr bwMode="auto">
          <a:xfrm>
            <a:off x="0" y="0"/>
            <a:ext cx="9144000" cy="6858000"/>
          </a:xfrm>
          <a:prstGeom prst="rect">
            <a:avLst/>
          </a:prstGeom>
          <a:noFill/>
        </p:spPr>
      </p:pic>
      <p:sp>
        <p:nvSpPr>
          <p:cNvPr id="6" name="Content Placeholder 1"/>
          <p:cNvSpPr txBox="1">
            <a:spLocks/>
          </p:cNvSpPr>
          <p:nvPr/>
        </p:nvSpPr>
        <p:spPr>
          <a:xfrm>
            <a:off x="609600" y="1676400"/>
            <a:ext cx="7745505" cy="3877815"/>
          </a:xfrm>
          <a:prstGeom prst="rect">
            <a:avLst/>
          </a:prstGeom>
        </p:spPr>
        <p:txBody>
          <a:bodyPr vert="horz" lIns="91440" tIns="45720" rIns="91440" bIns="45720" rtlCol="0">
            <a:normAutofit/>
          </a:bodyPr>
          <a:lstStyle/>
          <a:p>
            <a:pPr marL="365760" marR="0" lvl="0" indent="-365760" algn="ctr" defTabSz="914400" rtl="0" eaLnBrk="1" fontAlgn="auto" latinLnBrk="0" hangingPunct="1">
              <a:lnSpc>
                <a:spcPct val="100000"/>
              </a:lnSpc>
              <a:spcBef>
                <a:spcPct val="20000"/>
              </a:spcBef>
              <a:spcAft>
                <a:spcPts val="0"/>
              </a:spcAft>
              <a:buClr>
                <a:schemeClr val="accent1"/>
              </a:buClr>
              <a:buSzTx/>
              <a:buFont typeface="Wingdings" pitchFamily="2" charset="2"/>
              <a:buNone/>
              <a:tabLst/>
              <a:defRPr/>
            </a:pPr>
            <a:r>
              <a:rPr kumimoji="0" lang="en-US" sz="5500" b="1" i="0" u="none" strike="noStrike" kern="1200" cap="none" spc="0" normalizeH="0" baseline="0" noProof="0" dirty="0" smtClean="0">
                <a:ln>
                  <a:noFill/>
                </a:ln>
                <a:solidFill>
                  <a:schemeClr val="bg1"/>
                </a:solidFill>
                <a:effectLst/>
                <a:uLnTx/>
                <a:uFillTx/>
                <a:latin typeface="+mn-lt"/>
                <a:ea typeface="+mn-ea"/>
                <a:cs typeface="+mn-cs"/>
              </a:rPr>
              <a:t>THANK YOU FOR YOUR KIND ATTENTION!</a:t>
            </a:r>
          </a:p>
          <a:p>
            <a:pPr marL="365760" marR="0" lvl="0" indent="-365760" algn="ctr" defTabSz="914400" rtl="0" eaLnBrk="1" fontAlgn="auto" latinLnBrk="0" hangingPunct="1">
              <a:lnSpc>
                <a:spcPct val="100000"/>
              </a:lnSpc>
              <a:spcBef>
                <a:spcPct val="20000"/>
              </a:spcBef>
              <a:spcAft>
                <a:spcPts val="0"/>
              </a:spcAft>
              <a:buClr>
                <a:schemeClr val="accent1"/>
              </a:buClr>
              <a:buSzTx/>
              <a:buFont typeface="Wingdings" pitchFamily="2" charset="2"/>
              <a:buNone/>
              <a:tabLst/>
              <a:defRPr/>
            </a:pPr>
            <a:endParaRPr lang="en-US" sz="5500" b="1" dirty="0" smtClean="0">
              <a:solidFill>
                <a:schemeClr val="bg1"/>
              </a:solidFill>
            </a:endParaRPr>
          </a:p>
          <a:p>
            <a:pPr marL="365760" marR="0" lvl="0" indent="-365760" algn="ctr" defTabSz="914400" rtl="0" eaLnBrk="1" fontAlgn="auto" latinLnBrk="0" hangingPunct="1">
              <a:lnSpc>
                <a:spcPct val="100000"/>
              </a:lnSpc>
              <a:spcBef>
                <a:spcPct val="20000"/>
              </a:spcBef>
              <a:spcAft>
                <a:spcPts val="0"/>
              </a:spcAft>
              <a:buClr>
                <a:schemeClr val="accent1"/>
              </a:buClr>
              <a:buSzTx/>
              <a:buFont typeface="Wingdings" pitchFamily="2" charset="2"/>
              <a:buNone/>
              <a:tabLst/>
              <a:defRPr/>
            </a:pPr>
            <a:r>
              <a:rPr kumimoji="0" lang="en-US" sz="5500" b="1" i="0" u="none" strike="noStrike" kern="1200" cap="none" spc="0" normalizeH="0" baseline="0" noProof="0" dirty="0" smtClean="0">
                <a:ln>
                  <a:noFill/>
                </a:ln>
                <a:solidFill>
                  <a:schemeClr val="bg1"/>
                </a:solidFill>
                <a:effectLst/>
                <a:uLnTx/>
                <a:uFillTx/>
                <a:latin typeface="+mn-lt"/>
                <a:ea typeface="+mn-ea"/>
                <a:cs typeface="+mn-cs"/>
              </a:rPr>
              <a:t>GOD BLESS YOU!</a:t>
            </a:r>
            <a:endParaRPr kumimoji="0" lang="en-US" sz="5500" b="1"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_rels/theme8.xml.rels><?xml version="1.0" encoding="UTF-8" standalone="yes"?>
<Relationships xmlns="http://schemas.openxmlformats.org/package/2006/relationships"><Relationship Id="rId1" Type="http://schemas.openxmlformats.org/officeDocument/2006/relationships/image" Target="../media/image4.jpeg"/></Relationships>
</file>

<file path=ppt/theme/_rels/theme9.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7.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1_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9.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712</TotalTime>
  <Words>1586</Words>
  <Application>Microsoft Office PowerPoint</Application>
  <PresentationFormat>On-screen Show (4:3)</PresentationFormat>
  <Paragraphs>133</Paragraphs>
  <Slides>43</Slides>
  <Notes>0</Notes>
  <HiddenSlides>0</HiddenSlides>
  <MMClips>0</MMClips>
  <ScaleCrop>false</ScaleCrop>
  <HeadingPairs>
    <vt:vector size="4" baseType="variant">
      <vt:variant>
        <vt:lpstr>Theme</vt:lpstr>
      </vt:variant>
      <vt:variant>
        <vt:i4>9</vt:i4>
      </vt:variant>
      <vt:variant>
        <vt:lpstr>Slide Titles</vt:lpstr>
      </vt:variant>
      <vt:variant>
        <vt:i4>43</vt:i4>
      </vt:variant>
    </vt:vector>
  </HeadingPairs>
  <TitlesOfParts>
    <vt:vector size="52" baseType="lpstr">
      <vt:lpstr>Office Theme</vt:lpstr>
      <vt:lpstr>Horizon</vt:lpstr>
      <vt:lpstr>Module</vt:lpstr>
      <vt:lpstr>Elemental</vt:lpstr>
      <vt:lpstr>Aspect</vt:lpstr>
      <vt:lpstr>Hardcover</vt:lpstr>
      <vt:lpstr>Trek</vt:lpstr>
      <vt:lpstr>1_Elemental</vt:lpstr>
      <vt:lpstr>1_Module</vt:lpstr>
      <vt:lpstr>Slide 1</vt:lpstr>
      <vt:lpstr>Slide 2</vt:lpstr>
      <vt:lpstr>Let me encourage you to be a doer of god’s word!</vt:lpstr>
      <vt:lpstr>Slide 4</vt:lpstr>
      <vt:lpstr>PARADOX</vt:lpstr>
      <vt:lpstr>MANY EXAMPLES OF PARADOXES</vt:lpstr>
      <vt:lpstr>Slide 7</vt:lpstr>
      <vt:lpstr>Slide 8</vt:lpstr>
      <vt:lpstr>Slide 9</vt:lpstr>
      <vt:lpstr>Slide 10</vt:lpstr>
      <vt:lpstr>We live under a very unique Law!</vt:lpstr>
      <vt:lpstr>Slide 12</vt:lpstr>
      <vt:lpstr>Slide 13</vt:lpstr>
      <vt:lpstr>J.W. McGarvey</vt:lpstr>
      <vt:lpstr>The people’s new testament notes</vt:lpstr>
      <vt:lpstr>“Compel to go”: Gr. ἀγγαρεύω</vt:lpstr>
      <vt:lpstr>“Compel to go”: Gr. ἀγγαρεύω</vt:lpstr>
      <vt:lpstr>“Compel to go”: Gr. ἀγγαρεύω</vt:lpstr>
      <vt:lpstr>The meaning of the Text</vt:lpstr>
      <vt:lpstr>The meaning of the Text</vt:lpstr>
      <vt:lpstr>Jesus Expects Us to Be Different</vt:lpstr>
      <vt:lpstr>What the text is not saying</vt:lpstr>
      <vt:lpstr>Slide 23</vt:lpstr>
      <vt:lpstr>Slide 24</vt:lpstr>
      <vt:lpstr>Slide 25</vt:lpstr>
      <vt:lpstr>Slide 26</vt:lpstr>
      <vt:lpstr>Slide 27</vt:lpstr>
      <vt:lpstr>Slide 28</vt:lpstr>
      <vt:lpstr>Ephesians 4:31-32</vt:lpstr>
      <vt:lpstr>Luke 6:27-28</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Willie Alvarenga</dc:creator>
  <cp:lastModifiedBy>Willie Alvarenga</cp:lastModifiedBy>
  <cp:revision>82</cp:revision>
  <dcterms:created xsi:type="dcterms:W3CDTF">2011-05-24T18:41:02Z</dcterms:created>
  <dcterms:modified xsi:type="dcterms:W3CDTF">2011-06-01T23:25:29Z</dcterms:modified>
</cp:coreProperties>
</file>