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257" r:id="rId4"/>
    <p:sldId id="394" r:id="rId5"/>
    <p:sldId id="402" r:id="rId6"/>
    <p:sldId id="333" r:id="rId7"/>
    <p:sldId id="366" r:id="rId8"/>
    <p:sldId id="367" r:id="rId9"/>
    <p:sldId id="370" r:id="rId10"/>
    <p:sldId id="372" r:id="rId11"/>
    <p:sldId id="317" r:id="rId12"/>
    <p:sldId id="320" r:id="rId13"/>
    <p:sldId id="380" r:id="rId14"/>
    <p:sldId id="381" r:id="rId15"/>
    <p:sldId id="382" r:id="rId16"/>
    <p:sldId id="383" r:id="rId17"/>
    <p:sldId id="395" r:id="rId18"/>
    <p:sldId id="396" r:id="rId19"/>
    <p:sldId id="397" r:id="rId20"/>
    <p:sldId id="398" r:id="rId21"/>
    <p:sldId id="399" r:id="rId22"/>
    <p:sldId id="400" r:id="rId23"/>
    <p:sldId id="401" r:id="rId24"/>
    <p:sldId id="352" r:id="rId25"/>
    <p:sldId id="271" r:id="rId26"/>
    <p:sldId id="279" r:id="rId27"/>
    <p:sldId id="272" r:id="rId28"/>
    <p:sldId id="392" r:id="rId29"/>
    <p:sldId id="273" r:id="rId30"/>
    <p:sldId id="393" r:id="rId31"/>
    <p:sldId id="275" r:id="rId32"/>
    <p:sldId id="276" r:id="rId33"/>
    <p:sldId id="270" r:id="rId34"/>
    <p:sldId id="258" r:id="rId35"/>
    <p:sldId id="280" r:id="rId36"/>
    <p:sldId id="292" r:id="rId37"/>
    <p:sldId id="345" r:id="rId38"/>
    <p:sldId id="283" r:id="rId39"/>
    <p:sldId id="351" r:id="rId40"/>
    <p:sldId id="284" r:id="rId41"/>
    <p:sldId id="350" r:id="rId42"/>
    <p:sldId id="349" r:id="rId43"/>
    <p:sldId id="319" r:id="rId44"/>
    <p:sldId id="295" r:id="rId45"/>
    <p:sldId id="296" r:id="rId46"/>
    <p:sldId id="297" r:id="rId47"/>
    <p:sldId id="298" r:id="rId48"/>
    <p:sldId id="299" r:id="rId49"/>
    <p:sldId id="356" r:id="rId50"/>
    <p:sldId id="347" r:id="rId51"/>
    <p:sldId id="300" r:id="rId52"/>
    <p:sldId id="301" r:id="rId53"/>
    <p:sldId id="302" r:id="rId54"/>
    <p:sldId id="305" r:id="rId55"/>
    <p:sldId id="303" r:id="rId56"/>
    <p:sldId id="304" r:id="rId57"/>
    <p:sldId id="384" r:id="rId58"/>
    <p:sldId id="385" r:id="rId59"/>
    <p:sldId id="306" r:id="rId60"/>
    <p:sldId id="307" r:id="rId61"/>
    <p:sldId id="309" r:id="rId62"/>
    <p:sldId id="308" r:id="rId63"/>
    <p:sldId id="386" r:id="rId64"/>
    <p:sldId id="312" r:id="rId65"/>
    <p:sldId id="310" r:id="rId66"/>
    <p:sldId id="331" r:id="rId67"/>
    <p:sldId id="387" r:id="rId68"/>
    <p:sldId id="390" r:id="rId69"/>
    <p:sldId id="358" r:id="rId70"/>
    <p:sldId id="314" r:id="rId71"/>
    <p:sldId id="316" r:id="rId72"/>
    <p:sldId id="389" r:id="rId73"/>
    <p:sldId id="391" r:id="rId74"/>
    <p:sldId id="321" r:id="rId75"/>
    <p:sldId id="337" r:id="rId76"/>
    <p:sldId id="342" r:id="rId77"/>
    <p:sldId id="339" r:id="rId78"/>
    <p:sldId id="340" r:id="rId79"/>
    <p:sldId id="341" r:id="rId80"/>
    <p:sldId id="348" r:id="rId81"/>
    <p:sldId id="360" r:id="rId82"/>
    <p:sldId id="361" r:id="rId83"/>
    <p:sldId id="277" r:id="rId84"/>
    <p:sldId id="278" r:id="rId85"/>
    <p:sldId id="375" r:id="rId86"/>
    <p:sldId id="354" r:id="rId87"/>
    <p:sldId id="355" r:id="rId88"/>
    <p:sldId id="373" r:id="rId89"/>
    <p:sldId id="374" r:id="rId90"/>
    <p:sldId id="363" r:id="rId91"/>
    <p:sldId id="364" r:id="rId92"/>
    <p:sldId id="260" r:id="rId93"/>
    <p:sldId id="261" r:id="rId94"/>
    <p:sldId id="359" r:id="rId9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illie's" initials="W"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650"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5FC0B83-D67A-4A19-8332-71260C8F43FE}" type="datetimeFigureOut">
              <a:rPr lang="en-US" smtClean="0"/>
              <a:t>4/3/2017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3D38EB-DC2C-483A-99DC-6BF04F362F9A}" type="slidenum">
              <a:rPr lang="en-US" smtClean="0"/>
              <a:t>‹#›</a:t>
            </a:fld>
            <a:endParaRPr lang="en-US"/>
          </a:p>
        </p:txBody>
      </p:sp>
    </p:spTree>
    <p:extLst>
      <p:ext uri="{BB962C8B-B14F-4D97-AF65-F5344CB8AC3E}">
        <p14:creationId xmlns:p14="http://schemas.microsoft.com/office/powerpoint/2010/main" val="2995453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FC0B83-D67A-4A19-8332-71260C8F43FE}" type="datetimeFigureOut">
              <a:rPr lang="en-US" smtClean="0"/>
              <a:t>4/3/2017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3D38EB-DC2C-483A-99DC-6BF04F362F9A}" type="slidenum">
              <a:rPr lang="en-US" smtClean="0"/>
              <a:t>‹#›</a:t>
            </a:fld>
            <a:endParaRPr lang="en-US"/>
          </a:p>
        </p:txBody>
      </p:sp>
    </p:spTree>
    <p:extLst>
      <p:ext uri="{BB962C8B-B14F-4D97-AF65-F5344CB8AC3E}">
        <p14:creationId xmlns:p14="http://schemas.microsoft.com/office/powerpoint/2010/main" val="1527291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FC0B83-D67A-4A19-8332-71260C8F43FE}" type="datetimeFigureOut">
              <a:rPr lang="en-US" smtClean="0"/>
              <a:t>4/3/2017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3D38EB-DC2C-483A-99DC-6BF04F362F9A}" type="slidenum">
              <a:rPr lang="en-US" smtClean="0"/>
              <a:t>‹#›</a:t>
            </a:fld>
            <a:endParaRPr lang="en-US"/>
          </a:p>
        </p:txBody>
      </p:sp>
    </p:spTree>
    <p:extLst>
      <p:ext uri="{BB962C8B-B14F-4D97-AF65-F5344CB8AC3E}">
        <p14:creationId xmlns:p14="http://schemas.microsoft.com/office/powerpoint/2010/main" val="211697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5FC0B83-D67A-4A19-8332-71260C8F43FE}" type="datetimeFigureOut">
              <a:rPr lang="en-US" smtClean="0"/>
              <a:t>4/3/2017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3D38EB-DC2C-483A-99DC-6BF04F362F9A}" type="slidenum">
              <a:rPr lang="en-US" smtClean="0"/>
              <a:t>‹#›</a:t>
            </a:fld>
            <a:endParaRPr lang="en-US"/>
          </a:p>
        </p:txBody>
      </p:sp>
    </p:spTree>
    <p:extLst>
      <p:ext uri="{BB962C8B-B14F-4D97-AF65-F5344CB8AC3E}">
        <p14:creationId xmlns:p14="http://schemas.microsoft.com/office/powerpoint/2010/main" val="2085519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5FC0B83-D67A-4A19-8332-71260C8F43FE}" type="datetimeFigureOut">
              <a:rPr lang="en-US" smtClean="0"/>
              <a:t>4/3/2017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3D38EB-DC2C-483A-99DC-6BF04F362F9A}" type="slidenum">
              <a:rPr lang="en-US" smtClean="0"/>
              <a:t>‹#›</a:t>
            </a:fld>
            <a:endParaRPr lang="en-US"/>
          </a:p>
        </p:txBody>
      </p:sp>
    </p:spTree>
    <p:extLst>
      <p:ext uri="{BB962C8B-B14F-4D97-AF65-F5344CB8AC3E}">
        <p14:creationId xmlns:p14="http://schemas.microsoft.com/office/powerpoint/2010/main" val="2146873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5FC0B83-D67A-4A19-8332-71260C8F43FE}" type="datetimeFigureOut">
              <a:rPr lang="en-US" smtClean="0"/>
              <a:t>4/3/2017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3D38EB-DC2C-483A-99DC-6BF04F362F9A}" type="slidenum">
              <a:rPr lang="en-US" smtClean="0"/>
              <a:t>‹#›</a:t>
            </a:fld>
            <a:endParaRPr lang="en-US"/>
          </a:p>
        </p:txBody>
      </p:sp>
    </p:spTree>
    <p:extLst>
      <p:ext uri="{BB962C8B-B14F-4D97-AF65-F5344CB8AC3E}">
        <p14:creationId xmlns:p14="http://schemas.microsoft.com/office/powerpoint/2010/main" val="4038921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FC0B83-D67A-4A19-8332-71260C8F43FE}" type="datetimeFigureOut">
              <a:rPr lang="en-US" smtClean="0"/>
              <a:t>4/3/2017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3D38EB-DC2C-483A-99DC-6BF04F362F9A}" type="slidenum">
              <a:rPr lang="en-US" smtClean="0"/>
              <a:t>‹#›</a:t>
            </a:fld>
            <a:endParaRPr lang="en-US"/>
          </a:p>
        </p:txBody>
      </p:sp>
    </p:spTree>
    <p:extLst>
      <p:ext uri="{BB962C8B-B14F-4D97-AF65-F5344CB8AC3E}">
        <p14:creationId xmlns:p14="http://schemas.microsoft.com/office/powerpoint/2010/main" val="1215744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FC0B83-D67A-4A19-8332-71260C8F43FE}" type="datetimeFigureOut">
              <a:rPr lang="en-US" smtClean="0"/>
              <a:t>4/3/2017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3D38EB-DC2C-483A-99DC-6BF04F362F9A}" type="slidenum">
              <a:rPr lang="en-US" smtClean="0"/>
              <a:t>‹#›</a:t>
            </a:fld>
            <a:endParaRPr lang="en-US"/>
          </a:p>
        </p:txBody>
      </p:sp>
    </p:spTree>
    <p:extLst>
      <p:ext uri="{BB962C8B-B14F-4D97-AF65-F5344CB8AC3E}">
        <p14:creationId xmlns:p14="http://schemas.microsoft.com/office/powerpoint/2010/main" val="230463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FC0B83-D67A-4A19-8332-71260C8F43FE}" type="datetimeFigureOut">
              <a:rPr lang="en-US" smtClean="0"/>
              <a:t>4/3/2017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3D38EB-DC2C-483A-99DC-6BF04F362F9A}" type="slidenum">
              <a:rPr lang="en-US" smtClean="0"/>
              <a:t>‹#›</a:t>
            </a:fld>
            <a:endParaRPr lang="en-US"/>
          </a:p>
        </p:txBody>
      </p:sp>
    </p:spTree>
    <p:extLst>
      <p:ext uri="{BB962C8B-B14F-4D97-AF65-F5344CB8AC3E}">
        <p14:creationId xmlns:p14="http://schemas.microsoft.com/office/powerpoint/2010/main" val="1469940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FC0B83-D67A-4A19-8332-71260C8F43FE}" type="datetimeFigureOut">
              <a:rPr lang="en-US" smtClean="0"/>
              <a:t>4/3/2017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3D38EB-DC2C-483A-99DC-6BF04F362F9A}" type="slidenum">
              <a:rPr lang="en-US" smtClean="0"/>
              <a:t>‹#›</a:t>
            </a:fld>
            <a:endParaRPr lang="en-US"/>
          </a:p>
        </p:txBody>
      </p:sp>
    </p:spTree>
    <p:extLst>
      <p:ext uri="{BB962C8B-B14F-4D97-AF65-F5344CB8AC3E}">
        <p14:creationId xmlns:p14="http://schemas.microsoft.com/office/powerpoint/2010/main" val="3728463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FC0B83-D67A-4A19-8332-71260C8F43FE}" type="datetimeFigureOut">
              <a:rPr lang="en-US" smtClean="0"/>
              <a:t>4/3/2017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3D38EB-DC2C-483A-99DC-6BF04F362F9A}" type="slidenum">
              <a:rPr lang="en-US" smtClean="0"/>
              <a:t>‹#›</a:t>
            </a:fld>
            <a:endParaRPr lang="en-US"/>
          </a:p>
        </p:txBody>
      </p:sp>
    </p:spTree>
    <p:extLst>
      <p:ext uri="{BB962C8B-B14F-4D97-AF65-F5344CB8AC3E}">
        <p14:creationId xmlns:p14="http://schemas.microsoft.com/office/powerpoint/2010/main" val="2392625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29" y="0"/>
            <a:ext cx="9120341" cy="6858000"/>
          </a:xfrm>
          <a:prstGeom prst="rect">
            <a:avLst/>
          </a:prstGeom>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5FC0B83-D67A-4A19-8332-71260C8F43FE}" type="datetimeFigureOut">
              <a:rPr lang="en-US" smtClean="0"/>
              <a:t>4/3/2017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3D38EB-DC2C-483A-99DC-6BF04F362F9A}" type="slidenum">
              <a:rPr lang="en-US" smtClean="0"/>
              <a:t>‹#›</a:t>
            </a:fld>
            <a:endParaRPr lang="en-US"/>
          </a:p>
        </p:txBody>
      </p:sp>
    </p:spTree>
    <p:extLst>
      <p:ext uri="{BB962C8B-B14F-4D97-AF65-F5344CB8AC3E}">
        <p14:creationId xmlns:p14="http://schemas.microsoft.com/office/powerpoint/2010/main" val="68385505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29" y="0"/>
            <a:ext cx="9120341"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FC0B83-D67A-4A19-8332-71260C8F43FE}" type="datetimeFigureOut">
              <a:rPr lang="en-US" smtClean="0"/>
              <a:t>4/3/2017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3D38EB-DC2C-483A-99DC-6BF04F362F9A}" type="slidenum">
              <a:rPr lang="en-US" smtClean="0"/>
              <a:t>‹#›</a:t>
            </a:fld>
            <a:endParaRPr lang="en-US"/>
          </a:p>
        </p:txBody>
      </p:sp>
    </p:spTree>
    <p:extLst>
      <p:ext uri="{BB962C8B-B14F-4D97-AF65-F5344CB8AC3E}">
        <p14:creationId xmlns:p14="http://schemas.microsoft.com/office/powerpoint/2010/main" val="211720415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FC0B83-D67A-4A19-8332-71260C8F43FE}" type="datetimeFigureOut">
              <a:rPr lang="en-US" smtClean="0"/>
              <a:t>4/3/2017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3D38EB-DC2C-483A-99DC-6BF04F362F9A}" type="slidenum">
              <a:rPr lang="en-US" smtClean="0"/>
              <a:t>‹#›</a:t>
            </a:fld>
            <a:endParaRPr lang="en-US"/>
          </a:p>
        </p:txBody>
      </p:sp>
    </p:spTree>
    <p:extLst>
      <p:ext uri="{BB962C8B-B14F-4D97-AF65-F5344CB8AC3E}">
        <p14:creationId xmlns:p14="http://schemas.microsoft.com/office/powerpoint/2010/main" val="40061361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5FC0B83-D67A-4A19-8332-71260C8F43FE}" type="datetimeFigureOut">
              <a:rPr lang="en-US" smtClean="0"/>
              <a:t>4/3/2017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3D38EB-DC2C-483A-99DC-6BF04F362F9A}" type="slidenum">
              <a:rPr lang="en-US" smtClean="0"/>
              <a:t>‹#›</a:t>
            </a:fld>
            <a:endParaRPr lang="en-US"/>
          </a:p>
        </p:txBody>
      </p:sp>
    </p:spTree>
    <p:extLst>
      <p:ext uri="{BB962C8B-B14F-4D97-AF65-F5344CB8AC3E}">
        <p14:creationId xmlns:p14="http://schemas.microsoft.com/office/powerpoint/2010/main" val="21773303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5FC0B83-D67A-4A19-8332-71260C8F43FE}" type="datetimeFigureOut">
              <a:rPr lang="en-US" smtClean="0"/>
              <a:t>4/3/2017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3D38EB-DC2C-483A-99DC-6BF04F362F9A}" type="slidenum">
              <a:rPr lang="en-US" smtClean="0"/>
              <a:t>‹#›</a:t>
            </a:fld>
            <a:endParaRPr lang="en-US"/>
          </a:p>
        </p:txBody>
      </p:sp>
    </p:spTree>
    <p:extLst>
      <p:ext uri="{BB962C8B-B14F-4D97-AF65-F5344CB8AC3E}">
        <p14:creationId xmlns:p14="http://schemas.microsoft.com/office/powerpoint/2010/main" val="34325662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5FC0B83-D67A-4A19-8332-71260C8F43FE}" type="datetimeFigureOut">
              <a:rPr lang="en-US" smtClean="0"/>
              <a:t>4/3/2017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3D38EB-DC2C-483A-99DC-6BF04F362F9A}" type="slidenum">
              <a:rPr lang="en-US" smtClean="0"/>
              <a:t>‹#›</a:t>
            </a:fld>
            <a:endParaRPr lang="en-US"/>
          </a:p>
        </p:txBody>
      </p:sp>
    </p:spTree>
    <p:extLst>
      <p:ext uri="{BB962C8B-B14F-4D97-AF65-F5344CB8AC3E}">
        <p14:creationId xmlns:p14="http://schemas.microsoft.com/office/powerpoint/2010/main" val="15793003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FC0B83-D67A-4A19-8332-71260C8F43FE}" type="datetimeFigureOut">
              <a:rPr lang="en-US" smtClean="0"/>
              <a:t>4/3/2017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3D38EB-DC2C-483A-99DC-6BF04F362F9A}" type="slidenum">
              <a:rPr lang="en-US" smtClean="0"/>
              <a:t>‹#›</a:t>
            </a:fld>
            <a:endParaRPr lang="en-US"/>
          </a:p>
        </p:txBody>
      </p:sp>
    </p:spTree>
    <p:extLst>
      <p:ext uri="{BB962C8B-B14F-4D97-AF65-F5344CB8AC3E}">
        <p14:creationId xmlns:p14="http://schemas.microsoft.com/office/powerpoint/2010/main" val="33873309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FC0B83-D67A-4A19-8332-71260C8F43FE}" type="datetimeFigureOut">
              <a:rPr lang="en-US" smtClean="0"/>
              <a:t>4/3/2017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3D38EB-DC2C-483A-99DC-6BF04F362F9A}" type="slidenum">
              <a:rPr lang="en-US" smtClean="0"/>
              <a:t>‹#›</a:t>
            </a:fld>
            <a:endParaRPr lang="en-US"/>
          </a:p>
        </p:txBody>
      </p:sp>
    </p:spTree>
    <p:extLst>
      <p:ext uri="{BB962C8B-B14F-4D97-AF65-F5344CB8AC3E}">
        <p14:creationId xmlns:p14="http://schemas.microsoft.com/office/powerpoint/2010/main" val="1898328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FC0B83-D67A-4A19-8332-71260C8F43FE}" type="datetimeFigureOut">
              <a:rPr lang="en-US" smtClean="0"/>
              <a:t>4/3/2017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3D38EB-DC2C-483A-99DC-6BF04F362F9A}" type="slidenum">
              <a:rPr lang="en-US" smtClean="0"/>
              <a:t>‹#›</a:t>
            </a:fld>
            <a:endParaRPr lang="en-US"/>
          </a:p>
        </p:txBody>
      </p:sp>
    </p:spTree>
    <p:extLst>
      <p:ext uri="{BB962C8B-B14F-4D97-AF65-F5344CB8AC3E}">
        <p14:creationId xmlns:p14="http://schemas.microsoft.com/office/powerpoint/2010/main" val="32623103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FC0B83-D67A-4A19-8332-71260C8F43FE}" type="datetimeFigureOut">
              <a:rPr lang="en-US" smtClean="0"/>
              <a:t>4/3/2017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3D38EB-DC2C-483A-99DC-6BF04F362F9A}" type="slidenum">
              <a:rPr lang="en-US" smtClean="0"/>
              <a:t>‹#›</a:t>
            </a:fld>
            <a:endParaRPr lang="en-US"/>
          </a:p>
        </p:txBody>
      </p:sp>
    </p:spTree>
    <p:extLst>
      <p:ext uri="{BB962C8B-B14F-4D97-AF65-F5344CB8AC3E}">
        <p14:creationId xmlns:p14="http://schemas.microsoft.com/office/powerpoint/2010/main" val="20785033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FC0B83-D67A-4A19-8332-71260C8F43FE}" type="datetimeFigureOut">
              <a:rPr lang="en-US" smtClean="0"/>
              <a:t>4/3/2017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3D38EB-DC2C-483A-99DC-6BF04F362F9A}" type="slidenum">
              <a:rPr lang="en-US" smtClean="0"/>
              <a:t>‹#›</a:t>
            </a:fld>
            <a:endParaRPr lang="en-US"/>
          </a:p>
        </p:txBody>
      </p:sp>
    </p:spTree>
    <p:extLst>
      <p:ext uri="{BB962C8B-B14F-4D97-AF65-F5344CB8AC3E}">
        <p14:creationId xmlns:p14="http://schemas.microsoft.com/office/powerpoint/2010/main" val="287775730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15FC0B83-D67A-4A19-8332-71260C8F43FE}" type="datetimeFigureOut">
              <a:rPr lang="en-US" smtClean="0"/>
              <a:t>4/3/2017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3D38EB-DC2C-483A-99DC-6BF04F362F9A}" type="slidenum">
              <a:rPr lang="en-US" smtClean="0"/>
              <a:t>‹#›</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15FC0B83-D67A-4A19-8332-71260C8F43FE}" type="datetimeFigureOut">
              <a:rPr lang="en-US" smtClean="0"/>
              <a:t>4/3/2017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3D38EB-DC2C-483A-99DC-6BF04F362F9A}" type="slidenum">
              <a:rPr lang="en-US" smtClean="0"/>
              <a:t>‹#›</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FC0B83-D67A-4A19-8332-71260C8F43FE}" type="datetimeFigureOut">
              <a:rPr lang="en-US" smtClean="0"/>
              <a:t>4/3/2017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3D38EB-DC2C-483A-99DC-6BF04F362F9A}" type="slidenum">
              <a:rPr lang="en-US" smtClean="0"/>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15FC0B83-D67A-4A19-8332-71260C8F43FE}" type="datetimeFigureOut">
              <a:rPr lang="en-US" smtClean="0"/>
              <a:t>4/3/2017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3D38EB-DC2C-483A-99DC-6BF04F362F9A}" type="slidenum">
              <a:rPr lang="en-US" smtClean="0"/>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5FC0B83-D67A-4A19-8332-71260C8F43FE}" type="datetimeFigureOut">
              <a:rPr lang="en-US" smtClean="0"/>
              <a:t>4/3/2017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3D38EB-DC2C-483A-99DC-6BF04F362F9A}" type="slidenum">
              <a:rPr lang="en-US" smtClean="0"/>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5FC0B83-D67A-4A19-8332-71260C8F43FE}" type="datetimeFigureOut">
              <a:rPr lang="en-US" smtClean="0"/>
              <a:t>4/3/2017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3D38EB-DC2C-483A-99DC-6BF04F362F9A}" type="slidenum">
              <a:rPr lang="en-US" smtClean="0"/>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FC0B83-D67A-4A19-8332-71260C8F43FE}" type="datetimeFigureOut">
              <a:rPr lang="en-US" smtClean="0"/>
              <a:t>4/3/2017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3D38EB-DC2C-483A-99DC-6BF04F362F9A}" type="slidenum">
              <a:rPr lang="en-US" smtClean="0"/>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FC0B83-D67A-4A19-8332-71260C8F43FE}" type="datetimeFigureOut">
              <a:rPr lang="en-US" smtClean="0"/>
              <a:t>4/3/2017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3D38EB-DC2C-483A-99DC-6BF04F362F9A}" type="slidenum">
              <a:rPr lang="en-US" smtClean="0"/>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FC0B83-D67A-4A19-8332-71260C8F43FE}" type="datetimeFigureOut">
              <a:rPr lang="en-US" smtClean="0"/>
              <a:t>4/3/2017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3D38EB-DC2C-483A-99DC-6BF04F362F9A}" type="slidenum">
              <a:rPr lang="en-US" smtClean="0"/>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FC0B83-D67A-4A19-8332-71260C8F43FE}" type="datetimeFigureOut">
              <a:rPr lang="en-US" smtClean="0"/>
              <a:t>4/3/2017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3D38EB-DC2C-483A-99DC-6BF04F362F9A}" type="slidenum">
              <a:rPr lang="en-US" smtClean="0"/>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FC0B83-D67A-4A19-8332-71260C8F43FE}" type="datetimeFigureOut">
              <a:rPr lang="en-US" smtClean="0"/>
              <a:t>4/3/2017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3D38EB-DC2C-483A-99DC-6BF04F362F9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FC0B83-D67A-4A19-8332-71260C8F43FE}" type="datetimeFigureOut">
              <a:rPr lang="en-US" smtClean="0"/>
              <a:t>4/3/2017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3D38EB-DC2C-483A-99DC-6BF04F362F9A}" type="slidenum">
              <a:rPr lang="en-US" smtClean="0"/>
              <a:t>‹#›</a:t>
            </a:fld>
            <a:endParaRPr lang="en-US"/>
          </a:p>
        </p:txBody>
      </p:sp>
    </p:spTree>
    <p:extLst>
      <p:ext uri="{BB962C8B-B14F-4D97-AF65-F5344CB8AC3E}">
        <p14:creationId xmlns:p14="http://schemas.microsoft.com/office/powerpoint/2010/main" val="38737982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829" y="0"/>
            <a:ext cx="9120341"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FC0B83-D67A-4A19-8332-71260C8F43FE}" type="datetimeFigureOut">
              <a:rPr lang="en-US" smtClean="0"/>
              <a:t>4/3/2017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3D38EB-DC2C-483A-99DC-6BF04F362F9A}" type="slidenum">
              <a:rPr lang="en-US" smtClean="0"/>
              <a:t>‹#›</a:t>
            </a:fld>
            <a:endParaRPr lang="en-US"/>
          </a:p>
        </p:txBody>
      </p:sp>
    </p:spTree>
    <p:extLst>
      <p:ext uri="{BB962C8B-B14F-4D97-AF65-F5344CB8AC3E}">
        <p14:creationId xmlns:p14="http://schemas.microsoft.com/office/powerpoint/2010/main" val="1218489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15FC0B83-D67A-4A19-8332-71260C8F43FE}" type="datetimeFigureOut">
              <a:rPr lang="en-US" smtClean="0"/>
              <a:t>4/3/2017</a:t>
            </a:fld>
            <a:endParaRPr lang="en-US"/>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A33D38EB-DC2C-483A-99DC-6BF04F362F9A}"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slide" Target="slide8.xml"/><Relationship Id="rId7" Type="http://schemas.openxmlformats.org/officeDocument/2006/relationships/slide" Target="slide31.xml"/><Relationship Id="rId2" Type="http://schemas.openxmlformats.org/officeDocument/2006/relationships/slide" Target="slide5.xml"/><Relationship Id="rId1" Type="http://schemas.openxmlformats.org/officeDocument/2006/relationships/slideLayout" Target="../slideLayouts/slideLayout2.xml"/><Relationship Id="rId6" Type="http://schemas.openxmlformats.org/officeDocument/2006/relationships/slide" Target="slide22.xml"/><Relationship Id="rId5" Type="http://schemas.openxmlformats.org/officeDocument/2006/relationships/slide" Target="slide15.xml"/><Relationship Id="rId4" Type="http://schemas.openxmlformats.org/officeDocument/2006/relationships/slide" Target="slide11.xml"/></Relationships>
</file>

<file path=ppt/slides/_rels/slide3.xml.rels><?xml version="1.0" encoding="UTF-8" standalone="yes"?>
<Relationships xmlns="http://schemas.openxmlformats.org/package/2006/relationships"><Relationship Id="rId8" Type="http://schemas.openxmlformats.org/officeDocument/2006/relationships/slide" Target="slide87.xml"/><Relationship Id="rId3" Type="http://schemas.openxmlformats.org/officeDocument/2006/relationships/slide" Target="slide40.xml"/><Relationship Id="rId7" Type="http://schemas.openxmlformats.org/officeDocument/2006/relationships/slide" Target="slide83.xml"/><Relationship Id="rId2" Type="http://schemas.openxmlformats.org/officeDocument/2006/relationships/slide" Target="slide35.xml"/><Relationship Id="rId1" Type="http://schemas.openxmlformats.org/officeDocument/2006/relationships/slideLayout" Target="../slideLayouts/slideLayout2.xml"/><Relationship Id="rId6" Type="http://schemas.openxmlformats.org/officeDocument/2006/relationships/slide" Target="slide80.xml"/><Relationship Id="rId5" Type="http://schemas.openxmlformats.org/officeDocument/2006/relationships/slide" Target="slide74.xml"/><Relationship Id="rId4" Type="http://schemas.openxmlformats.org/officeDocument/2006/relationships/slide" Target="slide48.xml"/><Relationship Id="rId9" Type="http://schemas.openxmlformats.org/officeDocument/2006/relationships/slide" Target="slide90.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slide" Target="slide3.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6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s://www.youtube.com/watch?v=SPPe7-tusOg" TargetMode="Externa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s://www.youtube.com/watch?v=DeF7AeZJzsY" TargetMode="External"/><Relationship Id="rId1" Type="http://schemas.openxmlformats.org/officeDocument/2006/relationships/slideLayout" Target="../slideLayouts/slideLayout1.xml"/><Relationship Id="rId4" Type="http://schemas.openxmlformats.org/officeDocument/2006/relationships/slide" Target="slide3.xml"/></Relationships>
</file>

<file path=ppt/slides/_rels/slide8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hyperlink" Target="https://www.youtube.com/watch?v=R9IHdy1lxJc" TargetMode="External"/><Relationship Id="rId2" Type="http://schemas.openxmlformats.org/officeDocument/2006/relationships/hyperlink" Target="https://www.youtube.com/watch?v=rw_w1r8n6PM" TargetMode="External"/><Relationship Id="rId1" Type="http://schemas.openxmlformats.org/officeDocument/2006/relationships/slideLayout" Target="../slideLayouts/slideLayout2.xml"/><Relationship Id="rId5" Type="http://schemas.openxmlformats.org/officeDocument/2006/relationships/hyperlink" Target="http://unabuenasolucion.blogspot.com/2012/08/ventajas-de-la-lectura-veloz.html" TargetMode="External"/><Relationship Id="rId4" Type="http://schemas.openxmlformats.org/officeDocument/2006/relationships/hyperlink" Target="http://www.educando.edu.do/articulos/estudiante/beneficios-de-la-lectura-rapida/" TargetMode="External"/></Relationships>
</file>

<file path=ppt/slides/_rels/slide9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hyperlink" Target="https://www.youtube.com/watch?v=6JLPTcZkW5I"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Willie's\Pictures\Photo Gallary 2017\book-1869617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657600" y="1252478"/>
            <a:ext cx="5111573" cy="2862322"/>
          </a:xfrm>
          <a:prstGeom prst="rect">
            <a:avLst/>
          </a:prstGeom>
          <a:noFill/>
        </p:spPr>
        <p:txBody>
          <a:bodyPr wrap="square" lIns="91440" tIns="45720" rIns="91440" bIns="45720">
            <a:spAutoFit/>
          </a:bodyPr>
          <a:lstStyle/>
          <a:p>
            <a:r>
              <a:rPr lang="en-US" sz="6000" b="1" spc="50" dirty="0" err="1"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lbertus Medium" panose="020E0602030304020304" pitchFamily="34" charset="0"/>
              </a:rPr>
              <a:t>Curso</a:t>
            </a:r>
            <a:r>
              <a:rPr lang="en-US" sz="60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lbertus Medium" panose="020E0602030304020304" pitchFamily="34" charset="0"/>
              </a:rPr>
              <a:t> de </a:t>
            </a:r>
          </a:p>
          <a:p>
            <a:r>
              <a:rPr lang="en-US" sz="60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lbertus Medium" panose="020E0602030304020304" pitchFamily="34" charset="0"/>
              </a:rPr>
              <a:t>     </a:t>
            </a:r>
            <a:r>
              <a:rPr lang="en-US" sz="6000" b="1" spc="50" dirty="0" err="1"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lbertus Medium" panose="020E0602030304020304" pitchFamily="34" charset="0"/>
              </a:rPr>
              <a:t>Lectura</a:t>
            </a:r>
            <a:endParaRPr lang="en-US" sz="60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lbertus Medium" panose="020E0602030304020304" pitchFamily="34" charset="0"/>
            </a:endParaRPr>
          </a:p>
          <a:p>
            <a:pPr algn="r"/>
            <a:r>
              <a:rPr lang="en-US" sz="60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lbertus Medium" panose="020E0602030304020304" pitchFamily="34" charset="0"/>
              </a:rPr>
              <a:t>      Rápida</a:t>
            </a:r>
            <a:endParaRPr lang="en-US" sz="6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lbertus Medium" panose="020E0602030304020304" pitchFamily="34" charset="0"/>
            </a:endParaRPr>
          </a:p>
        </p:txBody>
      </p:sp>
      <p:sp>
        <p:nvSpPr>
          <p:cNvPr id="2" name="Rectangle 1"/>
          <p:cNvSpPr/>
          <p:nvPr/>
        </p:nvSpPr>
        <p:spPr>
          <a:xfrm>
            <a:off x="5867400" y="5334000"/>
            <a:ext cx="3124200" cy="1066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latin typeface="Book Antiqua" panose="02040602050305030304" pitchFamily="18" charset="0"/>
              </a:rPr>
              <a:t>Preparado</a:t>
            </a:r>
            <a:r>
              <a:rPr lang="en-US" dirty="0" smtClean="0">
                <a:latin typeface="Book Antiqua" panose="02040602050305030304" pitchFamily="18" charset="0"/>
              </a:rPr>
              <a:t> </a:t>
            </a:r>
            <a:r>
              <a:rPr lang="en-US" dirty="0" err="1" smtClean="0">
                <a:latin typeface="Book Antiqua" panose="02040602050305030304" pitchFamily="18" charset="0"/>
              </a:rPr>
              <a:t>por</a:t>
            </a:r>
            <a:r>
              <a:rPr lang="en-US" dirty="0" smtClean="0">
                <a:latin typeface="Book Antiqua" panose="02040602050305030304" pitchFamily="18" charset="0"/>
              </a:rPr>
              <a:t> </a:t>
            </a:r>
          </a:p>
          <a:p>
            <a:pPr algn="ctr"/>
            <a:r>
              <a:rPr lang="en-US" i="1" dirty="0" smtClean="0">
                <a:latin typeface="Book Antiqua" panose="02040602050305030304" pitchFamily="18" charset="0"/>
              </a:rPr>
              <a:t>Willie A. Alvarenga</a:t>
            </a:r>
            <a:endParaRPr lang="en-US" i="1" dirty="0">
              <a:latin typeface="Book Antiqua" panose="02040602050305030304" pitchFamily="18" charset="0"/>
            </a:endParaRPr>
          </a:p>
        </p:txBody>
      </p:sp>
    </p:spTree>
    <p:extLst>
      <p:ext uri="{BB962C8B-B14F-4D97-AF65-F5344CB8AC3E}">
        <p14:creationId xmlns:p14="http://schemas.microsoft.com/office/powerpoint/2010/main" val="30735532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err="1" smtClean="0"/>
              <a:t>Tabla</a:t>
            </a:r>
            <a:r>
              <a:rPr lang="en-US" sz="5400" b="1" dirty="0" smtClean="0"/>
              <a:t> de </a:t>
            </a:r>
            <a:r>
              <a:rPr lang="en-US" sz="5400" b="1" dirty="0" err="1" smtClean="0"/>
              <a:t>contenido</a:t>
            </a:r>
            <a:r>
              <a:rPr lang="en-US" sz="5400" b="1" dirty="0" smtClean="0"/>
              <a:t> </a:t>
            </a:r>
            <a:endParaRPr lang="en-US" sz="5400" b="1" dirty="0"/>
          </a:p>
        </p:txBody>
      </p:sp>
      <p:sp>
        <p:nvSpPr>
          <p:cNvPr id="3" name="Content Placeholder 2"/>
          <p:cNvSpPr>
            <a:spLocks noGrp="1"/>
          </p:cNvSpPr>
          <p:nvPr>
            <p:ph idx="1"/>
          </p:nvPr>
        </p:nvSpPr>
        <p:spPr/>
        <p:txBody>
          <a:bodyPr>
            <a:normAutofit/>
          </a:bodyPr>
          <a:lstStyle/>
          <a:p>
            <a:r>
              <a:rPr lang="es-MX" dirty="0" smtClean="0">
                <a:hlinkClick r:id="rId2" action="ppaction://hlinksldjump"/>
              </a:rPr>
              <a:t>Beneficios personales de la lectura rápida</a:t>
            </a:r>
            <a:endParaRPr lang="es-MX" dirty="0" smtClean="0"/>
          </a:p>
          <a:p>
            <a:r>
              <a:rPr lang="es-MX" dirty="0" smtClean="0">
                <a:hlinkClick r:id="rId3" action="ppaction://hlinksldjump"/>
              </a:rPr>
              <a:t>Objetivos del curso</a:t>
            </a:r>
            <a:endParaRPr lang="es-MX" dirty="0" smtClean="0"/>
          </a:p>
          <a:p>
            <a:r>
              <a:rPr lang="es-MX" dirty="0" smtClean="0">
                <a:hlinkClick r:id="rId4" action="ppaction://hlinksldjump"/>
              </a:rPr>
              <a:t>Frases </a:t>
            </a:r>
            <a:r>
              <a:rPr lang="es-MX" dirty="0" smtClean="0">
                <a:hlinkClick r:id="rId4" action="ppaction://hlinksldjump"/>
              </a:rPr>
              <a:t>célebres sobre </a:t>
            </a:r>
            <a:r>
              <a:rPr lang="es-MX" dirty="0" smtClean="0">
                <a:hlinkClick r:id="rId4" action="ppaction://hlinksldjump"/>
              </a:rPr>
              <a:t>la </a:t>
            </a:r>
            <a:r>
              <a:rPr lang="es-MX" dirty="0" smtClean="0">
                <a:hlinkClick r:id="rId4" action="ppaction://hlinksldjump"/>
              </a:rPr>
              <a:t>lectura</a:t>
            </a:r>
            <a:endParaRPr lang="es-MX" dirty="0" smtClean="0"/>
          </a:p>
          <a:p>
            <a:r>
              <a:rPr lang="es-MX" dirty="0" smtClean="0">
                <a:hlinkClick r:id="rId5" action="ppaction://hlinksldjump"/>
              </a:rPr>
              <a:t>¿Por qué muchos batallan con la lectura?</a:t>
            </a:r>
            <a:endParaRPr lang="es-MX" dirty="0" smtClean="0"/>
          </a:p>
          <a:p>
            <a:r>
              <a:rPr lang="es-MX" dirty="0" smtClean="0">
                <a:hlinkClick r:id="rId6" action="ppaction://hlinksldjump"/>
              </a:rPr>
              <a:t>Información general sobre la lectura rápida</a:t>
            </a:r>
            <a:endParaRPr lang="es-MX" dirty="0" smtClean="0"/>
          </a:p>
          <a:p>
            <a:r>
              <a:rPr lang="es-MX" dirty="0" smtClean="0">
                <a:hlinkClick r:id="rId7" action="ppaction://hlinksldjump"/>
              </a:rPr>
              <a:t>Principios prácticos para una lectura rápida y comprensible</a:t>
            </a:r>
            <a:endParaRPr lang="es-MX" dirty="0" smtClean="0"/>
          </a:p>
          <a:p>
            <a:endParaRPr lang="es-MX" dirty="0" smtClean="0"/>
          </a:p>
          <a:p>
            <a:endParaRPr lang="es-MX" dirty="0" smtClean="0"/>
          </a:p>
          <a:p>
            <a:endParaRPr lang="es-MX" dirty="0" smtClean="0"/>
          </a:p>
          <a:p>
            <a:endParaRPr lang="es-MX"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23534730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err="1" smtClean="0"/>
              <a:t>Tabla</a:t>
            </a:r>
            <a:r>
              <a:rPr lang="en-US" sz="5400" b="1" dirty="0" smtClean="0"/>
              <a:t> de </a:t>
            </a:r>
            <a:r>
              <a:rPr lang="en-US" sz="5400" b="1" dirty="0" err="1" smtClean="0"/>
              <a:t>contenido</a:t>
            </a:r>
            <a:r>
              <a:rPr lang="en-US" sz="5400" b="1" dirty="0" smtClean="0"/>
              <a:t> </a:t>
            </a:r>
            <a:endParaRPr lang="en-US" sz="5400" b="1" dirty="0"/>
          </a:p>
        </p:txBody>
      </p:sp>
      <p:sp>
        <p:nvSpPr>
          <p:cNvPr id="3" name="Content Placeholder 2"/>
          <p:cNvSpPr>
            <a:spLocks noGrp="1"/>
          </p:cNvSpPr>
          <p:nvPr>
            <p:ph idx="1"/>
          </p:nvPr>
        </p:nvSpPr>
        <p:spPr/>
        <p:txBody>
          <a:bodyPr>
            <a:normAutofit lnSpcReduction="10000"/>
          </a:bodyPr>
          <a:lstStyle/>
          <a:p>
            <a:r>
              <a:rPr lang="es-MX" dirty="0" smtClean="0">
                <a:hlinkClick r:id="rId2" action="ppaction://hlinksldjump"/>
              </a:rPr>
              <a:t>¿Cuántas palabras puedes leer por minuto?</a:t>
            </a:r>
            <a:endParaRPr lang="es-MX" dirty="0" smtClean="0"/>
          </a:p>
          <a:p>
            <a:r>
              <a:rPr lang="es-MX" dirty="0" smtClean="0">
                <a:hlinkClick r:id="rId3" action="ppaction://hlinksldjump"/>
              </a:rPr>
              <a:t>¿Cuánto tiempo para leer todo un libro?</a:t>
            </a:r>
            <a:endParaRPr lang="es-MX" dirty="0" smtClean="0"/>
          </a:p>
          <a:p>
            <a:r>
              <a:rPr lang="es-MX" dirty="0" smtClean="0">
                <a:hlinkClick r:id="rId4" action="ppaction://hlinksldjump"/>
              </a:rPr>
              <a:t>¿Cómo </a:t>
            </a:r>
            <a:r>
              <a:rPr lang="es-MX" dirty="0" smtClean="0">
                <a:hlinkClick r:id="rId4" action="ppaction://hlinksldjump"/>
              </a:rPr>
              <a:t>lograr la lectura rápida?</a:t>
            </a:r>
            <a:endParaRPr lang="es-MX" dirty="0" smtClean="0"/>
          </a:p>
          <a:p>
            <a:r>
              <a:rPr lang="es-MX" dirty="0" smtClean="0">
                <a:hlinkClick r:id="rId5" action="ppaction://hlinksldjump"/>
              </a:rPr>
              <a:t>Ventajas de la lectura rápida</a:t>
            </a:r>
            <a:endParaRPr lang="es-MX" dirty="0" smtClean="0"/>
          </a:p>
          <a:p>
            <a:r>
              <a:rPr lang="es-MX" dirty="0" smtClean="0">
                <a:hlinkClick r:id="rId6" action="ppaction://hlinksldjump"/>
              </a:rPr>
              <a:t>Ejercicios de lectura rápida</a:t>
            </a:r>
            <a:endParaRPr lang="es-MX" dirty="0" smtClean="0"/>
          </a:p>
          <a:p>
            <a:r>
              <a:rPr lang="es-MX" dirty="0" smtClean="0">
                <a:hlinkClick r:id="rId7" action="ppaction://hlinksldjump"/>
              </a:rPr>
              <a:t>Lectura de libros y artículos religiosos</a:t>
            </a:r>
            <a:endParaRPr lang="es-MX" dirty="0" smtClean="0"/>
          </a:p>
          <a:p>
            <a:r>
              <a:rPr lang="es-MX" dirty="0" smtClean="0">
                <a:hlinkClick r:id="rId8" action="ppaction://hlinksldjump"/>
              </a:rPr>
              <a:t>La lectura de la Biblia</a:t>
            </a:r>
            <a:endParaRPr lang="es-MX" dirty="0" smtClean="0"/>
          </a:p>
          <a:p>
            <a:r>
              <a:rPr lang="es-MX" dirty="0" smtClean="0">
                <a:hlinkClick r:id="rId9" action="ppaction://hlinksldjump"/>
              </a:rPr>
              <a:t>Enlaces en línea para lectura rápida</a:t>
            </a:r>
            <a:endParaRPr lang="es-MX" dirty="0" smtClean="0"/>
          </a:p>
          <a:p>
            <a:endParaRPr lang="es-MX" dirty="0" smtClean="0"/>
          </a:p>
          <a:p>
            <a:endParaRPr lang="es-MX" dirty="0" smtClean="0"/>
          </a:p>
          <a:p>
            <a:endParaRPr lang="es-MX"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21912199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2290" name="Picture 2" descr="C:\Users\Willie's\Pictures\Photo Gallary 2017\candle-1285146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2971800" y="1371600"/>
            <a:ext cx="5715000" cy="4190999"/>
          </a:xfrm>
          <a:prstGeom prst="rect">
            <a:avLst/>
          </a:prstGeom>
        </p:spPr>
        <p:txBody>
          <a:bodyPr vert="horz" lIns="91440" tIns="45720" rIns="91440" bIns="45720" rtlCol="0">
            <a:normAutofit fontScale="850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dirty="0" smtClean="0">
                <a:solidFill>
                  <a:schemeClr val="bg1"/>
                </a:solidFill>
              </a:rPr>
              <a:t>Este </a:t>
            </a:r>
            <a:r>
              <a:rPr lang="en-US" dirty="0" err="1" smtClean="0">
                <a:solidFill>
                  <a:schemeClr val="bg1"/>
                </a:solidFill>
              </a:rPr>
              <a:t>curso</a:t>
            </a:r>
            <a:r>
              <a:rPr lang="en-US" dirty="0" smtClean="0">
                <a:solidFill>
                  <a:schemeClr val="bg1"/>
                </a:solidFill>
              </a:rPr>
              <a:t> </a:t>
            </a:r>
            <a:r>
              <a:rPr lang="en-US" dirty="0" err="1" smtClean="0">
                <a:solidFill>
                  <a:schemeClr val="bg1"/>
                </a:solidFill>
              </a:rPr>
              <a:t>está</a:t>
            </a:r>
            <a:r>
              <a:rPr lang="en-US" dirty="0" smtClean="0">
                <a:solidFill>
                  <a:schemeClr val="bg1"/>
                </a:solidFill>
              </a:rPr>
              <a:t> </a:t>
            </a:r>
            <a:r>
              <a:rPr lang="en-US" dirty="0" err="1" smtClean="0">
                <a:solidFill>
                  <a:schemeClr val="bg1"/>
                </a:solidFill>
              </a:rPr>
              <a:t>basado</a:t>
            </a:r>
            <a:r>
              <a:rPr lang="en-US" dirty="0" smtClean="0">
                <a:solidFill>
                  <a:schemeClr val="bg1"/>
                </a:solidFill>
              </a:rPr>
              <a:t> </a:t>
            </a:r>
            <a:r>
              <a:rPr lang="en-US" dirty="0" err="1" smtClean="0">
                <a:solidFill>
                  <a:schemeClr val="bg1"/>
                </a:solidFill>
              </a:rPr>
              <a:t>en</a:t>
            </a:r>
            <a:r>
              <a:rPr lang="en-US" dirty="0" smtClean="0">
                <a:solidFill>
                  <a:schemeClr val="bg1"/>
                </a:solidFill>
              </a:rPr>
              <a:t> </a:t>
            </a:r>
            <a:r>
              <a:rPr lang="en-US" dirty="0" err="1" smtClean="0">
                <a:solidFill>
                  <a:schemeClr val="bg1"/>
                </a:solidFill>
              </a:rPr>
              <a:t>varias</a:t>
            </a:r>
            <a:r>
              <a:rPr lang="en-US" dirty="0" smtClean="0">
                <a:solidFill>
                  <a:schemeClr val="bg1"/>
                </a:solidFill>
              </a:rPr>
              <a:t> horas </a:t>
            </a:r>
            <a:r>
              <a:rPr lang="en-US" dirty="0" err="1" smtClean="0">
                <a:solidFill>
                  <a:schemeClr val="bg1"/>
                </a:solidFill>
              </a:rPr>
              <a:t>dedicadas</a:t>
            </a:r>
            <a:r>
              <a:rPr lang="en-US" dirty="0" smtClean="0">
                <a:solidFill>
                  <a:schemeClr val="bg1"/>
                </a:solidFill>
              </a:rPr>
              <a:t> al </a:t>
            </a:r>
            <a:r>
              <a:rPr lang="en-US" dirty="0" err="1" smtClean="0">
                <a:solidFill>
                  <a:schemeClr val="bg1"/>
                </a:solidFill>
              </a:rPr>
              <a:t>aprendizaje</a:t>
            </a:r>
            <a:r>
              <a:rPr lang="en-US" dirty="0" smtClean="0">
                <a:solidFill>
                  <a:schemeClr val="bg1"/>
                </a:solidFill>
              </a:rPr>
              <a:t> de la </a:t>
            </a:r>
            <a:r>
              <a:rPr lang="en-US" dirty="0" err="1" smtClean="0">
                <a:solidFill>
                  <a:schemeClr val="bg1"/>
                </a:solidFill>
              </a:rPr>
              <a:t>lectura</a:t>
            </a:r>
            <a:r>
              <a:rPr lang="en-US" dirty="0" smtClean="0">
                <a:solidFill>
                  <a:schemeClr val="bg1"/>
                </a:solidFill>
              </a:rPr>
              <a:t> </a:t>
            </a:r>
            <a:r>
              <a:rPr lang="en-US" dirty="0" err="1" smtClean="0">
                <a:solidFill>
                  <a:schemeClr val="bg1"/>
                </a:solidFill>
              </a:rPr>
              <a:t>rápida</a:t>
            </a:r>
            <a:r>
              <a:rPr lang="en-US" dirty="0" smtClean="0">
                <a:solidFill>
                  <a:schemeClr val="bg1"/>
                </a:solidFill>
              </a:rPr>
              <a:t>. </a:t>
            </a:r>
            <a:r>
              <a:rPr lang="en-US" dirty="0" err="1" smtClean="0">
                <a:solidFill>
                  <a:schemeClr val="bg1"/>
                </a:solidFill>
              </a:rPr>
              <a:t>En</a:t>
            </a:r>
            <a:r>
              <a:rPr lang="en-US" dirty="0" smtClean="0">
                <a:solidFill>
                  <a:schemeClr val="bg1"/>
                </a:solidFill>
              </a:rPr>
              <a:t> lo personal he </a:t>
            </a:r>
            <a:r>
              <a:rPr lang="en-US" dirty="0" err="1" smtClean="0">
                <a:solidFill>
                  <a:schemeClr val="bg1"/>
                </a:solidFill>
              </a:rPr>
              <a:t>dedicado</a:t>
            </a:r>
            <a:r>
              <a:rPr lang="en-US" dirty="0" smtClean="0">
                <a:solidFill>
                  <a:schemeClr val="bg1"/>
                </a:solidFill>
              </a:rPr>
              <a:t> </a:t>
            </a:r>
            <a:r>
              <a:rPr lang="en-US" dirty="0" err="1" smtClean="0">
                <a:solidFill>
                  <a:schemeClr val="bg1"/>
                </a:solidFill>
              </a:rPr>
              <a:t>varias</a:t>
            </a:r>
            <a:r>
              <a:rPr lang="en-US" dirty="0" smtClean="0">
                <a:solidFill>
                  <a:schemeClr val="bg1"/>
                </a:solidFill>
              </a:rPr>
              <a:t> horas a la </a:t>
            </a:r>
            <a:r>
              <a:rPr lang="en-US" dirty="0" err="1" smtClean="0">
                <a:solidFill>
                  <a:schemeClr val="bg1"/>
                </a:solidFill>
              </a:rPr>
              <a:t>lectura</a:t>
            </a:r>
            <a:r>
              <a:rPr lang="en-US" dirty="0" smtClean="0">
                <a:solidFill>
                  <a:schemeClr val="bg1"/>
                </a:solidFill>
              </a:rPr>
              <a:t> y </a:t>
            </a:r>
            <a:r>
              <a:rPr lang="en-US" dirty="0" err="1" smtClean="0">
                <a:solidFill>
                  <a:schemeClr val="bg1"/>
                </a:solidFill>
              </a:rPr>
              <a:t>observación</a:t>
            </a:r>
            <a:r>
              <a:rPr lang="en-US" dirty="0" smtClean="0">
                <a:solidFill>
                  <a:schemeClr val="bg1"/>
                </a:solidFill>
              </a:rPr>
              <a:t> de material </a:t>
            </a:r>
            <a:r>
              <a:rPr lang="en-US" dirty="0" err="1" smtClean="0">
                <a:solidFill>
                  <a:schemeClr val="bg1"/>
                </a:solidFill>
              </a:rPr>
              <a:t>escrito</a:t>
            </a:r>
            <a:r>
              <a:rPr lang="en-US" dirty="0" smtClean="0">
                <a:solidFill>
                  <a:schemeClr val="bg1"/>
                </a:solidFill>
              </a:rPr>
              <a:t> y de videos </a:t>
            </a:r>
            <a:r>
              <a:rPr lang="en-US" dirty="0" err="1" smtClean="0">
                <a:solidFill>
                  <a:schemeClr val="bg1"/>
                </a:solidFill>
              </a:rPr>
              <a:t>en</a:t>
            </a:r>
            <a:r>
              <a:rPr lang="en-US" dirty="0" smtClean="0">
                <a:solidFill>
                  <a:schemeClr val="bg1"/>
                </a:solidFill>
              </a:rPr>
              <a:t> </a:t>
            </a:r>
            <a:r>
              <a:rPr lang="en-US" dirty="0" err="1" smtClean="0">
                <a:solidFill>
                  <a:schemeClr val="bg1"/>
                </a:solidFill>
              </a:rPr>
              <a:t>Youtube</a:t>
            </a:r>
            <a:r>
              <a:rPr lang="en-US" dirty="0" smtClean="0">
                <a:solidFill>
                  <a:schemeClr val="bg1"/>
                </a:solidFill>
              </a:rPr>
              <a:t> que </a:t>
            </a:r>
            <a:r>
              <a:rPr lang="en-US" dirty="0" err="1" smtClean="0">
                <a:solidFill>
                  <a:schemeClr val="bg1"/>
                </a:solidFill>
              </a:rPr>
              <a:t>presentan</a:t>
            </a:r>
            <a:r>
              <a:rPr lang="en-US" dirty="0" smtClean="0">
                <a:solidFill>
                  <a:schemeClr val="bg1"/>
                </a:solidFill>
              </a:rPr>
              <a:t> </a:t>
            </a:r>
            <a:r>
              <a:rPr lang="en-US" dirty="0" err="1" smtClean="0">
                <a:solidFill>
                  <a:schemeClr val="bg1"/>
                </a:solidFill>
              </a:rPr>
              <a:t>principios</a:t>
            </a:r>
            <a:r>
              <a:rPr lang="en-US" dirty="0" smtClean="0">
                <a:solidFill>
                  <a:schemeClr val="bg1"/>
                </a:solidFill>
              </a:rPr>
              <a:t> </a:t>
            </a:r>
            <a:r>
              <a:rPr lang="en-US" dirty="0" err="1" smtClean="0">
                <a:solidFill>
                  <a:schemeClr val="bg1"/>
                </a:solidFill>
              </a:rPr>
              <a:t>prácticos</a:t>
            </a:r>
            <a:r>
              <a:rPr lang="en-US" dirty="0" smtClean="0">
                <a:solidFill>
                  <a:schemeClr val="bg1"/>
                </a:solidFill>
              </a:rPr>
              <a:t> para </a:t>
            </a:r>
            <a:r>
              <a:rPr lang="en-US" dirty="0" err="1" smtClean="0">
                <a:solidFill>
                  <a:schemeClr val="bg1"/>
                </a:solidFill>
              </a:rPr>
              <a:t>lograr</a:t>
            </a:r>
            <a:r>
              <a:rPr lang="en-US" dirty="0" smtClean="0">
                <a:solidFill>
                  <a:schemeClr val="bg1"/>
                </a:solidFill>
              </a:rPr>
              <a:t> </a:t>
            </a:r>
            <a:r>
              <a:rPr lang="en-US" dirty="0" err="1" smtClean="0">
                <a:solidFill>
                  <a:schemeClr val="bg1"/>
                </a:solidFill>
              </a:rPr>
              <a:t>una</a:t>
            </a:r>
            <a:r>
              <a:rPr lang="en-US" dirty="0" smtClean="0">
                <a:solidFill>
                  <a:schemeClr val="bg1"/>
                </a:solidFill>
              </a:rPr>
              <a:t> </a:t>
            </a:r>
            <a:r>
              <a:rPr lang="en-US" dirty="0" err="1" smtClean="0">
                <a:solidFill>
                  <a:schemeClr val="bg1"/>
                </a:solidFill>
              </a:rPr>
              <a:t>lectura</a:t>
            </a:r>
            <a:r>
              <a:rPr lang="en-US" dirty="0" smtClean="0">
                <a:solidFill>
                  <a:schemeClr val="bg1"/>
                </a:solidFill>
              </a:rPr>
              <a:t> </a:t>
            </a:r>
            <a:r>
              <a:rPr lang="en-US" dirty="0" err="1" smtClean="0">
                <a:solidFill>
                  <a:schemeClr val="bg1"/>
                </a:solidFill>
              </a:rPr>
              <a:t>veloz</a:t>
            </a:r>
            <a:r>
              <a:rPr lang="en-US" dirty="0" smtClean="0">
                <a:solidFill>
                  <a:schemeClr val="bg1"/>
                </a:solidFill>
              </a:rPr>
              <a:t>, </a:t>
            </a:r>
            <a:r>
              <a:rPr lang="en-US" dirty="0" err="1" smtClean="0">
                <a:solidFill>
                  <a:schemeClr val="bg1"/>
                </a:solidFill>
              </a:rPr>
              <a:t>comprensión</a:t>
            </a:r>
            <a:r>
              <a:rPr lang="en-US" dirty="0" smtClean="0">
                <a:solidFill>
                  <a:schemeClr val="bg1"/>
                </a:solidFill>
              </a:rPr>
              <a:t> y </a:t>
            </a:r>
            <a:r>
              <a:rPr lang="en-US" dirty="0" err="1" smtClean="0">
                <a:solidFill>
                  <a:schemeClr val="bg1"/>
                </a:solidFill>
              </a:rPr>
              <a:t>retención</a:t>
            </a:r>
            <a:r>
              <a:rPr lang="en-US" dirty="0" smtClean="0">
                <a:solidFill>
                  <a:schemeClr val="bg1"/>
                </a:solidFill>
              </a:rPr>
              <a:t> del material </a:t>
            </a:r>
            <a:r>
              <a:rPr lang="en-US" dirty="0" err="1" smtClean="0">
                <a:solidFill>
                  <a:schemeClr val="bg1"/>
                </a:solidFill>
              </a:rPr>
              <a:t>leído</a:t>
            </a:r>
            <a:r>
              <a:rPr lang="en-US" dirty="0" smtClean="0">
                <a:solidFill>
                  <a:schemeClr val="bg1"/>
                </a:solidFill>
              </a:rPr>
              <a:t>. Toda </a:t>
            </a:r>
            <a:r>
              <a:rPr lang="en-US" dirty="0" err="1" smtClean="0">
                <a:solidFill>
                  <a:schemeClr val="bg1"/>
                </a:solidFill>
              </a:rPr>
              <a:t>esta</a:t>
            </a:r>
            <a:r>
              <a:rPr lang="en-US" dirty="0" smtClean="0">
                <a:solidFill>
                  <a:schemeClr val="bg1"/>
                </a:solidFill>
              </a:rPr>
              <a:t> </a:t>
            </a:r>
            <a:r>
              <a:rPr lang="en-US" dirty="0" err="1" smtClean="0">
                <a:solidFill>
                  <a:schemeClr val="bg1"/>
                </a:solidFill>
              </a:rPr>
              <a:t>información</a:t>
            </a:r>
            <a:r>
              <a:rPr lang="en-US" dirty="0" smtClean="0">
                <a:solidFill>
                  <a:schemeClr val="bg1"/>
                </a:solidFill>
              </a:rPr>
              <a:t> ha </a:t>
            </a:r>
            <a:r>
              <a:rPr lang="en-US" dirty="0" err="1" smtClean="0">
                <a:solidFill>
                  <a:schemeClr val="bg1"/>
                </a:solidFill>
              </a:rPr>
              <a:t>sido</a:t>
            </a:r>
            <a:r>
              <a:rPr lang="en-US" dirty="0" smtClean="0">
                <a:solidFill>
                  <a:schemeClr val="bg1"/>
                </a:solidFill>
              </a:rPr>
              <a:t> de gran </a:t>
            </a:r>
            <a:r>
              <a:rPr lang="en-US" dirty="0" err="1" smtClean="0">
                <a:solidFill>
                  <a:schemeClr val="bg1"/>
                </a:solidFill>
              </a:rPr>
              <a:t>beneficio</a:t>
            </a:r>
            <a:r>
              <a:rPr lang="en-US" dirty="0" smtClean="0">
                <a:solidFill>
                  <a:schemeClr val="bg1"/>
                </a:solidFill>
              </a:rPr>
              <a:t> personal y </a:t>
            </a:r>
            <a:r>
              <a:rPr lang="en-US" dirty="0" err="1" smtClean="0">
                <a:solidFill>
                  <a:schemeClr val="bg1"/>
                </a:solidFill>
              </a:rPr>
              <a:t>ahora</a:t>
            </a:r>
            <a:r>
              <a:rPr lang="en-US" dirty="0" smtClean="0">
                <a:solidFill>
                  <a:schemeClr val="bg1"/>
                </a:solidFill>
              </a:rPr>
              <a:t> </a:t>
            </a:r>
            <a:r>
              <a:rPr lang="en-US" dirty="0" err="1" smtClean="0">
                <a:solidFill>
                  <a:schemeClr val="bg1"/>
                </a:solidFill>
              </a:rPr>
              <a:t>deseo</a:t>
            </a:r>
            <a:r>
              <a:rPr lang="en-US" dirty="0" smtClean="0">
                <a:solidFill>
                  <a:schemeClr val="bg1"/>
                </a:solidFill>
              </a:rPr>
              <a:t> </a:t>
            </a:r>
            <a:r>
              <a:rPr lang="en-US" dirty="0" err="1" smtClean="0">
                <a:solidFill>
                  <a:schemeClr val="bg1"/>
                </a:solidFill>
              </a:rPr>
              <a:t>compartir</a:t>
            </a:r>
            <a:r>
              <a:rPr lang="en-US" dirty="0" smtClean="0">
                <a:solidFill>
                  <a:schemeClr val="bg1"/>
                </a:solidFill>
              </a:rPr>
              <a:t> lo que he </a:t>
            </a:r>
            <a:r>
              <a:rPr lang="en-US" dirty="0" err="1" smtClean="0">
                <a:solidFill>
                  <a:schemeClr val="bg1"/>
                </a:solidFill>
              </a:rPr>
              <a:t>aprendido</a:t>
            </a:r>
            <a:r>
              <a:rPr lang="en-US" dirty="0" smtClean="0">
                <a:solidFill>
                  <a:schemeClr val="bg1"/>
                </a:solidFill>
              </a:rPr>
              <a:t>. </a:t>
            </a:r>
            <a:endParaRPr lang="en-US" dirty="0">
              <a:solidFill>
                <a:schemeClr val="bg1"/>
              </a:solidFill>
            </a:endParaRPr>
          </a:p>
        </p:txBody>
      </p:sp>
    </p:spTree>
    <p:extLst>
      <p:ext uri="{BB962C8B-B14F-4D97-AF65-F5344CB8AC3E}">
        <p14:creationId xmlns:p14="http://schemas.microsoft.com/office/powerpoint/2010/main" val="17971333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C:\Users\Willie's\Pictures\Photo Gallary 2017\solo-2051508_960_720.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4343400" y="1981200"/>
            <a:ext cx="4495800" cy="1828799"/>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5400" b="1" dirty="0" err="1" smtClean="0">
                <a:solidFill>
                  <a:schemeClr val="bg1"/>
                </a:solidFill>
                <a:latin typeface="Book Antiqua" panose="02040602050305030304" pitchFamily="18" charset="0"/>
              </a:rPr>
              <a:t>Mis</a:t>
            </a:r>
            <a:r>
              <a:rPr lang="en-US" sz="5400" b="1" dirty="0" smtClean="0">
                <a:solidFill>
                  <a:schemeClr val="bg1"/>
                </a:solidFill>
                <a:latin typeface="Book Antiqua" panose="02040602050305030304" pitchFamily="18" charset="0"/>
              </a:rPr>
              <a:t> </a:t>
            </a:r>
            <a:r>
              <a:rPr lang="en-US" sz="5400" b="1" dirty="0" err="1" smtClean="0">
                <a:solidFill>
                  <a:schemeClr val="bg1"/>
                </a:solidFill>
                <a:latin typeface="Book Antiqua" panose="02040602050305030304" pitchFamily="18" charset="0"/>
              </a:rPr>
              <a:t>beneficios</a:t>
            </a:r>
            <a:r>
              <a:rPr lang="en-US" sz="5400" b="1" dirty="0" smtClean="0">
                <a:solidFill>
                  <a:schemeClr val="bg1"/>
                </a:solidFill>
                <a:latin typeface="Book Antiqua" panose="02040602050305030304" pitchFamily="18" charset="0"/>
              </a:rPr>
              <a:t> </a:t>
            </a:r>
            <a:r>
              <a:rPr lang="en-US" sz="5400" b="1" dirty="0" err="1" smtClean="0">
                <a:solidFill>
                  <a:schemeClr val="bg1"/>
                </a:solidFill>
                <a:latin typeface="Book Antiqua" panose="02040602050305030304" pitchFamily="18" charset="0"/>
              </a:rPr>
              <a:t>personales</a:t>
            </a:r>
            <a:r>
              <a:rPr lang="en-US" sz="5400" b="1" dirty="0" smtClean="0">
                <a:solidFill>
                  <a:schemeClr val="bg1"/>
                </a:solidFill>
                <a:latin typeface="Book Antiqua" panose="02040602050305030304" pitchFamily="18" charset="0"/>
              </a:rPr>
              <a:t> de la </a:t>
            </a:r>
            <a:r>
              <a:rPr lang="en-US" sz="5400" b="1" dirty="0" err="1" smtClean="0">
                <a:solidFill>
                  <a:schemeClr val="bg1"/>
                </a:solidFill>
                <a:latin typeface="Book Antiqua" panose="02040602050305030304" pitchFamily="18" charset="0"/>
              </a:rPr>
              <a:t>lectura</a:t>
            </a:r>
            <a:r>
              <a:rPr lang="en-US" sz="5400" b="1" dirty="0" smtClean="0">
                <a:solidFill>
                  <a:schemeClr val="bg1"/>
                </a:solidFill>
                <a:latin typeface="Book Antiqua" panose="02040602050305030304" pitchFamily="18" charset="0"/>
              </a:rPr>
              <a:t> </a:t>
            </a:r>
            <a:r>
              <a:rPr lang="en-US" sz="5400" b="1" dirty="0" err="1" smtClean="0">
                <a:solidFill>
                  <a:schemeClr val="bg1"/>
                </a:solidFill>
                <a:latin typeface="Book Antiqua" panose="02040602050305030304" pitchFamily="18" charset="0"/>
              </a:rPr>
              <a:t>rápida</a:t>
            </a:r>
            <a:endParaRPr lang="en-US" sz="5400" b="1"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28979530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C:\Users\Willie's\Pictures\Photo Gallary 2017\way-427984_960_720.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609600" y="533400"/>
            <a:ext cx="8229600" cy="5867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s-MX" sz="3300" b="1" dirty="0" smtClean="0">
                <a:solidFill>
                  <a:schemeClr val="bg1"/>
                </a:solidFill>
              </a:rPr>
              <a:t>Mi interés por la lectura ha aumentado significativamente.</a:t>
            </a:r>
          </a:p>
          <a:p>
            <a:r>
              <a:rPr lang="es-MX" sz="3300" b="1" dirty="0" smtClean="0">
                <a:solidFill>
                  <a:schemeClr val="bg1"/>
                </a:solidFill>
              </a:rPr>
              <a:t>Mi conocimiento en varios temas ha aumentado por causa de la lectura de material escrito.</a:t>
            </a:r>
          </a:p>
          <a:p>
            <a:r>
              <a:rPr lang="es-MX" sz="3300" b="1" dirty="0" smtClean="0">
                <a:solidFill>
                  <a:schemeClr val="bg1"/>
                </a:solidFill>
              </a:rPr>
              <a:t>Mi conocimiento bíblico ha aumentado por causa de la lectura de la Biblia.</a:t>
            </a:r>
          </a:p>
          <a:p>
            <a:r>
              <a:rPr lang="es-MX" sz="3300" b="1" dirty="0" smtClean="0">
                <a:solidFill>
                  <a:schemeClr val="bg1"/>
                </a:solidFill>
              </a:rPr>
              <a:t>He adquirido la experiencia en leer varios libros, y a la vez, acumular conocimiento que será de gran provecho para mi vida. </a:t>
            </a:r>
            <a:endParaRPr lang="es-MX" sz="3300" b="1" dirty="0">
              <a:solidFill>
                <a:schemeClr val="bg1"/>
              </a:solidFill>
            </a:endParaRPr>
          </a:p>
        </p:txBody>
      </p:sp>
    </p:spTree>
    <p:extLst>
      <p:ext uri="{BB962C8B-B14F-4D97-AF65-F5344CB8AC3E}">
        <p14:creationId xmlns:p14="http://schemas.microsoft.com/office/powerpoint/2010/main" val="40833497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C:\Users\Willie's\Pictures\Photo Gallary 2017\way-427984_960_720.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609600" y="685800"/>
            <a:ext cx="8229600" cy="55927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s-MX" b="1" dirty="0" smtClean="0">
                <a:solidFill>
                  <a:schemeClr val="bg1"/>
                </a:solidFill>
              </a:rPr>
              <a:t>Mi capacidad de memorización ha aumentado por causa de la lectura.</a:t>
            </a:r>
          </a:p>
          <a:p>
            <a:r>
              <a:rPr lang="es-MX" b="1" dirty="0" smtClean="0">
                <a:solidFill>
                  <a:schemeClr val="bg1"/>
                </a:solidFill>
              </a:rPr>
              <a:t>Mi disciplina ha mejorado por causa de la lectura rápida, diaria y conocimiento adquirido. </a:t>
            </a:r>
          </a:p>
          <a:p>
            <a:r>
              <a:rPr lang="es-MX" b="1" dirty="0" smtClean="0">
                <a:solidFill>
                  <a:schemeClr val="bg1"/>
                </a:solidFill>
              </a:rPr>
              <a:t>Mi deseo de motivar a otros a adquirir un mejor conocimiento ha aumentado significativamente.  </a:t>
            </a:r>
          </a:p>
          <a:p>
            <a:r>
              <a:rPr lang="es-MX" b="1" dirty="0" smtClean="0">
                <a:solidFill>
                  <a:schemeClr val="bg1"/>
                </a:solidFill>
              </a:rPr>
              <a:t>Mi deseo ferviente de agradar a Dios ha mejorado en gran manera. </a:t>
            </a:r>
            <a:endParaRPr lang="es-MX" b="1" dirty="0">
              <a:solidFill>
                <a:schemeClr val="bg1"/>
              </a:solidFill>
            </a:endParaRPr>
          </a:p>
        </p:txBody>
      </p:sp>
      <p:sp>
        <p:nvSpPr>
          <p:cNvPr id="4" name="Action Button: Back or Previous 3">
            <a:hlinkClick r:id="rId4" action="ppaction://hlinksldjump" highlightClick="1"/>
          </p:cNvPr>
          <p:cNvSpPr/>
          <p:nvPr/>
        </p:nvSpPr>
        <p:spPr>
          <a:xfrm>
            <a:off x="7467600" y="6019800"/>
            <a:ext cx="1066800" cy="381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89619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descr="C:\Users\Willie's\Pictures\Photo Gallary 2017\darts-102919_960_720.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6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381000" y="457200"/>
            <a:ext cx="8458200" cy="990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4000" b="1" i="1" dirty="0" smtClean="0">
                <a:solidFill>
                  <a:srgbClr val="FFFF00"/>
                </a:solidFill>
              </a:rPr>
              <a:t>OBJETIVOS QUE DESEO LOGRAR EN ESTE ESTUDIO</a:t>
            </a:r>
            <a:endParaRPr lang="en-US" sz="4000" b="1" i="1" dirty="0">
              <a:solidFill>
                <a:srgbClr val="FFFF00"/>
              </a:solidFill>
            </a:endParaRPr>
          </a:p>
        </p:txBody>
      </p:sp>
      <p:sp>
        <p:nvSpPr>
          <p:cNvPr id="6" name="Content Placeholder 2"/>
          <p:cNvSpPr txBox="1">
            <a:spLocks/>
          </p:cNvSpPr>
          <p:nvPr/>
        </p:nvSpPr>
        <p:spPr>
          <a:xfrm>
            <a:off x="609600" y="2057400"/>
            <a:ext cx="8077200" cy="41147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s-MX" i="1" dirty="0" smtClean="0">
                <a:solidFill>
                  <a:schemeClr val="bg1"/>
                </a:solidFill>
              </a:rPr>
              <a:t>Motivar a las  personas a dedicar más tiempo a la lectura de libros que imparten conocimiento.</a:t>
            </a:r>
          </a:p>
          <a:p>
            <a:endParaRPr lang="es-MX" i="1" dirty="0" smtClean="0">
              <a:solidFill>
                <a:schemeClr val="bg1"/>
              </a:solidFill>
            </a:endParaRPr>
          </a:p>
          <a:p>
            <a:r>
              <a:rPr lang="es-MX" i="1" dirty="0" smtClean="0">
                <a:solidFill>
                  <a:schemeClr val="bg1"/>
                </a:solidFill>
              </a:rPr>
              <a:t>Enseñar cómo lograr una lectura rápida, comprensible, y retentiva  de los libros que se leen. </a:t>
            </a:r>
          </a:p>
          <a:p>
            <a:pPr marL="0" indent="0">
              <a:buNone/>
            </a:pPr>
            <a:endParaRPr lang="en-US" sz="2400" dirty="0">
              <a:solidFill>
                <a:schemeClr val="bg1"/>
              </a:solidFill>
            </a:endParaRPr>
          </a:p>
        </p:txBody>
      </p:sp>
      <p:sp>
        <p:nvSpPr>
          <p:cNvPr id="4" name="Left Arrow 3">
            <a:hlinkClick r:id="rId4" action="ppaction://hlinksldjump"/>
          </p:cNvPr>
          <p:cNvSpPr/>
          <p:nvPr/>
        </p:nvSpPr>
        <p:spPr>
          <a:xfrm>
            <a:off x="7772400" y="6019800"/>
            <a:ext cx="990600" cy="457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82272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Library, Books, Male, Model, Education, Literature"/>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4731798" y="3124200"/>
            <a:ext cx="4267200" cy="2286000"/>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s-MX" dirty="0" smtClean="0">
                <a:solidFill>
                  <a:srgbClr val="FFFF00"/>
                </a:solidFill>
              </a:rPr>
              <a:t>Recuerde que el conocimiento se adquiere por medio de la lectura de libros y enseñanza verbal</a:t>
            </a:r>
            <a:endParaRPr lang="es-MX" dirty="0">
              <a:solidFill>
                <a:srgbClr val="FFFF00"/>
              </a:solidFill>
            </a:endParaRPr>
          </a:p>
        </p:txBody>
      </p:sp>
    </p:spTree>
    <p:extLst>
      <p:ext uri="{BB962C8B-B14F-4D97-AF65-F5344CB8AC3E}">
        <p14:creationId xmlns:p14="http://schemas.microsoft.com/office/powerpoint/2010/main" val="16857828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122" name="Picture 2" descr="C:\Users\Willie's\Pictures\Photo Gallary 2017\hands-hand-book-reading.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480874" y="1447800"/>
            <a:ext cx="8236998" cy="1828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s-MX" b="1" i="1" dirty="0" smtClean="0">
                <a:solidFill>
                  <a:srgbClr val="FFFF00"/>
                </a:solidFill>
                <a:latin typeface="Book Antiqua" panose="02040602050305030304" pitchFamily="18" charset="0"/>
              </a:rPr>
              <a:t>Entre tanto que voy ocúpate en la lectura, la exhortación y la enseñanza</a:t>
            </a:r>
          </a:p>
          <a:p>
            <a:pPr marL="0" indent="0" algn="ctr">
              <a:buFont typeface="Arial" panose="020B0604020202020204" pitchFamily="34" charset="0"/>
              <a:buNone/>
            </a:pPr>
            <a:r>
              <a:rPr lang="es-MX" b="1" i="1" dirty="0" smtClean="0">
                <a:solidFill>
                  <a:srgbClr val="FFFF00"/>
                </a:solidFill>
                <a:latin typeface="Book Antiqua" panose="02040602050305030304" pitchFamily="18" charset="0"/>
              </a:rPr>
              <a:t>1 Timoteo 4:13</a:t>
            </a:r>
            <a:endParaRPr lang="es-MX" b="1" i="1" dirty="0">
              <a:solidFill>
                <a:srgbClr val="FFFF00"/>
              </a:solidFill>
              <a:latin typeface="Book Antiqua" panose="02040602050305030304" pitchFamily="18" charset="0"/>
            </a:endParaRPr>
          </a:p>
        </p:txBody>
      </p:sp>
    </p:spTree>
    <p:extLst>
      <p:ext uri="{BB962C8B-B14F-4D97-AF65-F5344CB8AC3E}">
        <p14:creationId xmlns:p14="http://schemas.microsoft.com/office/powerpoint/2010/main" val="17896991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38600" y="1219201"/>
            <a:ext cx="4343400" cy="3657600"/>
          </a:xfrm>
        </p:spPr>
        <p:txBody>
          <a:bodyPr>
            <a:normAutofit/>
          </a:bodyPr>
          <a:lstStyle/>
          <a:p>
            <a:pPr marL="0" indent="0" algn="ctr">
              <a:buNone/>
            </a:pPr>
            <a:r>
              <a:rPr lang="en-US" sz="7200" b="1" dirty="0" err="1" smtClean="0">
                <a:latin typeface="Book Antiqua" panose="02040602050305030304" pitchFamily="18" charset="0"/>
              </a:rPr>
              <a:t>Frases</a:t>
            </a:r>
            <a:r>
              <a:rPr lang="en-US" sz="7200" b="1" dirty="0" smtClean="0">
                <a:latin typeface="Book Antiqua" panose="02040602050305030304" pitchFamily="18" charset="0"/>
              </a:rPr>
              <a:t> </a:t>
            </a:r>
            <a:r>
              <a:rPr lang="en-US" sz="7200" b="1" dirty="0" err="1" smtClean="0">
                <a:latin typeface="Book Antiqua" panose="02040602050305030304" pitchFamily="18" charset="0"/>
              </a:rPr>
              <a:t>sobre</a:t>
            </a:r>
            <a:r>
              <a:rPr lang="en-US" sz="7200" b="1" dirty="0" smtClean="0">
                <a:latin typeface="Book Antiqua" panose="02040602050305030304" pitchFamily="18" charset="0"/>
              </a:rPr>
              <a:t> la </a:t>
            </a:r>
            <a:r>
              <a:rPr lang="en-US" sz="7200" b="1" dirty="0" err="1" smtClean="0">
                <a:latin typeface="Book Antiqua" panose="02040602050305030304" pitchFamily="18" charset="0"/>
              </a:rPr>
              <a:t>lectura</a:t>
            </a:r>
            <a:endParaRPr lang="en-US" sz="7200" b="1" dirty="0">
              <a:latin typeface="Book Antiqua" panose="02040602050305030304" pitchFamily="18" charset="0"/>
            </a:endParaRPr>
          </a:p>
        </p:txBody>
      </p:sp>
      <p:pic>
        <p:nvPicPr>
          <p:cNvPr id="8194" name="Picture 2" descr="C:\Users\Willie's\Pictures\Photo Gallary 2017\teacher-1014055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990600"/>
            <a:ext cx="4191000"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67347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lnSpcReduction="10000"/>
          </a:bodyPr>
          <a:lstStyle/>
          <a:p>
            <a:r>
              <a:rPr lang="es-ES" dirty="0"/>
              <a:t> </a:t>
            </a:r>
            <a:r>
              <a:rPr lang="es-ES" sz="2400" i="1" dirty="0"/>
              <a:t>“Carecer de libros propios es el colmo de la miseria"</a:t>
            </a:r>
            <a:r>
              <a:rPr lang="es-ES" sz="2400" dirty="0"/>
              <a:t>. </a:t>
            </a:r>
            <a:r>
              <a:rPr lang="es-ES" sz="2400" b="1" dirty="0" err="1"/>
              <a:t>Benjamin</a:t>
            </a:r>
            <a:r>
              <a:rPr lang="es-ES" sz="2400" b="1" dirty="0"/>
              <a:t> Franklin</a:t>
            </a:r>
            <a:r>
              <a:rPr lang="es-ES" sz="2400" dirty="0"/>
              <a:t>. </a:t>
            </a:r>
            <a:endParaRPr lang="es-ES" sz="2400" dirty="0" smtClean="0"/>
          </a:p>
          <a:p>
            <a:r>
              <a:rPr lang="es-ES" sz="2400" i="1" dirty="0"/>
              <a:t>“Cuando oigo que un hombre tiene el hábito de la lectura, estoy predispuesto a pensar bien de él”</a:t>
            </a:r>
            <a:r>
              <a:rPr lang="es-ES" sz="2400" dirty="0"/>
              <a:t>. </a:t>
            </a:r>
            <a:r>
              <a:rPr lang="es-ES" sz="2400" b="1" dirty="0"/>
              <a:t>Nicolás de Avellaneda</a:t>
            </a:r>
            <a:r>
              <a:rPr lang="es-ES" sz="2400" dirty="0"/>
              <a:t>. </a:t>
            </a:r>
            <a:endParaRPr lang="es-ES" sz="2400" dirty="0" smtClean="0"/>
          </a:p>
          <a:p>
            <a:r>
              <a:rPr lang="es-ES" sz="2400" i="1" dirty="0"/>
              <a:t>“Algunos libros son probados, otros devorados, poquísimos masticados y digeridos”</a:t>
            </a:r>
            <a:r>
              <a:rPr lang="es-ES" sz="2400" dirty="0"/>
              <a:t>. </a:t>
            </a:r>
            <a:r>
              <a:rPr lang="es-ES" sz="2400" b="1" dirty="0"/>
              <a:t>Sir Francis Bacon</a:t>
            </a:r>
            <a:r>
              <a:rPr lang="es-ES" sz="2400" dirty="0" smtClean="0"/>
              <a:t>.</a:t>
            </a:r>
          </a:p>
          <a:p>
            <a:r>
              <a:rPr lang="es-ES" sz="2400" i="1" dirty="0"/>
              <a:t>“De los diversos instrumentos inventados por el hombre, el más asombroso es el libro; todos los demás son extensiones de su cuerpo… Sólo el libro es una extensión de la imaginación y la memoria”</a:t>
            </a:r>
            <a:r>
              <a:rPr lang="es-ES" sz="2400" dirty="0"/>
              <a:t>. </a:t>
            </a:r>
            <a:r>
              <a:rPr lang="es-ES" sz="2400" b="1" dirty="0"/>
              <a:t>Jorge Luis Borges</a:t>
            </a:r>
            <a:r>
              <a:rPr lang="es-ES" sz="2400" dirty="0"/>
              <a:t>. </a:t>
            </a:r>
            <a:endParaRPr lang="es-ES" sz="2400" dirty="0" smtClean="0"/>
          </a:p>
          <a:p>
            <a:r>
              <a:rPr lang="es-ES" sz="2400" i="1" dirty="0"/>
              <a:t>“El estudio ha sido para mí el principal remedio contra las preocupaciones de la vida; no habiendo tenido nunca un disgusto que no me haya pasado después de una hora de lectura”</a:t>
            </a:r>
            <a:r>
              <a:rPr lang="es-ES" sz="2400" dirty="0"/>
              <a:t>. </a:t>
            </a:r>
            <a:r>
              <a:rPr lang="es-ES" sz="2400" b="1" dirty="0"/>
              <a:t>Montesquieu</a:t>
            </a:r>
            <a:r>
              <a:rPr lang="es-ES" sz="2400" dirty="0"/>
              <a:t>. </a:t>
            </a:r>
            <a:endParaRPr lang="en-US" sz="2400" dirty="0"/>
          </a:p>
        </p:txBody>
      </p:sp>
    </p:spTree>
    <p:extLst>
      <p:ext uri="{BB962C8B-B14F-4D97-AF65-F5344CB8AC3E}">
        <p14:creationId xmlns:p14="http://schemas.microsoft.com/office/powerpoint/2010/main" val="18358504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r>
              <a:rPr lang="es-ES" dirty="0"/>
              <a:t> </a:t>
            </a:r>
            <a:r>
              <a:rPr lang="es-ES" sz="2400" i="1" dirty="0"/>
              <a:t>“El libro es fuerza, es valor, es fuerza, es alimento; antorcha del pensamiento y manantial del amor"</a:t>
            </a:r>
            <a:r>
              <a:rPr lang="es-ES" sz="2400" dirty="0"/>
              <a:t>.</a:t>
            </a:r>
            <a:r>
              <a:rPr lang="es-ES" sz="2400" b="1" dirty="0"/>
              <a:t> Rubén Darío</a:t>
            </a:r>
            <a:r>
              <a:rPr lang="es-ES" sz="2400" dirty="0"/>
              <a:t>. </a:t>
            </a:r>
            <a:endParaRPr lang="es-ES" sz="2400" dirty="0" smtClean="0"/>
          </a:p>
          <a:p>
            <a:r>
              <a:rPr lang="es-ES" sz="2400" i="1" dirty="0"/>
              <a:t>“El que lee mucho y anda mucho, ve mucho y sabe mucho”.</a:t>
            </a:r>
            <a:r>
              <a:rPr lang="es-ES" sz="2400" dirty="0"/>
              <a:t> </a:t>
            </a:r>
            <a:r>
              <a:rPr lang="es-ES" sz="2400" b="1" dirty="0"/>
              <a:t>Miguel de Cervantes</a:t>
            </a:r>
            <a:r>
              <a:rPr lang="es-ES" sz="2400" dirty="0"/>
              <a:t>. </a:t>
            </a:r>
            <a:endParaRPr lang="es-ES" sz="2400" dirty="0" smtClean="0"/>
          </a:p>
          <a:p>
            <a:r>
              <a:rPr lang="es-ES" sz="2400" i="1" dirty="0"/>
              <a:t>“Es un buen libro aquel que se abre con expectación y se cierra con provecho”</a:t>
            </a:r>
            <a:r>
              <a:rPr lang="es-ES" sz="2400" dirty="0"/>
              <a:t>. </a:t>
            </a:r>
            <a:r>
              <a:rPr lang="es-ES" sz="2400" b="1" dirty="0"/>
              <a:t>Amos </a:t>
            </a:r>
            <a:r>
              <a:rPr lang="es-ES" sz="2400" b="1" dirty="0" err="1"/>
              <a:t>Bronson</a:t>
            </a:r>
            <a:r>
              <a:rPr lang="es-ES" sz="2400" b="1" dirty="0"/>
              <a:t> </a:t>
            </a:r>
            <a:r>
              <a:rPr lang="es-ES" sz="2400" b="1" dirty="0" err="1"/>
              <a:t>Alcott</a:t>
            </a:r>
            <a:r>
              <a:rPr lang="es-ES" sz="2400" dirty="0"/>
              <a:t>. </a:t>
            </a:r>
            <a:endParaRPr lang="es-ES" sz="2400" dirty="0" smtClean="0"/>
          </a:p>
          <a:p>
            <a:r>
              <a:rPr lang="es-ES" sz="2400" i="1" dirty="0"/>
              <a:t>“La lectura es a la mente lo que el ejercicio al cuerpo"</a:t>
            </a:r>
            <a:r>
              <a:rPr lang="es-ES" sz="2400" dirty="0"/>
              <a:t>. </a:t>
            </a:r>
            <a:r>
              <a:rPr lang="es-ES" sz="2400" b="1" dirty="0"/>
              <a:t>Joseph Addison</a:t>
            </a:r>
            <a:r>
              <a:rPr lang="es-ES" sz="2400" dirty="0"/>
              <a:t>. </a:t>
            </a:r>
            <a:endParaRPr lang="es-ES" sz="2400" dirty="0" smtClean="0"/>
          </a:p>
          <a:p>
            <a:r>
              <a:rPr lang="es-ES" sz="2400" dirty="0"/>
              <a:t> </a:t>
            </a:r>
            <a:r>
              <a:rPr lang="es-ES" sz="2400" i="1" dirty="0"/>
              <a:t>“La lectura no da al hombre sabiduría; le da conocimientos"</a:t>
            </a:r>
            <a:r>
              <a:rPr lang="es-ES" sz="2400" dirty="0"/>
              <a:t>. </a:t>
            </a:r>
            <a:r>
              <a:rPr lang="es-ES" sz="2400" b="1" dirty="0"/>
              <a:t>William Somerset </a:t>
            </a:r>
            <a:r>
              <a:rPr lang="es-ES" sz="2400" b="1" dirty="0" err="1"/>
              <a:t>Maugham</a:t>
            </a:r>
            <a:r>
              <a:rPr lang="es-ES" sz="2400" dirty="0"/>
              <a:t>. </a:t>
            </a:r>
            <a:endParaRPr lang="es-ES" sz="2400" dirty="0" smtClean="0"/>
          </a:p>
          <a:p>
            <a:r>
              <a:rPr lang="es-ES" sz="2400" i="1" dirty="0"/>
              <a:t>“Libros, caminos y días dan al hombre sabiduría”</a:t>
            </a:r>
            <a:r>
              <a:rPr lang="es-ES" sz="2400" dirty="0"/>
              <a:t>. </a:t>
            </a:r>
            <a:r>
              <a:rPr lang="es-ES" sz="2400" b="1" dirty="0"/>
              <a:t>Proverbio árabe</a:t>
            </a:r>
            <a:r>
              <a:rPr lang="es-ES" sz="2400" dirty="0"/>
              <a:t>. </a:t>
            </a:r>
            <a:endParaRPr lang="es-ES" sz="2400" dirty="0" smtClean="0"/>
          </a:p>
          <a:p>
            <a:r>
              <a:rPr lang="es-ES" sz="2400" dirty="0"/>
              <a:t> </a:t>
            </a:r>
            <a:r>
              <a:rPr lang="es-ES" sz="2400" i="1" dirty="0"/>
              <a:t>“Un hogar sin libros es como un cuerpo sin alma”</a:t>
            </a:r>
            <a:r>
              <a:rPr lang="es-ES" sz="2400" dirty="0"/>
              <a:t>. </a:t>
            </a:r>
            <a:r>
              <a:rPr lang="es-ES" sz="2400" b="1" dirty="0"/>
              <a:t>Cicerón</a:t>
            </a:r>
            <a:r>
              <a:rPr lang="es-ES" sz="2400" dirty="0"/>
              <a:t>. </a:t>
            </a:r>
            <a:endParaRPr lang="en-US" sz="2400" dirty="0"/>
          </a:p>
        </p:txBody>
      </p:sp>
    </p:spTree>
    <p:extLst>
      <p:ext uri="{BB962C8B-B14F-4D97-AF65-F5344CB8AC3E}">
        <p14:creationId xmlns:p14="http://schemas.microsoft.com/office/powerpoint/2010/main" val="4602429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r>
              <a:rPr lang="es-ES" dirty="0"/>
              <a:t> </a:t>
            </a:r>
            <a:r>
              <a:rPr lang="es-ES" sz="2400" dirty="0"/>
              <a:t>El recuerdo que deja un libro es más importante que el libro mismo. </a:t>
            </a:r>
            <a:r>
              <a:rPr lang="es-ES" sz="2400" b="1" dirty="0"/>
              <a:t>Gustavo Adolfo Bécquer </a:t>
            </a:r>
            <a:endParaRPr lang="es-ES" sz="2400" b="1" dirty="0" smtClean="0"/>
          </a:p>
          <a:p>
            <a:r>
              <a:rPr lang="es-ES" sz="2400" dirty="0"/>
              <a:t>Mucho más importante que recomendar libros es fomentar el amor a la lectura. </a:t>
            </a:r>
            <a:r>
              <a:rPr lang="es-ES" sz="2400" b="1" dirty="0" err="1"/>
              <a:t>Burrhus</a:t>
            </a:r>
            <a:r>
              <a:rPr lang="es-ES" sz="2400" b="1" dirty="0"/>
              <a:t> </a:t>
            </a:r>
            <a:r>
              <a:rPr lang="es-ES" sz="2400" b="1" dirty="0" err="1"/>
              <a:t>Frederic</a:t>
            </a:r>
            <a:r>
              <a:rPr lang="es-ES" sz="2400" b="1" dirty="0"/>
              <a:t>. </a:t>
            </a:r>
            <a:r>
              <a:rPr lang="es-ES" sz="2400" b="1" dirty="0" err="1" smtClean="0"/>
              <a:t>Skinner</a:t>
            </a:r>
            <a:endParaRPr lang="es-ES" sz="2400" b="1" dirty="0" smtClean="0"/>
          </a:p>
          <a:p>
            <a:r>
              <a:rPr lang="es-ES" sz="2400" dirty="0"/>
              <a:t>Mis libros están siempre a mi disposición, nunca están ocupados.</a:t>
            </a:r>
            <a:r>
              <a:rPr lang="es-ES" sz="2400" b="1" dirty="0"/>
              <a:t> Marco Tulio </a:t>
            </a:r>
            <a:r>
              <a:rPr lang="es-ES" sz="2400" b="1" dirty="0" smtClean="0"/>
              <a:t>Cicerón</a:t>
            </a:r>
          </a:p>
          <a:p>
            <a:r>
              <a:rPr lang="es-ES" sz="2400" dirty="0"/>
              <a:t>No interesa leer muchos libros, sino buenos libros. </a:t>
            </a:r>
            <a:r>
              <a:rPr lang="es-ES" sz="2400" b="1" dirty="0"/>
              <a:t>Lucio </a:t>
            </a:r>
            <a:r>
              <a:rPr lang="es-ES" sz="2400" b="1" dirty="0" err="1"/>
              <a:t>Anneo</a:t>
            </a:r>
            <a:r>
              <a:rPr lang="es-ES" sz="2400" b="1" dirty="0"/>
              <a:t> </a:t>
            </a:r>
            <a:r>
              <a:rPr lang="es-ES" sz="2400" b="1" dirty="0" smtClean="0"/>
              <a:t>Séneca</a:t>
            </a:r>
          </a:p>
          <a:p>
            <a:r>
              <a:rPr lang="es-ES" sz="2400" dirty="0"/>
              <a:t>Sentarse tranquilamente bajo la luz de una lámpara con un libro abierto entre las manos, y conversar íntimamente con los hombres de otras generaciones, es un placer que traspasa los límites de lo imaginable. </a:t>
            </a:r>
            <a:r>
              <a:rPr lang="es-ES" sz="2400" b="1" dirty="0"/>
              <a:t>Elizabeth </a:t>
            </a:r>
            <a:r>
              <a:rPr lang="es-ES" sz="2400" b="1" dirty="0" err="1"/>
              <a:t>Barrett</a:t>
            </a:r>
            <a:r>
              <a:rPr lang="es-ES" sz="2400" b="1" dirty="0"/>
              <a:t> </a:t>
            </a:r>
            <a:r>
              <a:rPr lang="es-ES" sz="2400" b="1" dirty="0" err="1" smtClean="0"/>
              <a:t>Browning</a:t>
            </a:r>
            <a:endParaRPr lang="es-ES" sz="2400" b="1" dirty="0" smtClean="0"/>
          </a:p>
          <a:p>
            <a:r>
              <a:rPr lang="es-ES" sz="2400" dirty="0" smtClean="0"/>
              <a:t>Para viajar lejos, no hay mejor nave que un libro. </a:t>
            </a:r>
            <a:r>
              <a:rPr lang="es-ES" sz="2400" b="1" dirty="0" smtClean="0"/>
              <a:t>Emily </a:t>
            </a:r>
            <a:r>
              <a:rPr lang="es-ES" sz="2400" b="1" dirty="0" err="1" smtClean="0"/>
              <a:t>Dickinson</a:t>
            </a:r>
            <a:endParaRPr lang="en-US" sz="2400" dirty="0"/>
          </a:p>
        </p:txBody>
      </p:sp>
      <p:sp>
        <p:nvSpPr>
          <p:cNvPr id="2" name="Left Arrow 1">
            <a:hlinkClick r:id="rId2" action="ppaction://hlinksldjump"/>
          </p:cNvPr>
          <p:cNvSpPr/>
          <p:nvPr/>
        </p:nvSpPr>
        <p:spPr>
          <a:xfrm>
            <a:off x="6781800" y="6019800"/>
            <a:ext cx="914400" cy="457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96440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1266" name="Picture 2" descr="Bench, Grass, Man, Person, Reading, Sky, Solo"/>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457200" y="1066800"/>
            <a:ext cx="4648200" cy="2057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b="1" dirty="0" smtClean="0">
                <a:solidFill>
                  <a:srgbClr val="FFFF00"/>
                </a:solidFill>
                <a:latin typeface="Book Antiqua" panose="02040602050305030304" pitchFamily="18" charset="0"/>
              </a:rPr>
              <a:t>¿Por qué muchos batallan con la lectura?</a:t>
            </a:r>
            <a:endParaRPr lang="es-MX" b="1" dirty="0">
              <a:solidFill>
                <a:srgbClr val="FFFF00"/>
              </a:solidFill>
              <a:latin typeface="Book Antiqua" panose="02040602050305030304" pitchFamily="18" charset="0"/>
            </a:endParaRPr>
          </a:p>
        </p:txBody>
      </p:sp>
    </p:spTree>
    <p:extLst>
      <p:ext uri="{BB962C8B-B14F-4D97-AF65-F5344CB8AC3E}">
        <p14:creationId xmlns:p14="http://schemas.microsoft.com/office/powerpoint/2010/main" val="11742050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a:tile tx="0" ty="0" sx="100000" sy="100000" flip="none" algn="tl"/>
          </a:blipFill>
        </p:spPr>
        <p:txBody>
          <a:bodyPr>
            <a:normAutofit/>
          </a:bodyPr>
          <a:lstStyle/>
          <a:p>
            <a:r>
              <a:rPr lang="es-MX" sz="5400" b="1" dirty="0" smtClean="0">
                <a:solidFill>
                  <a:srgbClr val="FFFF00"/>
                </a:solidFill>
              </a:rPr>
              <a:t>¿Por qué muchos no leen?</a:t>
            </a:r>
            <a:endParaRPr lang="es-MX" sz="5400" b="1" dirty="0">
              <a:solidFill>
                <a:srgbClr val="FFFF00"/>
              </a:solidFill>
            </a:endParaRPr>
          </a:p>
        </p:txBody>
      </p:sp>
      <p:sp>
        <p:nvSpPr>
          <p:cNvPr id="3" name="Content Placeholder 2"/>
          <p:cNvSpPr>
            <a:spLocks noGrp="1"/>
          </p:cNvSpPr>
          <p:nvPr>
            <p:ph idx="1"/>
          </p:nvPr>
        </p:nvSpPr>
        <p:spPr>
          <a:xfrm>
            <a:off x="457200" y="1600200"/>
            <a:ext cx="8229600" cy="4724400"/>
          </a:xfrm>
        </p:spPr>
        <p:txBody>
          <a:bodyPr>
            <a:normAutofit lnSpcReduction="10000"/>
          </a:bodyPr>
          <a:lstStyle/>
          <a:p>
            <a:r>
              <a:rPr lang="es-MX" dirty="0" smtClean="0"/>
              <a:t>Muchos leen demasiado despacio.</a:t>
            </a:r>
          </a:p>
          <a:p>
            <a:r>
              <a:rPr lang="es-MX" dirty="0" smtClean="0"/>
              <a:t>Al leer demasiado despacio, el cerebro y los ojos se cansan.</a:t>
            </a:r>
          </a:p>
          <a:p>
            <a:r>
              <a:rPr lang="es-MX" dirty="0" smtClean="0"/>
              <a:t>Leer despacio abre la puerta al aburrimiento.</a:t>
            </a:r>
          </a:p>
          <a:p>
            <a:r>
              <a:rPr lang="es-MX" dirty="0" smtClean="0"/>
              <a:t>Leer despacio abre la puerta para que la persona sueñe despierto. </a:t>
            </a:r>
          </a:p>
          <a:p>
            <a:r>
              <a:rPr lang="es-MX" dirty="0" smtClean="0"/>
              <a:t>Muchos leen libros que no desean leer.</a:t>
            </a:r>
          </a:p>
          <a:p>
            <a:r>
              <a:rPr lang="es-MX" dirty="0" smtClean="0"/>
              <a:t>El lector no piensa en el conocimiento que adquirirá al leer dicho libro. </a:t>
            </a:r>
            <a:endParaRPr lang="es-MX" dirty="0"/>
          </a:p>
        </p:txBody>
      </p:sp>
    </p:spTree>
    <p:extLst>
      <p:ext uri="{BB962C8B-B14F-4D97-AF65-F5344CB8AC3E}">
        <p14:creationId xmlns:p14="http://schemas.microsoft.com/office/powerpoint/2010/main" val="9606396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a:blipFill>
            <a:blip r:embed="rId2"/>
            <a:tile tx="0" ty="0" sx="100000" sy="100000" flip="none" algn="tl"/>
          </a:blipFill>
        </p:spPr>
        <p:txBody>
          <a:bodyPr>
            <a:normAutofit fontScale="90000"/>
          </a:bodyPr>
          <a:lstStyle/>
          <a:p>
            <a:r>
              <a:rPr lang="es-MX" sz="5400" b="1" i="1" dirty="0" smtClean="0">
                <a:solidFill>
                  <a:srgbClr val="FFFF00"/>
                </a:solidFill>
              </a:rPr>
              <a:t>“Mas rápido, por favor, dice el ojo”</a:t>
            </a:r>
            <a:endParaRPr lang="es-MX" sz="5400" b="1" i="1" dirty="0">
              <a:solidFill>
                <a:srgbClr val="FFFF00"/>
              </a:solidFill>
            </a:endParaRPr>
          </a:p>
        </p:txBody>
      </p:sp>
      <p:pic>
        <p:nvPicPr>
          <p:cNvPr id="6146" name="Picture 2" descr="C:\Users\Willie's\Pictures\Photo Gallary 2017\book-861750_960_7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981200"/>
            <a:ext cx="8229600" cy="451627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533400" y="2200183"/>
            <a:ext cx="2895600" cy="199081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PR" sz="2800" b="1" i="1" dirty="0" smtClean="0">
                <a:solidFill>
                  <a:schemeClr val="bg1"/>
                </a:solidFill>
              </a:rPr>
              <a:t>¡Los ojos desean leer rápido, pero en ocasiones, no les hacemos caso!</a:t>
            </a:r>
            <a:endParaRPr lang="es-PR" sz="3200" b="1" i="1" dirty="0">
              <a:solidFill>
                <a:schemeClr val="bg1"/>
              </a:solidFill>
            </a:endParaRPr>
          </a:p>
        </p:txBody>
      </p:sp>
    </p:spTree>
    <p:extLst>
      <p:ext uri="{BB962C8B-B14F-4D97-AF65-F5344CB8AC3E}">
        <p14:creationId xmlns:p14="http://schemas.microsoft.com/office/powerpoint/2010/main" val="40448991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a:tile tx="0" ty="0" sx="100000" sy="100000" flip="none" algn="tl"/>
          </a:blipFill>
        </p:spPr>
        <p:txBody>
          <a:bodyPr>
            <a:normAutofit/>
          </a:bodyPr>
          <a:lstStyle/>
          <a:p>
            <a:r>
              <a:rPr lang="es-MX" sz="5400" b="1" dirty="0" smtClean="0">
                <a:solidFill>
                  <a:srgbClr val="FFFF00"/>
                </a:solidFill>
              </a:rPr>
              <a:t>¿Por qué muchos no leen?</a:t>
            </a:r>
            <a:endParaRPr lang="es-MX" sz="5400" b="1" dirty="0">
              <a:solidFill>
                <a:srgbClr val="FFFF00"/>
              </a:solidFill>
            </a:endParaRPr>
          </a:p>
        </p:txBody>
      </p:sp>
      <p:sp>
        <p:nvSpPr>
          <p:cNvPr id="3" name="Content Placeholder 2"/>
          <p:cNvSpPr>
            <a:spLocks noGrp="1"/>
          </p:cNvSpPr>
          <p:nvPr>
            <p:ph idx="1"/>
          </p:nvPr>
        </p:nvSpPr>
        <p:spPr>
          <a:xfrm>
            <a:off x="457200" y="1600200"/>
            <a:ext cx="8229600" cy="4724400"/>
          </a:xfrm>
        </p:spPr>
        <p:txBody>
          <a:bodyPr>
            <a:normAutofit/>
          </a:bodyPr>
          <a:lstStyle/>
          <a:p>
            <a:r>
              <a:rPr lang="es-MX" dirty="0" smtClean="0"/>
              <a:t>Muchos no se concentran cuando leen.</a:t>
            </a:r>
          </a:p>
          <a:p>
            <a:r>
              <a:rPr lang="es-MX" dirty="0" smtClean="0"/>
              <a:t>Algunos lectores no escogen un buen lugar para leer, es decir, libre de ruidos y distracciones.</a:t>
            </a:r>
          </a:p>
          <a:p>
            <a:r>
              <a:rPr lang="es-MX" dirty="0" smtClean="0"/>
              <a:t>Muchos no leen porque no desean hacer el tiempo para hacerlo.</a:t>
            </a:r>
          </a:p>
          <a:p>
            <a:r>
              <a:rPr lang="es-MX" dirty="0" smtClean="0"/>
              <a:t>Algunos prefieren ver televisión que leer.</a:t>
            </a:r>
          </a:p>
          <a:p>
            <a:r>
              <a:rPr lang="es-MX" dirty="0" smtClean="0"/>
              <a:t>Muchos nunca han leído un libro completo.</a:t>
            </a:r>
            <a:endParaRPr lang="es-MX" dirty="0"/>
          </a:p>
        </p:txBody>
      </p:sp>
    </p:spTree>
    <p:extLst>
      <p:ext uri="{BB962C8B-B14F-4D97-AF65-F5344CB8AC3E}">
        <p14:creationId xmlns:p14="http://schemas.microsoft.com/office/powerpoint/2010/main" val="3551335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a:tile tx="0" ty="0" sx="100000" sy="100000" flip="none" algn="tl"/>
          </a:blipFill>
        </p:spPr>
        <p:txBody>
          <a:bodyPr>
            <a:normAutofit/>
          </a:bodyPr>
          <a:lstStyle/>
          <a:p>
            <a:r>
              <a:rPr lang="es-MX" sz="5400" b="1" dirty="0" smtClean="0">
                <a:solidFill>
                  <a:srgbClr val="FFFF00"/>
                </a:solidFill>
              </a:rPr>
              <a:t>¿Por qué muchos no leen?</a:t>
            </a:r>
            <a:endParaRPr lang="es-MX" sz="5400" b="1" dirty="0">
              <a:solidFill>
                <a:srgbClr val="FFFF00"/>
              </a:solidFill>
            </a:endParaRPr>
          </a:p>
        </p:txBody>
      </p:sp>
      <p:sp>
        <p:nvSpPr>
          <p:cNvPr id="3" name="Content Placeholder 2"/>
          <p:cNvSpPr>
            <a:spLocks noGrp="1"/>
          </p:cNvSpPr>
          <p:nvPr>
            <p:ph idx="1"/>
          </p:nvPr>
        </p:nvSpPr>
        <p:spPr>
          <a:xfrm>
            <a:off x="457200" y="1600200"/>
            <a:ext cx="8229600" cy="4724400"/>
          </a:xfrm>
        </p:spPr>
        <p:txBody>
          <a:bodyPr>
            <a:normAutofit/>
          </a:bodyPr>
          <a:lstStyle/>
          <a:p>
            <a:r>
              <a:rPr lang="es-MX" dirty="0" smtClean="0"/>
              <a:t>Algunos utilizan la excusa de que los libros cuestan demasiado dinero.</a:t>
            </a:r>
          </a:p>
          <a:p>
            <a:r>
              <a:rPr lang="es-MX" dirty="0" smtClean="0"/>
              <a:t>Algunos utilizan la excusa de que ya no pueden ver bien.</a:t>
            </a:r>
          </a:p>
          <a:p>
            <a:r>
              <a:rPr lang="es-MX" dirty="0" smtClean="0"/>
              <a:t>Algunos piensan que la lectura es perdida de tiempo.</a:t>
            </a:r>
          </a:p>
          <a:p>
            <a:r>
              <a:rPr lang="es-MX" dirty="0" smtClean="0"/>
              <a:t>Otros simplemente no desean leer.</a:t>
            </a:r>
          </a:p>
          <a:p>
            <a:r>
              <a:rPr lang="es-MX" i="1" dirty="0" smtClean="0"/>
              <a:t>¿Cuál es tu razón para no leer?</a:t>
            </a:r>
            <a:endParaRPr lang="es-MX" i="1" dirty="0"/>
          </a:p>
        </p:txBody>
      </p:sp>
    </p:spTree>
    <p:extLst>
      <p:ext uri="{BB962C8B-B14F-4D97-AF65-F5344CB8AC3E}">
        <p14:creationId xmlns:p14="http://schemas.microsoft.com/office/powerpoint/2010/main" val="23919275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4338" name="Picture 2" descr="C:\Users\Willie's\Pictures\Photo Gallary 2017\girl-2049472_960_720.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219200" y="4191000"/>
            <a:ext cx="6629400"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b="1" dirty="0" smtClean="0">
                <a:solidFill>
                  <a:schemeClr val="bg1"/>
                </a:solidFill>
                <a:latin typeface="Book Antiqua" panose="02040602050305030304" pitchFamily="18" charset="0"/>
              </a:rPr>
              <a:t>Evite lo siguiente cuando practique la lectura rápida </a:t>
            </a:r>
            <a:endParaRPr lang="es-MX" b="1"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28367390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a:extLst>
                <a:ext uri="{BEBA8EAE-BF5A-486C-A8C5-ECC9F3942E4B}">
                  <a14:imgProps xmlns:a14="http://schemas.microsoft.com/office/drawing/2010/main">
                    <a14:imgLayer r:embed="rId3">
                      <a14:imgEffect>
                        <a14:colorTemperature colorTemp="8800"/>
                      </a14:imgEffect>
                    </a14:imgLayer>
                  </a14:imgProps>
                </a:ext>
              </a:extLst>
            </a:blip>
            <a:tile tx="0" ty="0" sx="100000" sy="100000" flip="none" algn="tl"/>
          </a:blipFill>
        </p:spPr>
        <p:txBody>
          <a:bodyPr>
            <a:normAutofit/>
          </a:bodyPr>
          <a:lstStyle/>
          <a:p>
            <a:r>
              <a:rPr lang="es-MX" sz="5400" b="1" dirty="0" smtClean="0">
                <a:solidFill>
                  <a:srgbClr val="FFFF00"/>
                </a:solidFill>
              </a:rPr>
              <a:t>¡NO HAGA ESTO!</a:t>
            </a:r>
            <a:endParaRPr lang="es-MX" sz="5400" b="1" dirty="0">
              <a:solidFill>
                <a:srgbClr val="FFFF00"/>
              </a:solidFill>
            </a:endParaRPr>
          </a:p>
        </p:txBody>
      </p:sp>
      <p:sp>
        <p:nvSpPr>
          <p:cNvPr id="3" name="Content Placeholder 2"/>
          <p:cNvSpPr>
            <a:spLocks noGrp="1"/>
          </p:cNvSpPr>
          <p:nvPr>
            <p:ph idx="1"/>
          </p:nvPr>
        </p:nvSpPr>
        <p:spPr>
          <a:xfrm>
            <a:off x="457200" y="1828800"/>
            <a:ext cx="8229600" cy="4038600"/>
          </a:xfrm>
        </p:spPr>
        <p:txBody>
          <a:bodyPr>
            <a:normAutofit/>
          </a:bodyPr>
          <a:lstStyle/>
          <a:p>
            <a:r>
              <a:rPr lang="es-MX" sz="4000" b="1" i="1" dirty="0" smtClean="0">
                <a:solidFill>
                  <a:srgbClr val="C00000"/>
                </a:solidFill>
              </a:rPr>
              <a:t>No lea rápido sólo por leer—No </a:t>
            </a:r>
            <a:r>
              <a:rPr lang="es-MX" sz="4000" dirty="0" smtClean="0"/>
              <a:t>se trata de leer muchas palabras por minuto, o varios libros en un día o en una semana sin entender lo que lee. El lector debe comprender y retener también lo que está leyendo.</a:t>
            </a:r>
          </a:p>
          <a:p>
            <a:pPr marL="0" indent="0">
              <a:buNone/>
            </a:pPr>
            <a:endParaRPr lang="es-MX" dirty="0" smtClean="0"/>
          </a:p>
          <a:p>
            <a:endParaRPr lang="es-MX" i="1" dirty="0"/>
          </a:p>
        </p:txBody>
      </p:sp>
    </p:spTree>
    <p:extLst>
      <p:ext uri="{BB962C8B-B14F-4D97-AF65-F5344CB8AC3E}">
        <p14:creationId xmlns:p14="http://schemas.microsoft.com/office/powerpoint/2010/main" val="32828822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2530" name="Picture 2" descr="C:\Users\Willie's\Pictures\Photo Gallary 2017\california-210913_960_720.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762000" y="1425575"/>
            <a:ext cx="7696200"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4800" b="1" dirty="0" smtClean="0">
                <a:solidFill>
                  <a:schemeClr val="bg1"/>
                </a:solidFill>
                <a:latin typeface="Book Antiqua" panose="02040602050305030304" pitchFamily="18" charset="0"/>
              </a:rPr>
              <a:t>Información General Sobre la Lectura Rápida</a:t>
            </a:r>
            <a:endParaRPr lang="es-MX" sz="4800" b="1"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10020417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Willie's\Pictures\Photo Gallary 2017\classroom-381900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762000" y="685800"/>
            <a:ext cx="6400800" cy="1981200"/>
          </a:xfrm>
        </p:spPr>
        <p:txBody>
          <a:bodyPr>
            <a:normAutofit fontScale="90000"/>
          </a:bodyPr>
          <a:lstStyle/>
          <a:p>
            <a:r>
              <a:rPr lang="en-US" i="1" dirty="0" err="1" smtClean="0">
                <a:solidFill>
                  <a:schemeClr val="bg1"/>
                </a:solidFill>
              </a:rPr>
              <a:t>Muchos</a:t>
            </a:r>
            <a:r>
              <a:rPr lang="en-US" i="1" dirty="0" smtClean="0">
                <a:solidFill>
                  <a:schemeClr val="bg1"/>
                </a:solidFill>
              </a:rPr>
              <a:t> </a:t>
            </a:r>
            <a:r>
              <a:rPr lang="en-US" i="1" dirty="0" err="1" smtClean="0">
                <a:solidFill>
                  <a:schemeClr val="bg1"/>
                </a:solidFill>
              </a:rPr>
              <a:t>piensan</a:t>
            </a:r>
            <a:r>
              <a:rPr lang="en-US" i="1" dirty="0" smtClean="0">
                <a:solidFill>
                  <a:schemeClr val="bg1"/>
                </a:solidFill>
              </a:rPr>
              <a:t> que la </a:t>
            </a:r>
            <a:r>
              <a:rPr lang="en-US" i="1" dirty="0" err="1">
                <a:solidFill>
                  <a:schemeClr val="bg1"/>
                </a:solidFill>
              </a:rPr>
              <a:t>l</a:t>
            </a:r>
            <a:r>
              <a:rPr lang="en-US" i="1" dirty="0" err="1" smtClean="0">
                <a:solidFill>
                  <a:schemeClr val="bg1"/>
                </a:solidFill>
              </a:rPr>
              <a:t>ectura</a:t>
            </a:r>
            <a:r>
              <a:rPr lang="en-US" i="1" dirty="0" smtClean="0">
                <a:solidFill>
                  <a:schemeClr val="bg1"/>
                </a:solidFill>
              </a:rPr>
              <a:t> </a:t>
            </a:r>
            <a:r>
              <a:rPr lang="en-US" i="1" dirty="0" err="1" smtClean="0">
                <a:solidFill>
                  <a:schemeClr val="bg1"/>
                </a:solidFill>
              </a:rPr>
              <a:t>rápida</a:t>
            </a:r>
            <a:r>
              <a:rPr lang="en-US" i="1" dirty="0" smtClean="0">
                <a:solidFill>
                  <a:schemeClr val="bg1"/>
                </a:solidFill>
              </a:rPr>
              <a:t> </a:t>
            </a:r>
            <a:r>
              <a:rPr lang="en-US" i="1" dirty="0" err="1" smtClean="0">
                <a:solidFill>
                  <a:schemeClr val="bg1"/>
                </a:solidFill>
              </a:rPr>
              <a:t>es</a:t>
            </a:r>
            <a:r>
              <a:rPr lang="en-US" i="1" dirty="0" smtClean="0">
                <a:solidFill>
                  <a:schemeClr val="bg1"/>
                </a:solidFill>
              </a:rPr>
              <a:t> </a:t>
            </a:r>
            <a:r>
              <a:rPr lang="en-US" i="1" dirty="0" err="1">
                <a:solidFill>
                  <a:schemeClr val="bg1"/>
                </a:solidFill>
              </a:rPr>
              <a:t>s</a:t>
            </a:r>
            <a:r>
              <a:rPr lang="en-US" i="1" dirty="0" err="1" smtClean="0">
                <a:solidFill>
                  <a:schemeClr val="bg1"/>
                </a:solidFill>
              </a:rPr>
              <a:t>implemente</a:t>
            </a:r>
            <a:r>
              <a:rPr lang="en-US" i="1" dirty="0" smtClean="0">
                <a:solidFill>
                  <a:schemeClr val="bg1"/>
                </a:solidFill>
              </a:rPr>
              <a:t> un </a:t>
            </a:r>
            <a:r>
              <a:rPr lang="en-US" i="1" dirty="0" err="1" smtClean="0">
                <a:solidFill>
                  <a:schemeClr val="bg1"/>
                </a:solidFill>
              </a:rPr>
              <a:t>mito</a:t>
            </a:r>
            <a:r>
              <a:rPr lang="en-US" i="1" dirty="0" smtClean="0">
                <a:solidFill>
                  <a:schemeClr val="bg1"/>
                </a:solidFill>
              </a:rPr>
              <a:t> </a:t>
            </a:r>
            <a:endParaRPr lang="en-US" i="1" dirty="0">
              <a:solidFill>
                <a:schemeClr val="bg1"/>
              </a:solidFill>
            </a:endParaRPr>
          </a:p>
        </p:txBody>
      </p:sp>
    </p:spTree>
    <p:extLst>
      <p:ext uri="{BB962C8B-B14F-4D97-AF65-F5344CB8AC3E}">
        <p14:creationId xmlns:p14="http://schemas.microsoft.com/office/powerpoint/2010/main" val="26610347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Willie's\Pictures\Photo Gallary 2017\classroom-381900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762000" y="685800"/>
            <a:ext cx="6400800" cy="1981200"/>
          </a:xfrm>
        </p:spPr>
        <p:txBody>
          <a:bodyPr>
            <a:normAutofit/>
          </a:bodyPr>
          <a:lstStyle/>
          <a:p>
            <a:r>
              <a:rPr lang="en-US" sz="3600" i="1" dirty="0" smtClean="0">
                <a:solidFill>
                  <a:schemeClr val="bg1"/>
                </a:solidFill>
              </a:rPr>
              <a:t>La </a:t>
            </a:r>
            <a:r>
              <a:rPr lang="en-US" sz="3600" i="1" dirty="0" err="1">
                <a:solidFill>
                  <a:schemeClr val="bg1"/>
                </a:solidFill>
              </a:rPr>
              <a:t>l</a:t>
            </a:r>
            <a:r>
              <a:rPr lang="en-US" sz="3600" i="1" dirty="0" err="1" smtClean="0">
                <a:solidFill>
                  <a:schemeClr val="bg1"/>
                </a:solidFill>
              </a:rPr>
              <a:t>ectura</a:t>
            </a:r>
            <a:r>
              <a:rPr lang="en-US" sz="3600" i="1" dirty="0" smtClean="0">
                <a:solidFill>
                  <a:schemeClr val="bg1"/>
                </a:solidFill>
              </a:rPr>
              <a:t> </a:t>
            </a:r>
            <a:r>
              <a:rPr lang="en-US" sz="3600" i="1" dirty="0" err="1" smtClean="0">
                <a:solidFill>
                  <a:schemeClr val="bg1"/>
                </a:solidFill>
              </a:rPr>
              <a:t>rápida</a:t>
            </a:r>
            <a:r>
              <a:rPr lang="en-US" sz="3600" i="1" dirty="0" smtClean="0">
                <a:solidFill>
                  <a:schemeClr val="bg1"/>
                </a:solidFill>
              </a:rPr>
              <a:t> </a:t>
            </a:r>
            <a:r>
              <a:rPr lang="en-US" sz="3600" i="1" dirty="0" err="1">
                <a:solidFill>
                  <a:schemeClr val="bg1"/>
                </a:solidFill>
              </a:rPr>
              <a:t>e</a:t>
            </a:r>
            <a:r>
              <a:rPr lang="en-US" sz="3600" i="1" dirty="0" err="1" smtClean="0">
                <a:solidFill>
                  <a:schemeClr val="bg1"/>
                </a:solidFill>
              </a:rPr>
              <a:t>s</a:t>
            </a:r>
            <a:r>
              <a:rPr lang="en-US" sz="3600" i="1" dirty="0" smtClean="0">
                <a:solidFill>
                  <a:schemeClr val="bg1"/>
                </a:solidFill>
              </a:rPr>
              <a:t> </a:t>
            </a:r>
            <a:r>
              <a:rPr lang="en-US" sz="3600" i="1" dirty="0" err="1" smtClean="0">
                <a:solidFill>
                  <a:schemeClr val="bg1"/>
                </a:solidFill>
              </a:rPr>
              <a:t>una</a:t>
            </a:r>
            <a:r>
              <a:rPr lang="en-US" sz="3600" i="1" dirty="0" smtClean="0">
                <a:solidFill>
                  <a:schemeClr val="bg1"/>
                </a:solidFill>
              </a:rPr>
              <a:t> </a:t>
            </a:r>
            <a:r>
              <a:rPr lang="en-US" sz="3600" i="1" dirty="0" err="1">
                <a:solidFill>
                  <a:schemeClr val="bg1"/>
                </a:solidFill>
              </a:rPr>
              <a:t>r</a:t>
            </a:r>
            <a:r>
              <a:rPr lang="en-US" sz="3600" i="1" dirty="0" err="1" smtClean="0">
                <a:solidFill>
                  <a:schemeClr val="bg1"/>
                </a:solidFill>
              </a:rPr>
              <a:t>ealidad</a:t>
            </a:r>
            <a:r>
              <a:rPr lang="en-US" sz="3600" i="1" dirty="0" smtClean="0">
                <a:solidFill>
                  <a:schemeClr val="bg1"/>
                </a:solidFill>
              </a:rPr>
              <a:t> para el que se </a:t>
            </a:r>
            <a:r>
              <a:rPr lang="en-US" sz="3600" i="1" dirty="0" err="1" smtClean="0">
                <a:solidFill>
                  <a:schemeClr val="bg1"/>
                </a:solidFill>
              </a:rPr>
              <a:t>ejercite</a:t>
            </a:r>
            <a:r>
              <a:rPr lang="en-US" sz="3600" i="1" dirty="0" smtClean="0">
                <a:solidFill>
                  <a:schemeClr val="bg1"/>
                </a:solidFill>
              </a:rPr>
              <a:t> </a:t>
            </a:r>
            <a:r>
              <a:rPr lang="en-US" sz="3600" i="1" dirty="0" err="1" smtClean="0">
                <a:solidFill>
                  <a:schemeClr val="bg1"/>
                </a:solidFill>
              </a:rPr>
              <a:t>en</a:t>
            </a:r>
            <a:r>
              <a:rPr lang="en-US" sz="3600" i="1" dirty="0" smtClean="0">
                <a:solidFill>
                  <a:schemeClr val="bg1"/>
                </a:solidFill>
              </a:rPr>
              <a:t> </a:t>
            </a:r>
            <a:r>
              <a:rPr lang="en-US" sz="3600" i="1" dirty="0" err="1" smtClean="0">
                <a:solidFill>
                  <a:schemeClr val="bg1"/>
                </a:solidFill>
              </a:rPr>
              <a:t>ella</a:t>
            </a:r>
            <a:r>
              <a:rPr lang="en-US" sz="3600" i="1" dirty="0" smtClean="0">
                <a:solidFill>
                  <a:schemeClr val="bg1"/>
                </a:solidFill>
              </a:rPr>
              <a:t/>
            </a:r>
            <a:br>
              <a:rPr lang="en-US" sz="3600" i="1" dirty="0" smtClean="0">
                <a:solidFill>
                  <a:schemeClr val="bg1"/>
                </a:solidFill>
              </a:rPr>
            </a:br>
            <a:r>
              <a:rPr lang="en-US" sz="3600" i="1" dirty="0" smtClean="0">
                <a:solidFill>
                  <a:srgbClr val="FFFF00"/>
                </a:solidFill>
              </a:rPr>
              <a:t>“la </a:t>
            </a:r>
            <a:r>
              <a:rPr lang="en-US" sz="3600" i="1" dirty="0" err="1" smtClean="0">
                <a:solidFill>
                  <a:srgbClr val="FFFF00"/>
                </a:solidFill>
              </a:rPr>
              <a:t>práctica</a:t>
            </a:r>
            <a:r>
              <a:rPr lang="en-US" sz="3600" i="1" dirty="0" smtClean="0">
                <a:solidFill>
                  <a:srgbClr val="FFFF00"/>
                </a:solidFill>
              </a:rPr>
              <a:t> </a:t>
            </a:r>
            <a:r>
              <a:rPr lang="en-US" sz="3600" i="1" dirty="0" err="1" smtClean="0">
                <a:solidFill>
                  <a:srgbClr val="FFFF00"/>
                </a:solidFill>
              </a:rPr>
              <a:t>hace</a:t>
            </a:r>
            <a:r>
              <a:rPr lang="en-US" sz="3600" i="1" dirty="0" smtClean="0">
                <a:solidFill>
                  <a:srgbClr val="FFFF00"/>
                </a:solidFill>
              </a:rPr>
              <a:t> al maestro”</a:t>
            </a:r>
            <a:endParaRPr lang="en-US" sz="3600" i="1" dirty="0">
              <a:solidFill>
                <a:srgbClr val="FFFF00"/>
              </a:solidFill>
            </a:endParaRPr>
          </a:p>
        </p:txBody>
      </p:sp>
    </p:spTree>
    <p:extLst>
      <p:ext uri="{BB962C8B-B14F-4D97-AF65-F5344CB8AC3E}">
        <p14:creationId xmlns:p14="http://schemas.microsoft.com/office/powerpoint/2010/main" val="12668890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Willie's\Pictures\Photo Gallary 2017\classroom-381900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762000" y="762000"/>
            <a:ext cx="6400800" cy="1981200"/>
          </a:xfrm>
        </p:spPr>
        <p:txBody>
          <a:bodyPr>
            <a:normAutofit fontScale="90000"/>
          </a:bodyPr>
          <a:lstStyle/>
          <a:p>
            <a:r>
              <a:rPr lang="en-US" i="1" dirty="0" smtClean="0">
                <a:solidFill>
                  <a:schemeClr val="bg1"/>
                </a:solidFill>
              </a:rPr>
              <a:t>Lectura </a:t>
            </a:r>
            <a:r>
              <a:rPr lang="en-US" i="1" dirty="0" err="1" smtClean="0">
                <a:solidFill>
                  <a:schemeClr val="bg1"/>
                </a:solidFill>
              </a:rPr>
              <a:t>rápida</a:t>
            </a:r>
            <a:r>
              <a:rPr lang="en-US" i="1" dirty="0" smtClean="0">
                <a:solidFill>
                  <a:schemeClr val="bg1"/>
                </a:solidFill>
              </a:rPr>
              <a:t> no </a:t>
            </a:r>
            <a:r>
              <a:rPr lang="en-US" i="1" dirty="0" err="1" smtClean="0">
                <a:solidFill>
                  <a:schemeClr val="bg1"/>
                </a:solidFill>
              </a:rPr>
              <a:t>significa</a:t>
            </a:r>
            <a:r>
              <a:rPr lang="en-US" i="1" dirty="0" smtClean="0">
                <a:solidFill>
                  <a:schemeClr val="bg1"/>
                </a:solidFill>
              </a:rPr>
              <a:t> </a:t>
            </a:r>
            <a:r>
              <a:rPr lang="en-US" i="1" dirty="0" err="1" smtClean="0">
                <a:solidFill>
                  <a:schemeClr val="bg1"/>
                </a:solidFill>
              </a:rPr>
              <a:t>solamente</a:t>
            </a:r>
            <a:r>
              <a:rPr lang="en-US" i="1" dirty="0" smtClean="0">
                <a:solidFill>
                  <a:schemeClr val="bg1"/>
                </a:solidFill>
              </a:rPr>
              <a:t> leer un </a:t>
            </a:r>
            <a:r>
              <a:rPr lang="en-US" i="1" dirty="0" err="1" smtClean="0">
                <a:solidFill>
                  <a:schemeClr val="bg1"/>
                </a:solidFill>
              </a:rPr>
              <a:t>libro</a:t>
            </a:r>
            <a:r>
              <a:rPr lang="en-US" i="1" dirty="0" smtClean="0">
                <a:solidFill>
                  <a:schemeClr val="bg1"/>
                </a:solidFill>
              </a:rPr>
              <a:t> </a:t>
            </a:r>
            <a:r>
              <a:rPr lang="en-US" i="1" dirty="0" err="1" smtClean="0">
                <a:solidFill>
                  <a:schemeClr val="bg1"/>
                </a:solidFill>
              </a:rPr>
              <a:t>rápido</a:t>
            </a:r>
            <a:r>
              <a:rPr lang="en-US" i="1" dirty="0" smtClean="0">
                <a:solidFill>
                  <a:schemeClr val="bg1"/>
                </a:solidFill>
              </a:rPr>
              <a:t> sin </a:t>
            </a:r>
            <a:r>
              <a:rPr lang="en-US" i="1" dirty="0" err="1" smtClean="0">
                <a:solidFill>
                  <a:schemeClr val="bg1"/>
                </a:solidFill>
              </a:rPr>
              <a:t>entender</a:t>
            </a:r>
            <a:r>
              <a:rPr lang="en-US" i="1" dirty="0" smtClean="0">
                <a:solidFill>
                  <a:schemeClr val="bg1"/>
                </a:solidFill>
              </a:rPr>
              <a:t> lo que se ha </a:t>
            </a:r>
            <a:r>
              <a:rPr lang="en-US" i="1" dirty="0" err="1" smtClean="0">
                <a:solidFill>
                  <a:schemeClr val="bg1"/>
                </a:solidFill>
              </a:rPr>
              <a:t>leído</a:t>
            </a:r>
            <a:endParaRPr lang="en-US" i="1" dirty="0">
              <a:solidFill>
                <a:schemeClr val="bg1"/>
              </a:solidFill>
            </a:endParaRPr>
          </a:p>
        </p:txBody>
      </p:sp>
    </p:spTree>
    <p:extLst>
      <p:ext uri="{BB962C8B-B14F-4D97-AF65-F5344CB8AC3E}">
        <p14:creationId xmlns:p14="http://schemas.microsoft.com/office/powerpoint/2010/main" val="17141185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678363"/>
          </a:xfrm>
        </p:spPr>
        <p:txBody>
          <a:bodyPr>
            <a:normAutofit/>
          </a:bodyPr>
          <a:lstStyle/>
          <a:p>
            <a:pPr marL="0" indent="0" algn="ctr">
              <a:buNone/>
            </a:pPr>
            <a:r>
              <a:rPr lang="en-US" sz="4800" dirty="0" err="1" smtClean="0">
                <a:solidFill>
                  <a:schemeClr val="bg1"/>
                </a:solidFill>
              </a:rPr>
              <a:t>Lectura</a:t>
            </a:r>
            <a:r>
              <a:rPr lang="en-US" sz="4800" dirty="0" smtClean="0">
                <a:solidFill>
                  <a:schemeClr val="bg1"/>
                </a:solidFill>
              </a:rPr>
              <a:t> </a:t>
            </a:r>
            <a:r>
              <a:rPr lang="en-US" sz="4800" dirty="0" err="1" smtClean="0">
                <a:solidFill>
                  <a:schemeClr val="bg1"/>
                </a:solidFill>
              </a:rPr>
              <a:t>rápida</a:t>
            </a:r>
            <a:r>
              <a:rPr lang="en-US" sz="4800" dirty="0" smtClean="0">
                <a:solidFill>
                  <a:schemeClr val="bg1"/>
                </a:solidFill>
              </a:rPr>
              <a:t> </a:t>
            </a:r>
            <a:r>
              <a:rPr lang="en-US" sz="4800" dirty="0" err="1" smtClean="0">
                <a:solidFill>
                  <a:schemeClr val="bg1"/>
                </a:solidFill>
              </a:rPr>
              <a:t>simplemente</a:t>
            </a:r>
            <a:r>
              <a:rPr lang="en-US" sz="4800" dirty="0" smtClean="0">
                <a:solidFill>
                  <a:schemeClr val="bg1"/>
                </a:solidFill>
              </a:rPr>
              <a:t> </a:t>
            </a:r>
            <a:r>
              <a:rPr lang="en-US" sz="4800" dirty="0" err="1" smtClean="0">
                <a:solidFill>
                  <a:schemeClr val="bg1"/>
                </a:solidFill>
              </a:rPr>
              <a:t>significa</a:t>
            </a:r>
            <a:r>
              <a:rPr lang="en-US" sz="4800" dirty="0" smtClean="0">
                <a:solidFill>
                  <a:schemeClr val="bg1"/>
                </a:solidFill>
              </a:rPr>
              <a:t> </a:t>
            </a:r>
            <a:r>
              <a:rPr lang="en-US" sz="4800" dirty="0" err="1" smtClean="0">
                <a:solidFill>
                  <a:schemeClr val="bg1"/>
                </a:solidFill>
              </a:rPr>
              <a:t>aumentar</a:t>
            </a:r>
            <a:r>
              <a:rPr lang="en-US" sz="4800" dirty="0" smtClean="0">
                <a:solidFill>
                  <a:schemeClr val="bg1"/>
                </a:solidFill>
              </a:rPr>
              <a:t> la </a:t>
            </a:r>
            <a:r>
              <a:rPr lang="en-US" sz="4800" dirty="0" err="1" smtClean="0">
                <a:solidFill>
                  <a:schemeClr val="bg1"/>
                </a:solidFill>
              </a:rPr>
              <a:t>velocidad</a:t>
            </a:r>
            <a:r>
              <a:rPr lang="en-US" sz="4800" dirty="0" smtClean="0">
                <a:solidFill>
                  <a:schemeClr val="bg1"/>
                </a:solidFill>
              </a:rPr>
              <a:t> de la </a:t>
            </a:r>
            <a:r>
              <a:rPr lang="en-US" sz="4800" dirty="0" err="1" smtClean="0">
                <a:solidFill>
                  <a:schemeClr val="bg1"/>
                </a:solidFill>
              </a:rPr>
              <a:t>lectura</a:t>
            </a:r>
            <a:r>
              <a:rPr lang="en-US" sz="4800" dirty="0" smtClean="0">
                <a:solidFill>
                  <a:schemeClr val="bg1"/>
                </a:solidFill>
              </a:rPr>
              <a:t>, </a:t>
            </a:r>
            <a:r>
              <a:rPr lang="en-US" sz="4800" dirty="0" err="1" smtClean="0">
                <a:solidFill>
                  <a:schemeClr val="bg1"/>
                </a:solidFill>
              </a:rPr>
              <a:t>procurando</a:t>
            </a:r>
            <a:r>
              <a:rPr lang="en-US" sz="4800" dirty="0" smtClean="0">
                <a:solidFill>
                  <a:schemeClr val="bg1"/>
                </a:solidFill>
              </a:rPr>
              <a:t> leer, </a:t>
            </a:r>
            <a:r>
              <a:rPr lang="en-US" sz="4800" dirty="0" err="1" smtClean="0">
                <a:solidFill>
                  <a:schemeClr val="bg1"/>
                </a:solidFill>
              </a:rPr>
              <a:t>comprender</a:t>
            </a:r>
            <a:r>
              <a:rPr lang="en-US" sz="4800" dirty="0" smtClean="0">
                <a:solidFill>
                  <a:schemeClr val="bg1"/>
                </a:solidFill>
              </a:rPr>
              <a:t> y </a:t>
            </a:r>
            <a:r>
              <a:rPr lang="en-US" sz="4800" dirty="0" err="1" smtClean="0">
                <a:solidFill>
                  <a:schemeClr val="bg1"/>
                </a:solidFill>
              </a:rPr>
              <a:t>retener</a:t>
            </a:r>
            <a:r>
              <a:rPr lang="en-US" sz="4800" dirty="0" smtClean="0">
                <a:solidFill>
                  <a:schemeClr val="bg1"/>
                </a:solidFill>
              </a:rPr>
              <a:t> lo que se </a:t>
            </a:r>
            <a:r>
              <a:rPr lang="en-US" sz="4800" dirty="0" err="1" smtClean="0">
                <a:solidFill>
                  <a:schemeClr val="bg1"/>
                </a:solidFill>
              </a:rPr>
              <a:t>está</a:t>
            </a:r>
            <a:r>
              <a:rPr lang="en-US" sz="4800" dirty="0" smtClean="0">
                <a:solidFill>
                  <a:schemeClr val="bg1"/>
                </a:solidFill>
              </a:rPr>
              <a:t> </a:t>
            </a:r>
            <a:r>
              <a:rPr lang="en-US" sz="4800" dirty="0" err="1" smtClean="0">
                <a:solidFill>
                  <a:schemeClr val="bg1"/>
                </a:solidFill>
              </a:rPr>
              <a:t>leyendo</a:t>
            </a:r>
            <a:r>
              <a:rPr lang="en-US" sz="4800" dirty="0" smtClean="0">
                <a:solidFill>
                  <a:schemeClr val="bg1"/>
                </a:solidFill>
              </a:rPr>
              <a:t>. </a:t>
            </a:r>
            <a:endParaRPr lang="en-US" sz="4800" dirty="0">
              <a:solidFill>
                <a:schemeClr val="bg1"/>
              </a:solidFill>
            </a:endParaRPr>
          </a:p>
        </p:txBody>
      </p:sp>
    </p:spTree>
    <p:extLst>
      <p:ext uri="{BB962C8B-B14F-4D97-AF65-F5344CB8AC3E}">
        <p14:creationId xmlns:p14="http://schemas.microsoft.com/office/powerpoint/2010/main" val="24831910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Willie's\Pictures\Photo Gallary 2017\classroom-381900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762000" y="762000"/>
            <a:ext cx="6400800" cy="1981200"/>
          </a:xfrm>
        </p:spPr>
        <p:txBody>
          <a:bodyPr>
            <a:normAutofit fontScale="90000"/>
          </a:bodyPr>
          <a:lstStyle/>
          <a:p>
            <a:r>
              <a:rPr lang="en-US" i="1" dirty="0" smtClean="0">
                <a:solidFill>
                  <a:schemeClr val="bg1"/>
                </a:solidFill>
              </a:rPr>
              <a:t>La </a:t>
            </a:r>
            <a:r>
              <a:rPr lang="en-US" i="1" dirty="0" err="1">
                <a:solidFill>
                  <a:schemeClr val="bg1"/>
                </a:solidFill>
              </a:rPr>
              <a:t>l</a:t>
            </a:r>
            <a:r>
              <a:rPr lang="en-US" i="1" dirty="0" err="1" smtClean="0">
                <a:solidFill>
                  <a:schemeClr val="bg1"/>
                </a:solidFill>
              </a:rPr>
              <a:t>ectura</a:t>
            </a:r>
            <a:r>
              <a:rPr lang="en-US" i="1" dirty="0" smtClean="0">
                <a:solidFill>
                  <a:schemeClr val="bg1"/>
                </a:solidFill>
              </a:rPr>
              <a:t> </a:t>
            </a:r>
            <a:r>
              <a:rPr lang="en-US" i="1" dirty="0" err="1" smtClean="0">
                <a:solidFill>
                  <a:schemeClr val="bg1"/>
                </a:solidFill>
              </a:rPr>
              <a:t>rápida</a:t>
            </a:r>
            <a:r>
              <a:rPr lang="en-US" i="1" dirty="0" smtClean="0">
                <a:solidFill>
                  <a:schemeClr val="bg1"/>
                </a:solidFill>
              </a:rPr>
              <a:t> se </a:t>
            </a:r>
            <a:r>
              <a:rPr lang="en-US" i="1" dirty="0" err="1">
                <a:solidFill>
                  <a:schemeClr val="bg1"/>
                </a:solidFill>
              </a:rPr>
              <a:t>p</a:t>
            </a:r>
            <a:r>
              <a:rPr lang="en-US" i="1" dirty="0" err="1" smtClean="0">
                <a:solidFill>
                  <a:schemeClr val="bg1"/>
                </a:solidFill>
              </a:rPr>
              <a:t>uede</a:t>
            </a:r>
            <a:r>
              <a:rPr lang="en-US" i="1" dirty="0" smtClean="0">
                <a:solidFill>
                  <a:schemeClr val="bg1"/>
                </a:solidFill>
              </a:rPr>
              <a:t> </a:t>
            </a:r>
            <a:r>
              <a:rPr lang="en-US" i="1" dirty="0" err="1">
                <a:solidFill>
                  <a:schemeClr val="bg1"/>
                </a:solidFill>
              </a:rPr>
              <a:t>l</a:t>
            </a:r>
            <a:r>
              <a:rPr lang="en-US" i="1" dirty="0" err="1" smtClean="0">
                <a:solidFill>
                  <a:schemeClr val="bg1"/>
                </a:solidFill>
              </a:rPr>
              <a:t>ograr</a:t>
            </a:r>
            <a:r>
              <a:rPr lang="en-US" i="1" dirty="0" smtClean="0">
                <a:solidFill>
                  <a:schemeClr val="bg1"/>
                </a:solidFill>
              </a:rPr>
              <a:t> con </a:t>
            </a:r>
            <a:r>
              <a:rPr lang="en-US" i="1" dirty="0" err="1">
                <a:solidFill>
                  <a:schemeClr val="bg1"/>
                </a:solidFill>
              </a:rPr>
              <a:t>m</a:t>
            </a:r>
            <a:r>
              <a:rPr lang="en-US" i="1" dirty="0" err="1" smtClean="0">
                <a:solidFill>
                  <a:schemeClr val="bg1"/>
                </a:solidFill>
              </a:rPr>
              <a:t>ucha</a:t>
            </a:r>
            <a:r>
              <a:rPr lang="en-US" i="1" dirty="0" smtClean="0">
                <a:solidFill>
                  <a:schemeClr val="bg1"/>
                </a:solidFill>
              </a:rPr>
              <a:t> </a:t>
            </a:r>
            <a:r>
              <a:rPr lang="en-US" i="1" dirty="0" err="1">
                <a:solidFill>
                  <a:schemeClr val="bg1"/>
                </a:solidFill>
              </a:rPr>
              <a:t>p</a:t>
            </a:r>
            <a:r>
              <a:rPr lang="en-US" i="1" dirty="0" err="1" smtClean="0">
                <a:solidFill>
                  <a:schemeClr val="bg1"/>
                </a:solidFill>
              </a:rPr>
              <a:t>ráctica</a:t>
            </a:r>
            <a:r>
              <a:rPr lang="en-US" i="1" dirty="0" smtClean="0">
                <a:solidFill>
                  <a:schemeClr val="bg1"/>
                </a:solidFill>
              </a:rPr>
              <a:t> y </a:t>
            </a:r>
            <a:r>
              <a:rPr lang="en-US" i="1" dirty="0" err="1">
                <a:solidFill>
                  <a:schemeClr val="bg1"/>
                </a:solidFill>
              </a:rPr>
              <a:t>d</a:t>
            </a:r>
            <a:r>
              <a:rPr lang="en-US" i="1" dirty="0" err="1" smtClean="0">
                <a:solidFill>
                  <a:schemeClr val="bg1"/>
                </a:solidFill>
              </a:rPr>
              <a:t>isciplina</a:t>
            </a:r>
            <a:endParaRPr lang="en-US" i="1" dirty="0">
              <a:solidFill>
                <a:schemeClr val="bg1"/>
              </a:solidFill>
            </a:endParaRPr>
          </a:p>
        </p:txBody>
      </p:sp>
    </p:spTree>
    <p:extLst>
      <p:ext uri="{BB962C8B-B14F-4D97-AF65-F5344CB8AC3E}">
        <p14:creationId xmlns:p14="http://schemas.microsoft.com/office/powerpoint/2010/main" val="653716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838200"/>
            <a:ext cx="8229600" cy="5287963"/>
          </a:xfrm>
        </p:spPr>
        <p:txBody>
          <a:bodyPr>
            <a:noAutofit/>
          </a:bodyPr>
          <a:lstStyle/>
          <a:p>
            <a:pPr marL="0" indent="0" algn="ctr">
              <a:buNone/>
            </a:pPr>
            <a:r>
              <a:rPr lang="es-MX" sz="3600" dirty="0" smtClean="0"/>
              <a:t>Entre más practica la lectura rápida, mejores resultados serán observados. Es como cuando usted aprende por primera vez a escribir en un teclado de una computadora. Entre más practica, mejor capacidad tendrá para escribir muchas palabras por minuto. Al principio, el esfuerzo parece en vano, pero si no se da por ve4ncido, después de algunos días, comenzará a ver la diferencia. </a:t>
            </a:r>
            <a:endParaRPr lang="es-MX" sz="3600" dirty="0"/>
          </a:p>
        </p:txBody>
      </p:sp>
    </p:spTree>
    <p:extLst>
      <p:ext uri="{BB962C8B-B14F-4D97-AF65-F5344CB8AC3E}">
        <p14:creationId xmlns:p14="http://schemas.microsoft.com/office/powerpoint/2010/main" val="41080286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Willie's\Pictures\Photo Gallary 2017\classroom-381900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762000" y="914400"/>
            <a:ext cx="6400800" cy="1981200"/>
          </a:xfrm>
        </p:spPr>
        <p:txBody>
          <a:bodyPr>
            <a:normAutofit fontScale="90000"/>
          </a:bodyPr>
          <a:lstStyle/>
          <a:p>
            <a:r>
              <a:rPr lang="en-US" i="1" dirty="0" smtClean="0">
                <a:solidFill>
                  <a:schemeClr val="bg1"/>
                </a:solidFill>
              </a:rPr>
              <a:t>La </a:t>
            </a:r>
            <a:r>
              <a:rPr lang="en-US" i="1" dirty="0" err="1">
                <a:solidFill>
                  <a:schemeClr val="bg1"/>
                </a:solidFill>
              </a:rPr>
              <a:t>l</a:t>
            </a:r>
            <a:r>
              <a:rPr lang="en-US" i="1" dirty="0" err="1" smtClean="0">
                <a:solidFill>
                  <a:schemeClr val="bg1"/>
                </a:solidFill>
              </a:rPr>
              <a:t>ectura</a:t>
            </a:r>
            <a:r>
              <a:rPr lang="en-US" i="1" dirty="0" smtClean="0">
                <a:solidFill>
                  <a:schemeClr val="bg1"/>
                </a:solidFill>
              </a:rPr>
              <a:t> </a:t>
            </a:r>
            <a:r>
              <a:rPr lang="en-US" i="1" dirty="0" err="1" smtClean="0">
                <a:solidFill>
                  <a:schemeClr val="bg1"/>
                </a:solidFill>
              </a:rPr>
              <a:t>rápida</a:t>
            </a:r>
            <a:r>
              <a:rPr lang="en-US" i="1" dirty="0" smtClean="0">
                <a:solidFill>
                  <a:schemeClr val="bg1"/>
                </a:solidFill>
              </a:rPr>
              <a:t> </a:t>
            </a:r>
            <a:r>
              <a:rPr lang="en-US" i="1" dirty="0" err="1">
                <a:solidFill>
                  <a:schemeClr val="bg1"/>
                </a:solidFill>
              </a:rPr>
              <a:t>c</a:t>
            </a:r>
            <a:r>
              <a:rPr lang="en-US" i="1" dirty="0" err="1" smtClean="0">
                <a:solidFill>
                  <a:schemeClr val="bg1"/>
                </a:solidFill>
              </a:rPr>
              <a:t>onsiste</a:t>
            </a:r>
            <a:r>
              <a:rPr lang="en-US" i="1" dirty="0" smtClean="0">
                <a:solidFill>
                  <a:schemeClr val="bg1"/>
                </a:solidFill>
              </a:rPr>
              <a:t> </a:t>
            </a:r>
            <a:r>
              <a:rPr lang="en-US" i="1" dirty="0" err="1" smtClean="0">
                <a:solidFill>
                  <a:schemeClr val="bg1"/>
                </a:solidFill>
              </a:rPr>
              <a:t>en</a:t>
            </a:r>
            <a:r>
              <a:rPr lang="en-US" i="1" dirty="0" smtClean="0">
                <a:solidFill>
                  <a:schemeClr val="bg1"/>
                </a:solidFill>
              </a:rPr>
              <a:t> leer </a:t>
            </a:r>
            <a:r>
              <a:rPr lang="en-US" i="1" dirty="0" err="1">
                <a:solidFill>
                  <a:schemeClr val="bg1"/>
                </a:solidFill>
              </a:rPr>
              <a:t>v</a:t>
            </a:r>
            <a:r>
              <a:rPr lang="en-US" i="1" dirty="0" err="1" smtClean="0">
                <a:solidFill>
                  <a:schemeClr val="bg1"/>
                </a:solidFill>
              </a:rPr>
              <a:t>arias</a:t>
            </a:r>
            <a:r>
              <a:rPr lang="en-US" i="1" dirty="0" smtClean="0">
                <a:solidFill>
                  <a:schemeClr val="bg1"/>
                </a:solidFill>
              </a:rPr>
              <a:t> palabras </a:t>
            </a:r>
            <a:r>
              <a:rPr lang="en-US" i="1" dirty="0" err="1" smtClean="0">
                <a:solidFill>
                  <a:schemeClr val="bg1"/>
                </a:solidFill>
              </a:rPr>
              <a:t>por</a:t>
            </a:r>
            <a:r>
              <a:rPr lang="en-US" i="1" dirty="0" smtClean="0">
                <a:solidFill>
                  <a:schemeClr val="bg1"/>
                </a:solidFill>
              </a:rPr>
              <a:t> </a:t>
            </a:r>
            <a:r>
              <a:rPr lang="en-US" i="1" dirty="0" err="1">
                <a:solidFill>
                  <a:schemeClr val="bg1"/>
                </a:solidFill>
              </a:rPr>
              <a:t>m</a:t>
            </a:r>
            <a:r>
              <a:rPr lang="en-US" i="1" dirty="0" err="1" smtClean="0">
                <a:solidFill>
                  <a:schemeClr val="bg1"/>
                </a:solidFill>
              </a:rPr>
              <a:t>inuto</a:t>
            </a:r>
            <a:r>
              <a:rPr lang="en-US" i="1" dirty="0" smtClean="0">
                <a:solidFill>
                  <a:schemeClr val="bg1"/>
                </a:solidFill>
              </a:rPr>
              <a:t>, </a:t>
            </a:r>
            <a:r>
              <a:rPr lang="en-US" i="1" dirty="0" err="1">
                <a:solidFill>
                  <a:schemeClr val="bg1"/>
                </a:solidFill>
              </a:rPr>
              <a:t>e</a:t>
            </a:r>
            <a:r>
              <a:rPr lang="en-US" i="1" dirty="0" err="1" smtClean="0">
                <a:solidFill>
                  <a:schemeClr val="bg1"/>
                </a:solidFill>
              </a:rPr>
              <a:t>ntendiendo</a:t>
            </a:r>
            <a:r>
              <a:rPr lang="en-US" i="1" dirty="0" smtClean="0">
                <a:solidFill>
                  <a:schemeClr val="bg1"/>
                </a:solidFill>
              </a:rPr>
              <a:t> lo que </a:t>
            </a:r>
            <a:r>
              <a:rPr lang="en-US" i="1" dirty="0">
                <a:solidFill>
                  <a:schemeClr val="bg1"/>
                </a:solidFill>
              </a:rPr>
              <a:t>S</a:t>
            </a:r>
            <a:r>
              <a:rPr lang="en-US" i="1" dirty="0" smtClean="0">
                <a:solidFill>
                  <a:schemeClr val="bg1"/>
                </a:solidFill>
              </a:rPr>
              <a:t>e ha </a:t>
            </a:r>
            <a:r>
              <a:rPr lang="en-US" i="1" dirty="0" err="1">
                <a:solidFill>
                  <a:schemeClr val="bg1"/>
                </a:solidFill>
              </a:rPr>
              <a:t>l</a:t>
            </a:r>
            <a:r>
              <a:rPr lang="en-US" i="1" dirty="0" err="1" smtClean="0">
                <a:solidFill>
                  <a:schemeClr val="bg1"/>
                </a:solidFill>
              </a:rPr>
              <a:t>eído</a:t>
            </a:r>
            <a:endParaRPr lang="en-US" i="1" dirty="0">
              <a:solidFill>
                <a:schemeClr val="bg1"/>
              </a:solidFill>
            </a:endParaRPr>
          </a:p>
        </p:txBody>
      </p:sp>
    </p:spTree>
    <p:extLst>
      <p:ext uri="{BB962C8B-B14F-4D97-AF65-F5344CB8AC3E}">
        <p14:creationId xmlns:p14="http://schemas.microsoft.com/office/powerpoint/2010/main" val="1004905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Willie's\Pictures\Photo Gallary 2017\classroom-381900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762000" y="914400"/>
            <a:ext cx="6400800" cy="1981200"/>
          </a:xfrm>
        </p:spPr>
        <p:txBody>
          <a:bodyPr>
            <a:normAutofit fontScale="90000"/>
          </a:bodyPr>
          <a:lstStyle/>
          <a:p>
            <a:r>
              <a:rPr lang="en-US" i="1" dirty="0" smtClean="0">
                <a:solidFill>
                  <a:schemeClr val="bg1"/>
                </a:solidFill>
              </a:rPr>
              <a:t>¡Se dice que John F. Kennedy </a:t>
            </a:r>
            <a:r>
              <a:rPr lang="en-US" i="1" dirty="0" err="1">
                <a:solidFill>
                  <a:schemeClr val="bg1"/>
                </a:solidFill>
              </a:rPr>
              <a:t>p</a:t>
            </a:r>
            <a:r>
              <a:rPr lang="en-US" i="1" dirty="0" err="1" smtClean="0">
                <a:solidFill>
                  <a:schemeClr val="bg1"/>
                </a:solidFill>
              </a:rPr>
              <a:t>odía</a:t>
            </a:r>
            <a:r>
              <a:rPr lang="en-US" i="1" dirty="0" smtClean="0">
                <a:solidFill>
                  <a:schemeClr val="bg1"/>
                </a:solidFill>
              </a:rPr>
              <a:t> leer 1,200 palabras </a:t>
            </a:r>
            <a:r>
              <a:rPr lang="en-US" i="1" dirty="0" err="1" smtClean="0">
                <a:solidFill>
                  <a:schemeClr val="bg1"/>
                </a:solidFill>
              </a:rPr>
              <a:t>por</a:t>
            </a:r>
            <a:r>
              <a:rPr lang="en-US" i="1" dirty="0" smtClean="0">
                <a:solidFill>
                  <a:schemeClr val="bg1"/>
                </a:solidFill>
              </a:rPr>
              <a:t> </a:t>
            </a:r>
            <a:r>
              <a:rPr lang="en-US" i="1" dirty="0" err="1">
                <a:solidFill>
                  <a:schemeClr val="bg1"/>
                </a:solidFill>
              </a:rPr>
              <a:t>m</a:t>
            </a:r>
            <a:r>
              <a:rPr lang="en-US" i="1" dirty="0" err="1" smtClean="0">
                <a:solidFill>
                  <a:schemeClr val="bg1"/>
                </a:solidFill>
              </a:rPr>
              <a:t>inuto</a:t>
            </a:r>
            <a:r>
              <a:rPr lang="en-US" i="1" dirty="0" smtClean="0">
                <a:solidFill>
                  <a:schemeClr val="bg1"/>
                </a:solidFill>
              </a:rPr>
              <a:t>!</a:t>
            </a:r>
            <a:endParaRPr lang="en-US" i="1" dirty="0">
              <a:solidFill>
                <a:schemeClr val="bg1"/>
              </a:solidFill>
            </a:endParaRPr>
          </a:p>
        </p:txBody>
      </p:sp>
      <p:sp>
        <p:nvSpPr>
          <p:cNvPr id="2" name="Left Arrow 1">
            <a:hlinkClick r:id="rId3" action="ppaction://hlinksldjump"/>
          </p:cNvPr>
          <p:cNvSpPr/>
          <p:nvPr/>
        </p:nvSpPr>
        <p:spPr>
          <a:xfrm>
            <a:off x="7086600" y="5871099"/>
            <a:ext cx="990600" cy="533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54429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1425575"/>
            <a:ext cx="6629400" cy="1470025"/>
          </a:xfrm>
        </p:spPr>
        <p:txBody>
          <a:bodyPr>
            <a:noAutofit/>
          </a:bodyPr>
          <a:lstStyle/>
          <a:p>
            <a:r>
              <a:rPr lang="es-MX" b="1" dirty="0" smtClean="0">
                <a:solidFill>
                  <a:schemeClr val="bg1"/>
                </a:solidFill>
                <a:latin typeface="Book Antiqua" panose="02040602050305030304" pitchFamily="18" charset="0"/>
              </a:rPr>
              <a:t>Principios Prácticos para una lectura rápida y comprensible </a:t>
            </a:r>
            <a:endParaRPr lang="es-MX" b="1" dirty="0">
              <a:solidFill>
                <a:schemeClr val="bg1"/>
              </a:solidFill>
              <a:latin typeface="Book Antiqua" panose="02040602050305030304" pitchFamily="18" charset="0"/>
            </a:endParaRPr>
          </a:p>
        </p:txBody>
      </p:sp>
      <p:pic>
        <p:nvPicPr>
          <p:cNvPr id="2050" name="Picture 2" descr="C:\Users\Willie's\Pictures\Photo Gallary 2017\book-2040901_960_720.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6827" r="21268"/>
          <a:stretch/>
        </p:blipFill>
        <p:spPr bwMode="auto">
          <a:xfrm>
            <a:off x="4746" y="0"/>
            <a:ext cx="9139253"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497672" y="1806575"/>
            <a:ext cx="8153400"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b="1" dirty="0" smtClean="0">
                <a:solidFill>
                  <a:schemeClr val="bg1"/>
                </a:solidFill>
                <a:latin typeface="Book Antiqua" panose="02040602050305030304" pitchFamily="18" charset="0"/>
              </a:rPr>
              <a:t>Principios Prácticos para una lectura rápida y comprensible </a:t>
            </a:r>
            <a:endParaRPr lang="es-MX" b="1"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247227709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Willie's\Pictures\Photo Gallary 2017\board-73496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1244353" y="1905000"/>
            <a:ext cx="6629400" cy="2362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b="1" dirty="0" smtClean="0">
                <a:solidFill>
                  <a:srgbClr val="FFFF00"/>
                </a:solidFill>
                <a:latin typeface="Book Antiqua" panose="02040602050305030304" pitchFamily="18" charset="0"/>
              </a:rPr>
              <a:t>Primeramente debes determinar cuántas palabras puedes leer por minuto</a:t>
            </a:r>
            <a:endParaRPr lang="es-MX" b="1" dirty="0">
              <a:solidFill>
                <a:srgbClr val="FFFF00"/>
              </a:solidFill>
              <a:latin typeface="Book Antiqua" panose="02040602050305030304" pitchFamily="18" charset="0"/>
            </a:endParaRPr>
          </a:p>
        </p:txBody>
      </p:sp>
    </p:spTree>
    <p:extLst>
      <p:ext uri="{BB962C8B-B14F-4D97-AF65-F5344CB8AC3E}">
        <p14:creationId xmlns:p14="http://schemas.microsoft.com/office/powerpoint/2010/main" val="171637639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Willie's\Pictures\Photo Gallary 2017\board-73496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1244353" y="1905000"/>
            <a:ext cx="6629400" cy="2362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b="1" dirty="0" smtClean="0">
                <a:solidFill>
                  <a:srgbClr val="FFFF00"/>
                </a:solidFill>
                <a:latin typeface="Book Antiqua" panose="02040602050305030304" pitchFamily="18" charset="0"/>
              </a:rPr>
              <a:t>El lector promedio puede leer entre 200 y 300 palabras por minuto</a:t>
            </a:r>
            <a:endParaRPr lang="es-MX" b="1" dirty="0">
              <a:solidFill>
                <a:srgbClr val="FFFF00"/>
              </a:solidFill>
              <a:latin typeface="Book Antiqua" panose="02040602050305030304" pitchFamily="18" charset="0"/>
            </a:endParaRPr>
          </a:p>
        </p:txBody>
      </p:sp>
    </p:spTree>
    <p:extLst>
      <p:ext uri="{BB962C8B-B14F-4D97-AF65-F5344CB8AC3E}">
        <p14:creationId xmlns:p14="http://schemas.microsoft.com/office/powerpoint/2010/main" val="1346135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Willie's\Pictures\Photo Gallary 2017\board-73496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1244353" y="1905000"/>
            <a:ext cx="6629400" cy="2362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b="1" dirty="0" smtClean="0">
                <a:solidFill>
                  <a:srgbClr val="FFFF00"/>
                </a:solidFill>
                <a:latin typeface="Book Antiqua" panose="02040602050305030304" pitchFamily="18" charset="0"/>
              </a:rPr>
              <a:t>Lectores avanzados pueden leer entre 700 y 1200 palabras por minuto</a:t>
            </a:r>
            <a:endParaRPr lang="es-MX" b="1" dirty="0">
              <a:solidFill>
                <a:srgbClr val="FFFF00"/>
              </a:solidFill>
              <a:latin typeface="Book Antiqua" panose="02040602050305030304" pitchFamily="18" charset="0"/>
            </a:endParaRPr>
          </a:p>
        </p:txBody>
      </p:sp>
    </p:spTree>
    <p:extLst>
      <p:ext uri="{BB962C8B-B14F-4D97-AF65-F5344CB8AC3E}">
        <p14:creationId xmlns:p14="http://schemas.microsoft.com/office/powerpoint/2010/main" val="280344578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7410" name="Picture 2" descr="Books, Reading, Pages, Textbooks, Words, Reading Book"/>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244353" y="1447800"/>
            <a:ext cx="6629400"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b="1" dirty="0" smtClean="0">
                <a:solidFill>
                  <a:schemeClr val="bg1"/>
                </a:solidFill>
                <a:latin typeface="Book Antiqua" panose="02040602050305030304" pitchFamily="18" charset="0"/>
              </a:rPr>
              <a:t>¿Cómo puedes determinar la cantidad de palabras que puedes leer por minuto?</a:t>
            </a:r>
            <a:endParaRPr lang="es-MX" b="1" dirty="0">
              <a:solidFill>
                <a:schemeClr val="bg1"/>
              </a:solidFill>
              <a:latin typeface="Book Antiqua" panose="02040602050305030304" pitchFamily="18" charset="0"/>
            </a:endParaRPr>
          </a:p>
        </p:txBody>
      </p:sp>
      <p:sp>
        <p:nvSpPr>
          <p:cNvPr id="4" name="Left Arrow 3">
            <a:hlinkClick r:id="rId4" action="ppaction://hlinksldjump"/>
          </p:cNvPr>
          <p:cNvSpPr/>
          <p:nvPr/>
        </p:nvSpPr>
        <p:spPr>
          <a:xfrm>
            <a:off x="7239000" y="5936942"/>
            <a:ext cx="838200" cy="457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34999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Willie's\Pictures\Photo Gallary 2017\board-73496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1244353" y="1143000"/>
            <a:ext cx="6629400" cy="4572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3200" b="1" dirty="0" smtClean="0">
                <a:solidFill>
                  <a:srgbClr val="FFFF00"/>
                </a:solidFill>
                <a:latin typeface="Book Antiqua" panose="02040602050305030304" pitchFamily="18" charset="0"/>
              </a:rPr>
              <a:t>Busca tu libro favorito.</a:t>
            </a:r>
          </a:p>
          <a:p>
            <a:endParaRPr lang="es-MX" sz="3200" b="1" dirty="0" smtClean="0">
              <a:solidFill>
                <a:srgbClr val="FFFF00"/>
              </a:solidFill>
              <a:latin typeface="Book Antiqua" panose="02040602050305030304" pitchFamily="18" charset="0"/>
            </a:endParaRPr>
          </a:p>
          <a:p>
            <a:r>
              <a:rPr lang="es-MX" sz="3200" b="1" dirty="0" smtClean="0">
                <a:solidFill>
                  <a:srgbClr val="FFFF00"/>
                </a:solidFill>
                <a:latin typeface="Book Antiqua" panose="02040602050305030304" pitchFamily="18" charset="0"/>
              </a:rPr>
              <a:t>Busca una hoja que contenga información en toda la página.</a:t>
            </a:r>
          </a:p>
          <a:p>
            <a:endParaRPr lang="es-MX" sz="3200" b="1" dirty="0" smtClean="0">
              <a:solidFill>
                <a:srgbClr val="FFFF00"/>
              </a:solidFill>
              <a:latin typeface="Book Antiqua" panose="02040602050305030304" pitchFamily="18" charset="0"/>
            </a:endParaRPr>
          </a:p>
          <a:p>
            <a:r>
              <a:rPr lang="es-MX" sz="3200" b="1" dirty="0" smtClean="0">
                <a:solidFill>
                  <a:srgbClr val="FFFF00"/>
                </a:solidFill>
                <a:latin typeface="Book Antiqua" panose="02040602050305030304" pitchFamily="18" charset="0"/>
              </a:rPr>
              <a:t>Ten un cronómetro listo para un minuto de tiempo.</a:t>
            </a:r>
          </a:p>
          <a:p>
            <a:endParaRPr lang="es-MX" sz="2000" b="1" dirty="0" smtClean="0">
              <a:solidFill>
                <a:srgbClr val="FFFF00"/>
              </a:solidFill>
              <a:latin typeface="Book Antiqua" panose="02040602050305030304" pitchFamily="18" charset="0"/>
            </a:endParaRPr>
          </a:p>
        </p:txBody>
      </p:sp>
    </p:spTree>
    <p:extLst>
      <p:ext uri="{BB962C8B-B14F-4D97-AF65-F5344CB8AC3E}">
        <p14:creationId xmlns:p14="http://schemas.microsoft.com/office/powerpoint/2010/main" val="111323274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Willie's\Pictures\Photo Gallary 2017\board-73496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1244353" y="1143000"/>
            <a:ext cx="6629400" cy="4572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s-MX" sz="2000" b="1" dirty="0" smtClean="0">
              <a:solidFill>
                <a:srgbClr val="FFFF00"/>
              </a:solidFill>
              <a:latin typeface="Book Antiqua" panose="02040602050305030304" pitchFamily="18" charset="0"/>
            </a:endParaRPr>
          </a:p>
          <a:p>
            <a:r>
              <a:rPr lang="es-MX" sz="2800" b="1" dirty="0" smtClean="0">
                <a:solidFill>
                  <a:srgbClr val="FFFF00"/>
                </a:solidFill>
                <a:latin typeface="Book Antiqua" panose="02040602050305030304" pitchFamily="18" charset="0"/>
              </a:rPr>
              <a:t>Comienza a leer la hoja a una velocidad normal, y cuando llegues al minuto, detente.</a:t>
            </a:r>
          </a:p>
          <a:p>
            <a:endParaRPr lang="es-MX" sz="2800" b="1" dirty="0" smtClean="0">
              <a:solidFill>
                <a:srgbClr val="FFFF00"/>
              </a:solidFill>
              <a:latin typeface="Book Antiqua" panose="02040602050305030304" pitchFamily="18" charset="0"/>
            </a:endParaRPr>
          </a:p>
          <a:p>
            <a:r>
              <a:rPr lang="es-MX" sz="2800" b="1" dirty="0" smtClean="0">
                <a:solidFill>
                  <a:srgbClr val="FFFF00"/>
                </a:solidFill>
                <a:latin typeface="Book Antiqua" panose="02040602050305030304" pitchFamily="18" charset="0"/>
              </a:rPr>
              <a:t>Ahora regresa al principio de la hoja y cuenta todas las palabras que pudiste leer en un minuto.  </a:t>
            </a:r>
            <a:endParaRPr lang="es-MX" sz="2800" b="1" dirty="0">
              <a:solidFill>
                <a:srgbClr val="FFFF00"/>
              </a:solidFill>
              <a:latin typeface="Book Antiqua" panose="02040602050305030304" pitchFamily="18" charset="0"/>
            </a:endParaRPr>
          </a:p>
        </p:txBody>
      </p:sp>
    </p:spTree>
    <p:extLst>
      <p:ext uri="{BB962C8B-B14F-4D97-AF65-F5344CB8AC3E}">
        <p14:creationId xmlns:p14="http://schemas.microsoft.com/office/powerpoint/2010/main" val="372033372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Willie's\Pictures\Photo Gallary 2017\board-73496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1244353" y="1371600"/>
            <a:ext cx="6629400" cy="4572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2800" b="1" dirty="0" smtClean="0">
                <a:solidFill>
                  <a:srgbClr val="FFFF00"/>
                </a:solidFill>
                <a:latin typeface="Book Antiqua" panose="02040602050305030304" pitchFamily="18" charset="0"/>
              </a:rPr>
              <a:t>Ahora haz el mismo ejercicio pero tratando de leer con velocidad  por un minuto.</a:t>
            </a:r>
          </a:p>
          <a:p>
            <a:endParaRPr lang="es-MX" sz="2800" b="1" dirty="0" smtClean="0">
              <a:solidFill>
                <a:srgbClr val="FFFF00"/>
              </a:solidFill>
              <a:latin typeface="Book Antiqua" panose="02040602050305030304" pitchFamily="18" charset="0"/>
            </a:endParaRPr>
          </a:p>
          <a:p>
            <a:r>
              <a:rPr lang="es-MX" sz="2800" b="1" dirty="0" smtClean="0">
                <a:solidFill>
                  <a:srgbClr val="FFFF00"/>
                </a:solidFill>
                <a:latin typeface="Book Antiqua" panose="02040602050305030304" pitchFamily="18" charset="0"/>
              </a:rPr>
              <a:t>Al final del minuto, regresa al inicio de la hoja y cuenta todas las palabras que pudiste leer en un minuto.</a:t>
            </a:r>
          </a:p>
          <a:p>
            <a:endParaRPr lang="es-MX" sz="2000" b="1" dirty="0" smtClean="0">
              <a:solidFill>
                <a:srgbClr val="FFFF00"/>
              </a:solidFill>
              <a:latin typeface="Book Antiqua" panose="02040602050305030304" pitchFamily="18" charset="0"/>
            </a:endParaRPr>
          </a:p>
          <a:p>
            <a:endParaRPr lang="es-MX" sz="2000" b="1" dirty="0" smtClean="0">
              <a:solidFill>
                <a:srgbClr val="FFFF00"/>
              </a:solidFill>
              <a:latin typeface="Book Antiqua" panose="02040602050305030304" pitchFamily="18" charset="0"/>
            </a:endParaRPr>
          </a:p>
        </p:txBody>
      </p:sp>
    </p:spTree>
    <p:extLst>
      <p:ext uri="{BB962C8B-B14F-4D97-AF65-F5344CB8AC3E}">
        <p14:creationId xmlns:p14="http://schemas.microsoft.com/office/powerpoint/2010/main" val="33008794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Willie's\Pictures\Photo Gallary 2017\board-73496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1244353" y="1371600"/>
            <a:ext cx="6629400" cy="4572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s-MX" sz="2000" b="1" dirty="0" smtClean="0">
              <a:solidFill>
                <a:srgbClr val="FFFF00"/>
              </a:solidFill>
              <a:latin typeface="Book Antiqua" panose="02040602050305030304" pitchFamily="18" charset="0"/>
            </a:endParaRPr>
          </a:p>
          <a:p>
            <a:r>
              <a:rPr lang="es-MX" sz="2800" b="1" dirty="0" smtClean="0">
                <a:solidFill>
                  <a:srgbClr val="FFFF00"/>
                </a:solidFill>
                <a:latin typeface="Book Antiqua" panose="02040602050305030304" pitchFamily="18" charset="0"/>
              </a:rPr>
              <a:t>La diferencia de cantidad de palabras debe ser significante.</a:t>
            </a:r>
          </a:p>
          <a:p>
            <a:endParaRPr lang="es-MX" sz="2800" b="1" dirty="0">
              <a:solidFill>
                <a:srgbClr val="FFFF00"/>
              </a:solidFill>
              <a:latin typeface="Book Antiqua" panose="02040602050305030304" pitchFamily="18" charset="0"/>
            </a:endParaRPr>
          </a:p>
          <a:p>
            <a:r>
              <a:rPr lang="es-MX" sz="2800" b="1" dirty="0" smtClean="0">
                <a:solidFill>
                  <a:srgbClr val="FFFF00"/>
                </a:solidFill>
                <a:latin typeface="Book Antiqua" panose="02040602050305030304" pitchFamily="18" charset="0"/>
              </a:rPr>
              <a:t>Esta es la manera de cómo puedes determinar cuántas palabras puedes leer por minuto. </a:t>
            </a:r>
          </a:p>
          <a:p>
            <a:endParaRPr lang="es-MX" sz="2800" b="1" dirty="0">
              <a:solidFill>
                <a:srgbClr val="FFFF00"/>
              </a:solidFill>
              <a:latin typeface="Book Antiqua" panose="02040602050305030304" pitchFamily="18" charset="0"/>
            </a:endParaRPr>
          </a:p>
          <a:p>
            <a:r>
              <a:rPr lang="es-MX" sz="2800" b="1" dirty="0" smtClean="0">
                <a:solidFill>
                  <a:srgbClr val="FFFF00"/>
                </a:solidFill>
                <a:latin typeface="Book Antiqua" panose="02040602050305030304" pitchFamily="18" charset="0"/>
              </a:rPr>
              <a:t>Recuerda que debes comprender  y retener lo que vas leyendo, lo más que puedas.</a:t>
            </a:r>
          </a:p>
          <a:p>
            <a:endParaRPr lang="es-MX" sz="2000" b="1" dirty="0" smtClean="0">
              <a:solidFill>
                <a:srgbClr val="FFFF00"/>
              </a:solidFill>
              <a:latin typeface="Book Antiqua" panose="02040602050305030304" pitchFamily="18" charset="0"/>
            </a:endParaRPr>
          </a:p>
        </p:txBody>
      </p:sp>
    </p:spTree>
    <p:extLst>
      <p:ext uri="{BB962C8B-B14F-4D97-AF65-F5344CB8AC3E}">
        <p14:creationId xmlns:p14="http://schemas.microsoft.com/office/powerpoint/2010/main" val="389826824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9458" name="Picture 2" descr="Book Pages, Bible, Browse, Gilt Edge, Read, Pages"/>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381000" y="4724400"/>
            <a:ext cx="8610600"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4000" b="1" i="1" dirty="0" smtClean="0">
                <a:solidFill>
                  <a:schemeClr val="bg1"/>
                </a:solidFill>
                <a:latin typeface="Book Antiqua" panose="02040602050305030304" pitchFamily="18" charset="0"/>
              </a:rPr>
              <a:t>¿Cómo determinar en cuánto tiempo puedes leer un libro completo?</a:t>
            </a:r>
            <a:endParaRPr lang="es-MX" sz="4000" b="1" i="1"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19676667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descr="C:\Users\Willie's\Pictures\Photo Gallary 2017\desk-1148994_960_720.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762000" y="4343400"/>
            <a:ext cx="8077200" cy="1981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i="1" dirty="0" err="1" smtClean="0">
                <a:solidFill>
                  <a:schemeClr val="bg1"/>
                </a:solidFill>
              </a:rPr>
              <a:t>Primeramente</a:t>
            </a:r>
            <a:r>
              <a:rPr lang="en-US" sz="3600" b="1" i="1" dirty="0" smtClean="0">
                <a:solidFill>
                  <a:schemeClr val="bg1"/>
                </a:solidFill>
              </a:rPr>
              <a:t> </a:t>
            </a:r>
            <a:r>
              <a:rPr lang="en-US" sz="3600" b="1" i="1" dirty="0" err="1" smtClean="0">
                <a:solidFill>
                  <a:schemeClr val="bg1"/>
                </a:solidFill>
              </a:rPr>
              <a:t>debes</a:t>
            </a:r>
            <a:r>
              <a:rPr lang="en-US" sz="3600" b="1" i="1" dirty="0" smtClean="0">
                <a:solidFill>
                  <a:schemeClr val="bg1"/>
                </a:solidFill>
              </a:rPr>
              <a:t> </a:t>
            </a:r>
            <a:r>
              <a:rPr lang="en-US" sz="3600" b="1" i="1" dirty="0" err="1" smtClean="0">
                <a:solidFill>
                  <a:schemeClr val="bg1"/>
                </a:solidFill>
              </a:rPr>
              <a:t>considerar</a:t>
            </a:r>
            <a:r>
              <a:rPr lang="en-US" sz="3600" b="1" i="1" dirty="0" smtClean="0">
                <a:solidFill>
                  <a:schemeClr val="bg1"/>
                </a:solidFill>
              </a:rPr>
              <a:t> </a:t>
            </a:r>
            <a:r>
              <a:rPr lang="en-US" sz="3600" b="1" i="1" dirty="0" err="1" smtClean="0">
                <a:solidFill>
                  <a:schemeClr val="bg1"/>
                </a:solidFill>
              </a:rPr>
              <a:t>cuánto</a:t>
            </a:r>
            <a:r>
              <a:rPr lang="en-US" sz="3600" b="1" i="1" dirty="0" smtClean="0">
                <a:solidFill>
                  <a:schemeClr val="bg1"/>
                </a:solidFill>
              </a:rPr>
              <a:t> </a:t>
            </a:r>
            <a:r>
              <a:rPr lang="en-US" sz="3600" b="1" i="1" dirty="0" err="1" smtClean="0">
                <a:solidFill>
                  <a:schemeClr val="bg1"/>
                </a:solidFill>
              </a:rPr>
              <a:t>tiempo</a:t>
            </a:r>
            <a:r>
              <a:rPr lang="en-US" sz="3600" b="1" i="1" dirty="0" smtClean="0">
                <a:solidFill>
                  <a:schemeClr val="bg1"/>
                </a:solidFill>
              </a:rPr>
              <a:t> </a:t>
            </a:r>
            <a:r>
              <a:rPr lang="en-US" sz="3600" b="1" i="1" dirty="0" err="1" smtClean="0">
                <a:solidFill>
                  <a:schemeClr val="bg1"/>
                </a:solidFill>
              </a:rPr>
              <a:t>te</a:t>
            </a:r>
            <a:r>
              <a:rPr lang="en-US" sz="3600" b="1" i="1" dirty="0" smtClean="0">
                <a:solidFill>
                  <a:schemeClr val="bg1"/>
                </a:solidFill>
              </a:rPr>
              <a:t> </a:t>
            </a:r>
            <a:r>
              <a:rPr lang="en-US" sz="3600" b="1" i="1" dirty="0" err="1" smtClean="0">
                <a:solidFill>
                  <a:schemeClr val="bg1"/>
                </a:solidFill>
              </a:rPr>
              <a:t>toma</a:t>
            </a:r>
            <a:r>
              <a:rPr lang="en-US" sz="3600" b="1" i="1" dirty="0" smtClean="0">
                <a:solidFill>
                  <a:schemeClr val="bg1"/>
                </a:solidFill>
              </a:rPr>
              <a:t> leer </a:t>
            </a:r>
            <a:r>
              <a:rPr lang="en-US" sz="3600" b="1" i="1" dirty="0" err="1" smtClean="0">
                <a:solidFill>
                  <a:schemeClr val="bg1"/>
                </a:solidFill>
              </a:rPr>
              <a:t>una</a:t>
            </a:r>
            <a:r>
              <a:rPr lang="en-US" sz="3600" b="1" i="1" dirty="0" smtClean="0">
                <a:solidFill>
                  <a:schemeClr val="bg1"/>
                </a:solidFill>
              </a:rPr>
              <a:t> </a:t>
            </a:r>
            <a:r>
              <a:rPr lang="en-US" sz="3600" b="1" i="1" dirty="0" err="1" smtClean="0">
                <a:solidFill>
                  <a:schemeClr val="bg1"/>
                </a:solidFill>
              </a:rPr>
              <a:t>página</a:t>
            </a:r>
            <a:r>
              <a:rPr lang="en-US" sz="3600" b="1" i="1" dirty="0" smtClean="0">
                <a:solidFill>
                  <a:schemeClr val="bg1"/>
                </a:solidFill>
              </a:rPr>
              <a:t> </a:t>
            </a:r>
            <a:r>
              <a:rPr lang="en-US" sz="3600" b="1" i="1" dirty="0" err="1" smtClean="0">
                <a:solidFill>
                  <a:schemeClr val="bg1"/>
                </a:solidFill>
              </a:rPr>
              <a:t>completa</a:t>
            </a:r>
            <a:r>
              <a:rPr lang="en-US" sz="3600" b="1" i="1" dirty="0" smtClean="0">
                <a:solidFill>
                  <a:schemeClr val="bg1"/>
                </a:solidFill>
              </a:rPr>
              <a:t>. </a:t>
            </a:r>
            <a:endParaRPr lang="en-US" sz="3600" b="1" i="1" dirty="0">
              <a:solidFill>
                <a:schemeClr val="bg1"/>
              </a:solidFill>
            </a:endParaRPr>
          </a:p>
        </p:txBody>
      </p:sp>
    </p:spTree>
    <p:extLst>
      <p:ext uri="{BB962C8B-B14F-4D97-AF65-F5344CB8AC3E}">
        <p14:creationId xmlns:p14="http://schemas.microsoft.com/office/powerpoint/2010/main" val="123867820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Willie's\Pictures\Photo Gallary 2017\classroom-381900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762000" y="914400"/>
            <a:ext cx="6400800" cy="1981200"/>
          </a:xfrm>
        </p:spPr>
        <p:txBody>
          <a:bodyPr>
            <a:normAutofit fontScale="90000"/>
          </a:bodyPr>
          <a:lstStyle/>
          <a:p>
            <a:r>
              <a:rPr lang="en-US" sz="3200" i="1" dirty="0" smtClean="0">
                <a:solidFill>
                  <a:schemeClr val="bg1"/>
                </a:solidFill>
              </a:rPr>
              <a:t>Media </a:t>
            </a:r>
            <a:r>
              <a:rPr lang="en-US" sz="3200" i="1" dirty="0" err="1" smtClean="0">
                <a:solidFill>
                  <a:schemeClr val="bg1"/>
                </a:solidFill>
              </a:rPr>
              <a:t>vez</a:t>
            </a:r>
            <a:r>
              <a:rPr lang="en-US" sz="3200" i="1" dirty="0" smtClean="0">
                <a:solidFill>
                  <a:schemeClr val="bg1"/>
                </a:solidFill>
              </a:rPr>
              <a:t> has </a:t>
            </a:r>
            <a:r>
              <a:rPr lang="en-US" sz="3200" i="1" dirty="0" err="1" smtClean="0">
                <a:solidFill>
                  <a:schemeClr val="bg1"/>
                </a:solidFill>
              </a:rPr>
              <a:t>considerado</a:t>
            </a:r>
            <a:r>
              <a:rPr lang="en-US" sz="3200" i="1" dirty="0" smtClean="0">
                <a:solidFill>
                  <a:schemeClr val="bg1"/>
                </a:solidFill>
              </a:rPr>
              <a:t> </a:t>
            </a:r>
            <a:r>
              <a:rPr lang="en-US" sz="3200" i="1" dirty="0" err="1" smtClean="0">
                <a:solidFill>
                  <a:schemeClr val="bg1"/>
                </a:solidFill>
              </a:rPr>
              <a:t>cuánto</a:t>
            </a:r>
            <a:r>
              <a:rPr lang="en-US" sz="3200" i="1" dirty="0" smtClean="0">
                <a:solidFill>
                  <a:schemeClr val="bg1"/>
                </a:solidFill>
              </a:rPr>
              <a:t> </a:t>
            </a:r>
            <a:r>
              <a:rPr lang="en-US" sz="3200" i="1" dirty="0" err="1" smtClean="0">
                <a:solidFill>
                  <a:schemeClr val="bg1"/>
                </a:solidFill>
              </a:rPr>
              <a:t>tiempo</a:t>
            </a:r>
            <a:r>
              <a:rPr lang="en-US" sz="3200" i="1" dirty="0" smtClean="0">
                <a:solidFill>
                  <a:schemeClr val="bg1"/>
                </a:solidFill>
              </a:rPr>
              <a:t> te </a:t>
            </a:r>
            <a:r>
              <a:rPr lang="en-US" sz="3200" i="1" dirty="0" err="1" smtClean="0">
                <a:solidFill>
                  <a:schemeClr val="bg1"/>
                </a:solidFill>
              </a:rPr>
              <a:t>toma</a:t>
            </a:r>
            <a:r>
              <a:rPr lang="en-US" sz="3200" i="1" dirty="0" smtClean="0">
                <a:solidFill>
                  <a:schemeClr val="bg1"/>
                </a:solidFill>
              </a:rPr>
              <a:t> leer </a:t>
            </a:r>
            <a:r>
              <a:rPr lang="en-US" sz="3200" i="1" dirty="0" err="1" smtClean="0">
                <a:solidFill>
                  <a:schemeClr val="bg1"/>
                </a:solidFill>
              </a:rPr>
              <a:t>una</a:t>
            </a:r>
            <a:r>
              <a:rPr lang="en-US" sz="3200" i="1" dirty="0" smtClean="0">
                <a:solidFill>
                  <a:schemeClr val="bg1"/>
                </a:solidFill>
              </a:rPr>
              <a:t> </a:t>
            </a:r>
            <a:r>
              <a:rPr lang="en-US" sz="3200" i="1" dirty="0" err="1" smtClean="0">
                <a:solidFill>
                  <a:schemeClr val="bg1"/>
                </a:solidFill>
              </a:rPr>
              <a:t>página</a:t>
            </a:r>
            <a:r>
              <a:rPr lang="en-US" sz="3200" i="1" dirty="0" smtClean="0">
                <a:solidFill>
                  <a:schemeClr val="bg1"/>
                </a:solidFill>
              </a:rPr>
              <a:t> </a:t>
            </a:r>
            <a:r>
              <a:rPr lang="en-US" sz="3200" i="1" dirty="0" err="1" smtClean="0">
                <a:solidFill>
                  <a:schemeClr val="bg1"/>
                </a:solidFill>
              </a:rPr>
              <a:t>completa</a:t>
            </a:r>
            <a:r>
              <a:rPr lang="en-US" sz="3200" i="1" dirty="0" smtClean="0">
                <a:solidFill>
                  <a:schemeClr val="bg1"/>
                </a:solidFill>
              </a:rPr>
              <a:t>, </a:t>
            </a:r>
            <a:r>
              <a:rPr lang="en-US" sz="3200" i="1" dirty="0" err="1" smtClean="0">
                <a:solidFill>
                  <a:schemeClr val="bg1"/>
                </a:solidFill>
              </a:rPr>
              <a:t>ahora</a:t>
            </a:r>
            <a:r>
              <a:rPr lang="en-US" sz="3200" i="1" dirty="0" smtClean="0">
                <a:solidFill>
                  <a:schemeClr val="bg1"/>
                </a:solidFill>
              </a:rPr>
              <a:t> </a:t>
            </a:r>
            <a:r>
              <a:rPr lang="en-US" sz="3200" i="1" dirty="0" err="1" smtClean="0">
                <a:solidFill>
                  <a:schemeClr val="bg1"/>
                </a:solidFill>
              </a:rPr>
              <a:t>cuenta</a:t>
            </a:r>
            <a:r>
              <a:rPr lang="en-US" sz="3200" i="1" dirty="0" smtClean="0">
                <a:solidFill>
                  <a:schemeClr val="bg1"/>
                </a:solidFill>
              </a:rPr>
              <a:t> la </a:t>
            </a:r>
            <a:r>
              <a:rPr lang="en-US" sz="3200" i="1" dirty="0" err="1" smtClean="0">
                <a:solidFill>
                  <a:schemeClr val="bg1"/>
                </a:solidFill>
              </a:rPr>
              <a:t>cantidad</a:t>
            </a:r>
            <a:r>
              <a:rPr lang="en-US" sz="3200" i="1" dirty="0" smtClean="0">
                <a:solidFill>
                  <a:schemeClr val="bg1"/>
                </a:solidFill>
              </a:rPr>
              <a:t> de </a:t>
            </a:r>
            <a:r>
              <a:rPr lang="en-US" sz="3200" i="1" dirty="0" err="1" smtClean="0">
                <a:solidFill>
                  <a:schemeClr val="bg1"/>
                </a:solidFill>
              </a:rPr>
              <a:t>páginas</a:t>
            </a:r>
            <a:r>
              <a:rPr lang="en-US" sz="3200" i="1" dirty="0" smtClean="0">
                <a:solidFill>
                  <a:schemeClr val="bg1"/>
                </a:solidFill>
              </a:rPr>
              <a:t> que </a:t>
            </a:r>
            <a:r>
              <a:rPr lang="en-US" sz="3200" i="1" dirty="0" err="1" smtClean="0">
                <a:solidFill>
                  <a:schemeClr val="bg1"/>
                </a:solidFill>
              </a:rPr>
              <a:t>tiene</a:t>
            </a:r>
            <a:r>
              <a:rPr lang="en-US" sz="3200" i="1" dirty="0" smtClean="0">
                <a:solidFill>
                  <a:schemeClr val="bg1"/>
                </a:solidFill>
              </a:rPr>
              <a:t> el </a:t>
            </a:r>
            <a:r>
              <a:rPr lang="en-US" sz="3200" i="1" dirty="0" err="1" smtClean="0">
                <a:solidFill>
                  <a:schemeClr val="bg1"/>
                </a:solidFill>
              </a:rPr>
              <a:t>libro</a:t>
            </a:r>
            <a:r>
              <a:rPr lang="en-US" sz="3200" i="1" dirty="0" smtClean="0">
                <a:solidFill>
                  <a:schemeClr val="bg1"/>
                </a:solidFill>
              </a:rPr>
              <a:t>.</a:t>
            </a:r>
            <a:endParaRPr lang="en-US" sz="3200" i="1" dirty="0">
              <a:solidFill>
                <a:schemeClr val="bg1"/>
              </a:solidFill>
            </a:endParaRPr>
          </a:p>
        </p:txBody>
      </p:sp>
    </p:spTree>
    <p:extLst>
      <p:ext uri="{BB962C8B-B14F-4D97-AF65-F5344CB8AC3E}">
        <p14:creationId xmlns:p14="http://schemas.microsoft.com/office/powerpoint/2010/main" val="341021919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Willie's\Pictures\Photo Gallary 2017\classroom-381900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762000" y="914400"/>
            <a:ext cx="6400800" cy="1981200"/>
          </a:xfrm>
        </p:spPr>
        <p:txBody>
          <a:bodyPr>
            <a:normAutofit fontScale="90000"/>
          </a:bodyPr>
          <a:lstStyle/>
          <a:p>
            <a:r>
              <a:rPr lang="en-US" sz="3100" i="1" dirty="0" smtClean="0">
                <a:solidFill>
                  <a:schemeClr val="bg1"/>
                </a:solidFill>
              </a:rPr>
              <a:t>Media </a:t>
            </a:r>
            <a:r>
              <a:rPr lang="en-US" sz="3100" i="1" dirty="0" err="1" smtClean="0">
                <a:solidFill>
                  <a:schemeClr val="bg1"/>
                </a:solidFill>
              </a:rPr>
              <a:t>vez</a:t>
            </a:r>
            <a:r>
              <a:rPr lang="en-US" sz="3100" i="1" dirty="0" smtClean="0">
                <a:solidFill>
                  <a:schemeClr val="bg1"/>
                </a:solidFill>
              </a:rPr>
              <a:t> has </a:t>
            </a:r>
            <a:r>
              <a:rPr lang="en-US" sz="3100" i="1" dirty="0" err="1" smtClean="0">
                <a:solidFill>
                  <a:schemeClr val="bg1"/>
                </a:solidFill>
              </a:rPr>
              <a:t>considerado</a:t>
            </a:r>
            <a:r>
              <a:rPr lang="en-US" sz="3100" i="1" dirty="0" smtClean="0">
                <a:solidFill>
                  <a:schemeClr val="bg1"/>
                </a:solidFill>
              </a:rPr>
              <a:t> la </a:t>
            </a:r>
            <a:r>
              <a:rPr lang="en-US" sz="3100" i="1" dirty="0" err="1" smtClean="0">
                <a:solidFill>
                  <a:schemeClr val="bg1"/>
                </a:solidFill>
              </a:rPr>
              <a:t>cantidad</a:t>
            </a:r>
            <a:r>
              <a:rPr lang="en-US" sz="3100" i="1" dirty="0" smtClean="0">
                <a:solidFill>
                  <a:schemeClr val="bg1"/>
                </a:solidFill>
              </a:rPr>
              <a:t> de </a:t>
            </a:r>
            <a:r>
              <a:rPr lang="en-US" sz="3100" i="1" dirty="0" err="1" smtClean="0">
                <a:solidFill>
                  <a:schemeClr val="bg1"/>
                </a:solidFill>
              </a:rPr>
              <a:t>páginas</a:t>
            </a:r>
            <a:r>
              <a:rPr lang="en-US" sz="3100" i="1" dirty="0" smtClean="0">
                <a:solidFill>
                  <a:schemeClr val="bg1"/>
                </a:solidFill>
              </a:rPr>
              <a:t> que </a:t>
            </a:r>
            <a:r>
              <a:rPr lang="en-US" sz="3100" i="1" dirty="0" err="1" smtClean="0">
                <a:solidFill>
                  <a:schemeClr val="bg1"/>
                </a:solidFill>
              </a:rPr>
              <a:t>tiene</a:t>
            </a:r>
            <a:r>
              <a:rPr lang="en-US" sz="3100" i="1" dirty="0" smtClean="0">
                <a:solidFill>
                  <a:schemeClr val="bg1"/>
                </a:solidFill>
              </a:rPr>
              <a:t> el </a:t>
            </a:r>
            <a:r>
              <a:rPr lang="en-US" sz="3100" i="1" dirty="0" err="1" smtClean="0">
                <a:solidFill>
                  <a:schemeClr val="bg1"/>
                </a:solidFill>
              </a:rPr>
              <a:t>libro</a:t>
            </a:r>
            <a:r>
              <a:rPr lang="en-US" sz="3100" i="1" dirty="0" smtClean="0">
                <a:solidFill>
                  <a:schemeClr val="bg1"/>
                </a:solidFill>
              </a:rPr>
              <a:t>, </a:t>
            </a:r>
            <a:r>
              <a:rPr lang="en-US" sz="3100" i="1" dirty="0" err="1" smtClean="0">
                <a:solidFill>
                  <a:schemeClr val="bg1"/>
                </a:solidFill>
              </a:rPr>
              <a:t>ahora</a:t>
            </a:r>
            <a:r>
              <a:rPr lang="en-US" sz="3100" i="1" dirty="0" smtClean="0">
                <a:solidFill>
                  <a:schemeClr val="bg1"/>
                </a:solidFill>
              </a:rPr>
              <a:t> </a:t>
            </a:r>
            <a:r>
              <a:rPr lang="en-US" sz="3100" i="1" dirty="0" err="1" smtClean="0">
                <a:solidFill>
                  <a:schemeClr val="bg1"/>
                </a:solidFill>
              </a:rPr>
              <a:t>multiplica</a:t>
            </a:r>
            <a:r>
              <a:rPr lang="en-US" sz="3100" i="1" dirty="0" smtClean="0">
                <a:solidFill>
                  <a:schemeClr val="bg1"/>
                </a:solidFill>
              </a:rPr>
              <a:t> la </a:t>
            </a:r>
            <a:r>
              <a:rPr lang="en-US" sz="3100" i="1" dirty="0" err="1" smtClean="0">
                <a:solidFill>
                  <a:schemeClr val="bg1"/>
                </a:solidFill>
              </a:rPr>
              <a:t>cantidad</a:t>
            </a:r>
            <a:r>
              <a:rPr lang="en-US" sz="3100" i="1" dirty="0" smtClean="0">
                <a:solidFill>
                  <a:schemeClr val="bg1"/>
                </a:solidFill>
              </a:rPr>
              <a:t> de </a:t>
            </a:r>
            <a:r>
              <a:rPr lang="en-US" sz="3100" i="1" dirty="0" err="1" smtClean="0">
                <a:solidFill>
                  <a:schemeClr val="bg1"/>
                </a:solidFill>
              </a:rPr>
              <a:t>minutos</a:t>
            </a:r>
            <a:r>
              <a:rPr lang="en-US" sz="3100" i="1" dirty="0" smtClean="0">
                <a:solidFill>
                  <a:schemeClr val="bg1"/>
                </a:solidFill>
              </a:rPr>
              <a:t> que te </a:t>
            </a:r>
            <a:r>
              <a:rPr lang="en-US" sz="3100" i="1" dirty="0" err="1" smtClean="0">
                <a:solidFill>
                  <a:schemeClr val="bg1"/>
                </a:solidFill>
              </a:rPr>
              <a:t>tomó</a:t>
            </a:r>
            <a:r>
              <a:rPr lang="en-US" sz="3100" i="1" dirty="0" smtClean="0">
                <a:solidFill>
                  <a:schemeClr val="bg1"/>
                </a:solidFill>
              </a:rPr>
              <a:t> leer </a:t>
            </a:r>
            <a:r>
              <a:rPr lang="en-US" sz="3100" i="1" dirty="0" err="1" smtClean="0">
                <a:solidFill>
                  <a:schemeClr val="bg1"/>
                </a:solidFill>
              </a:rPr>
              <a:t>una</a:t>
            </a:r>
            <a:r>
              <a:rPr lang="en-US" sz="3100" i="1" dirty="0" smtClean="0">
                <a:solidFill>
                  <a:schemeClr val="bg1"/>
                </a:solidFill>
              </a:rPr>
              <a:t> </a:t>
            </a:r>
            <a:r>
              <a:rPr lang="en-US" sz="3100" i="1" dirty="0" err="1" smtClean="0">
                <a:solidFill>
                  <a:schemeClr val="bg1"/>
                </a:solidFill>
              </a:rPr>
              <a:t>hoja</a:t>
            </a:r>
            <a:r>
              <a:rPr lang="en-US" sz="3100" i="1" dirty="0" smtClean="0">
                <a:solidFill>
                  <a:schemeClr val="bg1"/>
                </a:solidFill>
              </a:rPr>
              <a:t>, </a:t>
            </a:r>
            <a:r>
              <a:rPr lang="en-US" sz="3100" i="1" dirty="0" err="1" smtClean="0">
                <a:solidFill>
                  <a:schemeClr val="bg1"/>
                </a:solidFill>
              </a:rPr>
              <a:t>por</a:t>
            </a:r>
            <a:r>
              <a:rPr lang="en-US" sz="3100" i="1" dirty="0" smtClean="0">
                <a:solidFill>
                  <a:schemeClr val="bg1"/>
                </a:solidFill>
              </a:rPr>
              <a:t> la </a:t>
            </a:r>
            <a:r>
              <a:rPr lang="en-US" sz="3100" i="1" dirty="0" err="1" smtClean="0">
                <a:solidFill>
                  <a:schemeClr val="bg1"/>
                </a:solidFill>
              </a:rPr>
              <a:t>cantidad</a:t>
            </a:r>
            <a:r>
              <a:rPr lang="en-US" sz="3100" i="1" dirty="0" smtClean="0">
                <a:solidFill>
                  <a:schemeClr val="bg1"/>
                </a:solidFill>
              </a:rPr>
              <a:t> </a:t>
            </a:r>
            <a:r>
              <a:rPr lang="en-US" sz="3100" i="1" dirty="0" err="1" smtClean="0">
                <a:solidFill>
                  <a:schemeClr val="bg1"/>
                </a:solidFill>
              </a:rPr>
              <a:t>completa</a:t>
            </a:r>
            <a:r>
              <a:rPr lang="en-US" sz="3100" i="1" dirty="0" smtClean="0">
                <a:solidFill>
                  <a:schemeClr val="bg1"/>
                </a:solidFill>
              </a:rPr>
              <a:t> de </a:t>
            </a:r>
            <a:r>
              <a:rPr lang="en-US" sz="3100" i="1" dirty="0" err="1" smtClean="0">
                <a:solidFill>
                  <a:schemeClr val="bg1"/>
                </a:solidFill>
              </a:rPr>
              <a:t>hojas</a:t>
            </a:r>
            <a:r>
              <a:rPr lang="en-US" sz="3100" i="1" dirty="0" smtClean="0">
                <a:solidFill>
                  <a:schemeClr val="bg1"/>
                </a:solidFill>
              </a:rPr>
              <a:t> que </a:t>
            </a:r>
            <a:r>
              <a:rPr lang="en-US" sz="3100" i="1" dirty="0" err="1" smtClean="0">
                <a:solidFill>
                  <a:schemeClr val="bg1"/>
                </a:solidFill>
              </a:rPr>
              <a:t>tiene</a:t>
            </a:r>
            <a:r>
              <a:rPr lang="en-US" sz="3100" i="1" dirty="0" smtClean="0">
                <a:solidFill>
                  <a:schemeClr val="bg1"/>
                </a:solidFill>
              </a:rPr>
              <a:t> el </a:t>
            </a:r>
            <a:r>
              <a:rPr lang="en-US" sz="3100" i="1" dirty="0" err="1" smtClean="0">
                <a:solidFill>
                  <a:schemeClr val="bg1"/>
                </a:solidFill>
              </a:rPr>
              <a:t>libro</a:t>
            </a:r>
            <a:r>
              <a:rPr lang="en-US" sz="3200" i="1" dirty="0" smtClean="0">
                <a:solidFill>
                  <a:schemeClr val="bg1"/>
                </a:solidFill>
              </a:rPr>
              <a:t>. </a:t>
            </a:r>
            <a:endParaRPr lang="en-US" sz="3200" i="1" dirty="0">
              <a:solidFill>
                <a:schemeClr val="bg1"/>
              </a:solidFill>
            </a:endParaRPr>
          </a:p>
        </p:txBody>
      </p:sp>
    </p:spTree>
    <p:extLst>
      <p:ext uri="{BB962C8B-B14F-4D97-AF65-F5344CB8AC3E}">
        <p14:creationId xmlns:p14="http://schemas.microsoft.com/office/powerpoint/2010/main" val="198204232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Willie's\Pictures\Photo Gallary 2017\classroom-381900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762000" y="914400"/>
            <a:ext cx="6400800" cy="1981200"/>
          </a:xfrm>
        </p:spPr>
        <p:txBody>
          <a:bodyPr>
            <a:normAutofit/>
          </a:bodyPr>
          <a:lstStyle/>
          <a:p>
            <a:r>
              <a:rPr lang="en-US" sz="3100" i="1" dirty="0" err="1" smtClean="0">
                <a:solidFill>
                  <a:schemeClr val="bg1"/>
                </a:solidFill>
              </a:rPr>
              <a:t>Después</a:t>
            </a:r>
            <a:r>
              <a:rPr lang="en-US" sz="3100" i="1" dirty="0" smtClean="0">
                <a:solidFill>
                  <a:schemeClr val="bg1"/>
                </a:solidFill>
              </a:rPr>
              <a:t> de </a:t>
            </a:r>
            <a:r>
              <a:rPr lang="en-US" sz="3100" i="1" dirty="0" err="1" smtClean="0">
                <a:solidFill>
                  <a:schemeClr val="bg1"/>
                </a:solidFill>
              </a:rPr>
              <a:t>hacer</a:t>
            </a:r>
            <a:r>
              <a:rPr lang="en-US" sz="3100" i="1" dirty="0" smtClean="0">
                <a:solidFill>
                  <a:schemeClr val="bg1"/>
                </a:solidFill>
              </a:rPr>
              <a:t> </a:t>
            </a:r>
            <a:r>
              <a:rPr lang="en-US" sz="3100" i="1" dirty="0" err="1" smtClean="0">
                <a:solidFill>
                  <a:schemeClr val="bg1"/>
                </a:solidFill>
              </a:rPr>
              <a:t>esto</a:t>
            </a:r>
            <a:r>
              <a:rPr lang="en-US" sz="3100" i="1" dirty="0" smtClean="0">
                <a:solidFill>
                  <a:schemeClr val="bg1"/>
                </a:solidFill>
              </a:rPr>
              <a:t>, </a:t>
            </a:r>
            <a:r>
              <a:rPr lang="en-US" sz="3100" i="1" dirty="0" err="1" smtClean="0">
                <a:solidFill>
                  <a:schemeClr val="bg1"/>
                </a:solidFill>
              </a:rPr>
              <a:t>ahora</a:t>
            </a:r>
            <a:r>
              <a:rPr lang="en-US" sz="3100" i="1" dirty="0" smtClean="0">
                <a:solidFill>
                  <a:schemeClr val="bg1"/>
                </a:solidFill>
              </a:rPr>
              <a:t> </a:t>
            </a:r>
            <a:r>
              <a:rPr lang="en-US" sz="3100" i="1" dirty="0" err="1" smtClean="0">
                <a:solidFill>
                  <a:schemeClr val="bg1"/>
                </a:solidFill>
              </a:rPr>
              <a:t>tienes</a:t>
            </a:r>
            <a:r>
              <a:rPr lang="en-US" sz="3100" i="1" dirty="0" smtClean="0">
                <a:solidFill>
                  <a:schemeClr val="bg1"/>
                </a:solidFill>
              </a:rPr>
              <a:t> </a:t>
            </a:r>
            <a:r>
              <a:rPr lang="en-US" sz="3100" i="1" dirty="0" err="1" smtClean="0">
                <a:solidFill>
                  <a:schemeClr val="bg1"/>
                </a:solidFill>
              </a:rPr>
              <a:t>una</a:t>
            </a:r>
            <a:r>
              <a:rPr lang="en-US" sz="3100" i="1" dirty="0" smtClean="0">
                <a:solidFill>
                  <a:schemeClr val="bg1"/>
                </a:solidFill>
              </a:rPr>
              <a:t> idea </a:t>
            </a:r>
            <a:r>
              <a:rPr lang="en-US" sz="3100" i="1" dirty="0" err="1" smtClean="0">
                <a:solidFill>
                  <a:schemeClr val="bg1"/>
                </a:solidFill>
              </a:rPr>
              <a:t>aproximada</a:t>
            </a:r>
            <a:r>
              <a:rPr lang="en-US" sz="3100" i="1" dirty="0" smtClean="0">
                <a:solidFill>
                  <a:schemeClr val="bg1"/>
                </a:solidFill>
              </a:rPr>
              <a:t> del </a:t>
            </a:r>
            <a:r>
              <a:rPr lang="en-US" sz="3100" i="1" dirty="0" err="1" smtClean="0">
                <a:solidFill>
                  <a:schemeClr val="bg1"/>
                </a:solidFill>
              </a:rPr>
              <a:t>tiempo</a:t>
            </a:r>
            <a:r>
              <a:rPr lang="en-US" sz="3100" i="1" dirty="0" smtClean="0">
                <a:solidFill>
                  <a:schemeClr val="bg1"/>
                </a:solidFill>
              </a:rPr>
              <a:t> que te </a:t>
            </a:r>
            <a:r>
              <a:rPr lang="en-US" sz="3100" i="1" dirty="0" err="1" smtClean="0">
                <a:solidFill>
                  <a:schemeClr val="bg1"/>
                </a:solidFill>
              </a:rPr>
              <a:t>tomará</a:t>
            </a:r>
            <a:r>
              <a:rPr lang="en-US" sz="3100" i="1" dirty="0" smtClean="0">
                <a:solidFill>
                  <a:schemeClr val="bg1"/>
                </a:solidFill>
              </a:rPr>
              <a:t> leer un </a:t>
            </a:r>
            <a:r>
              <a:rPr lang="en-US" sz="3100" i="1" dirty="0" err="1" smtClean="0">
                <a:solidFill>
                  <a:schemeClr val="bg1"/>
                </a:solidFill>
              </a:rPr>
              <a:t>libro</a:t>
            </a:r>
            <a:r>
              <a:rPr lang="en-US" sz="3100" i="1" dirty="0" smtClean="0">
                <a:solidFill>
                  <a:schemeClr val="bg1"/>
                </a:solidFill>
              </a:rPr>
              <a:t> </a:t>
            </a:r>
            <a:r>
              <a:rPr lang="en-US" sz="3100" i="1" dirty="0" err="1" smtClean="0">
                <a:solidFill>
                  <a:schemeClr val="bg1"/>
                </a:solidFill>
              </a:rPr>
              <a:t>completo</a:t>
            </a:r>
            <a:r>
              <a:rPr lang="en-US" sz="3100" i="1" dirty="0" smtClean="0">
                <a:solidFill>
                  <a:schemeClr val="bg1"/>
                </a:solidFill>
              </a:rPr>
              <a:t>.</a:t>
            </a:r>
            <a:endParaRPr lang="en-US" sz="3200" i="1" dirty="0">
              <a:solidFill>
                <a:schemeClr val="bg1"/>
              </a:solidFill>
            </a:endParaRPr>
          </a:p>
        </p:txBody>
      </p:sp>
    </p:spTree>
    <p:extLst>
      <p:ext uri="{BB962C8B-B14F-4D97-AF65-F5344CB8AC3E}">
        <p14:creationId xmlns:p14="http://schemas.microsoft.com/office/powerpoint/2010/main" val="41487533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Willie's\Pictures\Photo Gallary 2017\classroom-381900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762000" y="762000"/>
            <a:ext cx="6400800" cy="1981200"/>
          </a:xfrm>
        </p:spPr>
        <p:txBody>
          <a:bodyPr>
            <a:normAutofit/>
          </a:bodyPr>
          <a:lstStyle/>
          <a:p>
            <a:r>
              <a:rPr lang="en-US" sz="3100" i="1" dirty="0" smtClean="0">
                <a:solidFill>
                  <a:schemeClr val="bg1"/>
                </a:solidFill>
              </a:rPr>
              <a:t>Si lees </a:t>
            </a:r>
            <a:r>
              <a:rPr lang="en-US" sz="3100" i="1" dirty="0" err="1" smtClean="0">
                <a:solidFill>
                  <a:schemeClr val="bg1"/>
                </a:solidFill>
              </a:rPr>
              <a:t>una</a:t>
            </a:r>
            <a:r>
              <a:rPr lang="en-US" sz="3100" i="1" dirty="0" smtClean="0">
                <a:solidFill>
                  <a:schemeClr val="bg1"/>
                </a:solidFill>
              </a:rPr>
              <a:t> </a:t>
            </a:r>
            <a:r>
              <a:rPr lang="en-US" sz="3100" i="1" dirty="0" err="1" smtClean="0">
                <a:solidFill>
                  <a:schemeClr val="bg1"/>
                </a:solidFill>
              </a:rPr>
              <a:t>página</a:t>
            </a:r>
            <a:r>
              <a:rPr lang="en-US" sz="3100" i="1" dirty="0" smtClean="0">
                <a:solidFill>
                  <a:schemeClr val="bg1"/>
                </a:solidFill>
              </a:rPr>
              <a:t> </a:t>
            </a:r>
            <a:r>
              <a:rPr lang="en-US" sz="3100" i="1" dirty="0" err="1" smtClean="0">
                <a:solidFill>
                  <a:schemeClr val="bg1"/>
                </a:solidFill>
              </a:rPr>
              <a:t>completa</a:t>
            </a:r>
            <a:r>
              <a:rPr lang="en-US" sz="3100" i="1" dirty="0" smtClean="0">
                <a:solidFill>
                  <a:schemeClr val="bg1"/>
                </a:solidFill>
              </a:rPr>
              <a:t> </a:t>
            </a:r>
            <a:r>
              <a:rPr lang="en-US" sz="3100" i="1" dirty="0" err="1" smtClean="0">
                <a:solidFill>
                  <a:schemeClr val="bg1"/>
                </a:solidFill>
              </a:rPr>
              <a:t>en</a:t>
            </a:r>
            <a:r>
              <a:rPr lang="en-US" sz="3100" i="1" dirty="0" smtClean="0">
                <a:solidFill>
                  <a:schemeClr val="bg1"/>
                </a:solidFill>
              </a:rPr>
              <a:t> 3 </a:t>
            </a:r>
            <a:r>
              <a:rPr lang="en-US" sz="3100" i="1" dirty="0" err="1" smtClean="0">
                <a:solidFill>
                  <a:schemeClr val="bg1"/>
                </a:solidFill>
              </a:rPr>
              <a:t>minutos</a:t>
            </a:r>
            <a:r>
              <a:rPr lang="en-US" sz="3100" i="1" dirty="0" smtClean="0">
                <a:solidFill>
                  <a:schemeClr val="bg1"/>
                </a:solidFill>
              </a:rPr>
              <a:t>, </a:t>
            </a:r>
            <a:r>
              <a:rPr lang="en-US" sz="3100" i="1" dirty="0" err="1" smtClean="0">
                <a:solidFill>
                  <a:schemeClr val="bg1"/>
                </a:solidFill>
              </a:rPr>
              <a:t>entonces</a:t>
            </a:r>
            <a:r>
              <a:rPr lang="en-US" sz="3100" i="1" dirty="0" smtClean="0">
                <a:solidFill>
                  <a:schemeClr val="bg1"/>
                </a:solidFill>
              </a:rPr>
              <a:t> </a:t>
            </a:r>
            <a:r>
              <a:rPr lang="en-US" sz="3100" i="1" dirty="0" err="1" smtClean="0">
                <a:solidFill>
                  <a:schemeClr val="bg1"/>
                </a:solidFill>
              </a:rPr>
              <a:t>te</a:t>
            </a:r>
            <a:r>
              <a:rPr lang="en-US" sz="3100" i="1" dirty="0" smtClean="0">
                <a:solidFill>
                  <a:schemeClr val="bg1"/>
                </a:solidFill>
              </a:rPr>
              <a:t> </a:t>
            </a:r>
            <a:r>
              <a:rPr lang="en-US" sz="3100" i="1" dirty="0" err="1" smtClean="0">
                <a:solidFill>
                  <a:schemeClr val="bg1"/>
                </a:solidFill>
              </a:rPr>
              <a:t>tomará</a:t>
            </a:r>
            <a:r>
              <a:rPr lang="en-US" sz="3100" i="1" dirty="0" smtClean="0">
                <a:solidFill>
                  <a:schemeClr val="bg1"/>
                </a:solidFill>
              </a:rPr>
              <a:t> </a:t>
            </a:r>
            <a:r>
              <a:rPr lang="en-US" sz="3100" i="1" dirty="0" err="1" smtClean="0">
                <a:solidFill>
                  <a:schemeClr val="bg1"/>
                </a:solidFill>
              </a:rPr>
              <a:t>aproximadamente</a:t>
            </a:r>
            <a:r>
              <a:rPr lang="en-US" sz="3100" i="1" dirty="0" smtClean="0">
                <a:solidFill>
                  <a:schemeClr val="bg1"/>
                </a:solidFill>
              </a:rPr>
              <a:t> 6 horas para leer un </a:t>
            </a:r>
            <a:r>
              <a:rPr lang="en-US" sz="3100" i="1" dirty="0" err="1" smtClean="0">
                <a:solidFill>
                  <a:schemeClr val="bg1"/>
                </a:solidFill>
              </a:rPr>
              <a:t>libro</a:t>
            </a:r>
            <a:r>
              <a:rPr lang="en-US" sz="3100" i="1" dirty="0" smtClean="0">
                <a:solidFill>
                  <a:schemeClr val="bg1"/>
                </a:solidFill>
              </a:rPr>
              <a:t> de 150 </a:t>
            </a:r>
            <a:r>
              <a:rPr lang="en-US" sz="3100" i="1" dirty="0" err="1" smtClean="0">
                <a:solidFill>
                  <a:schemeClr val="bg1"/>
                </a:solidFill>
              </a:rPr>
              <a:t>páginas</a:t>
            </a:r>
            <a:endParaRPr lang="en-US" sz="3200" i="1" dirty="0">
              <a:solidFill>
                <a:schemeClr val="bg1"/>
              </a:solidFill>
            </a:endParaRPr>
          </a:p>
        </p:txBody>
      </p:sp>
    </p:spTree>
    <p:extLst>
      <p:ext uri="{BB962C8B-B14F-4D97-AF65-F5344CB8AC3E}">
        <p14:creationId xmlns:p14="http://schemas.microsoft.com/office/powerpoint/2010/main" val="427500675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Willie's\Pictures\Photo Gallary 2017\classroom-381900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762000" y="762000"/>
            <a:ext cx="6400800" cy="1981200"/>
          </a:xfrm>
        </p:spPr>
        <p:txBody>
          <a:bodyPr>
            <a:normAutofit/>
          </a:bodyPr>
          <a:lstStyle/>
          <a:p>
            <a:r>
              <a:rPr lang="en-US" sz="3100" i="1" dirty="0" smtClean="0">
                <a:solidFill>
                  <a:schemeClr val="bg1"/>
                </a:solidFill>
              </a:rPr>
              <a:t>Sin embargo, </a:t>
            </a:r>
            <a:r>
              <a:rPr lang="en-US" sz="3100" i="1" dirty="0" err="1" smtClean="0">
                <a:solidFill>
                  <a:schemeClr val="bg1"/>
                </a:solidFill>
              </a:rPr>
              <a:t>recuerda</a:t>
            </a:r>
            <a:r>
              <a:rPr lang="en-US" sz="3100" i="1" dirty="0" smtClean="0">
                <a:solidFill>
                  <a:schemeClr val="bg1"/>
                </a:solidFill>
              </a:rPr>
              <a:t> que </a:t>
            </a:r>
            <a:r>
              <a:rPr lang="en-US" sz="3100" i="1" dirty="0" err="1" smtClean="0">
                <a:solidFill>
                  <a:schemeClr val="bg1"/>
                </a:solidFill>
              </a:rPr>
              <a:t>si</a:t>
            </a:r>
            <a:r>
              <a:rPr lang="en-US" sz="3100" i="1" dirty="0" smtClean="0">
                <a:solidFill>
                  <a:schemeClr val="bg1"/>
                </a:solidFill>
              </a:rPr>
              <a:t> </a:t>
            </a:r>
            <a:r>
              <a:rPr lang="en-US" sz="3100" i="1" dirty="0" err="1" smtClean="0">
                <a:solidFill>
                  <a:schemeClr val="bg1"/>
                </a:solidFill>
              </a:rPr>
              <a:t>puedes</a:t>
            </a:r>
            <a:r>
              <a:rPr lang="en-US" sz="3100" i="1" dirty="0" smtClean="0">
                <a:solidFill>
                  <a:schemeClr val="bg1"/>
                </a:solidFill>
              </a:rPr>
              <a:t> leer </a:t>
            </a:r>
            <a:r>
              <a:rPr lang="en-US" sz="3100" i="1" dirty="0" err="1" smtClean="0">
                <a:solidFill>
                  <a:schemeClr val="bg1"/>
                </a:solidFill>
              </a:rPr>
              <a:t>una</a:t>
            </a:r>
            <a:r>
              <a:rPr lang="en-US" sz="3100" i="1" dirty="0" smtClean="0">
                <a:solidFill>
                  <a:schemeClr val="bg1"/>
                </a:solidFill>
              </a:rPr>
              <a:t> </a:t>
            </a:r>
            <a:r>
              <a:rPr lang="en-US" sz="3100" i="1" dirty="0" err="1" smtClean="0">
                <a:solidFill>
                  <a:schemeClr val="bg1"/>
                </a:solidFill>
              </a:rPr>
              <a:t>página</a:t>
            </a:r>
            <a:r>
              <a:rPr lang="en-US" sz="3100" i="1" dirty="0" smtClean="0">
                <a:solidFill>
                  <a:schemeClr val="bg1"/>
                </a:solidFill>
              </a:rPr>
              <a:t> </a:t>
            </a:r>
            <a:r>
              <a:rPr lang="en-US" sz="3100" i="1" dirty="0" err="1" smtClean="0">
                <a:solidFill>
                  <a:schemeClr val="bg1"/>
                </a:solidFill>
              </a:rPr>
              <a:t>en</a:t>
            </a:r>
            <a:r>
              <a:rPr lang="en-US" sz="3100" i="1" dirty="0" smtClean="0">
                <a:solidFill>
                  <a:schemeClr val="bg1"/>
                </a:solidFill>
              </a:rPr>
              <a:t> un </a:t>
            </a:r>
            <a:r>
              <a:rPr lang="en-US" sz="3100" i="1" dirty="0" err="1" smtClean="0">
                <a:solidFill>
                  <a:schemeClr val="bg1"/>
                </a:solidFill>
              </a:rPr>
              <a:t>minuto</a:t>
            </a:r>
            <a:r>
              <a:rPr lang="en-US" sz="3100" i="1" dirty="0" smtClean="0">
                <a:solidFill>
                  <a:schemeClr val="bg1"/>
                </a:solidFill>
              </a:rPr>
              <a:t>, </a:t>
            </a:r>
            <a:r>
              <a:rPr lang="en-US" sz="3100" i="1" dirty="0" err="1" smtClean="0">
                <a:solidFill>
                  <a:schemeClr val="bg1"/>
                </a:solidFill>
              </a:rPr>
              <a:t>entonces</a:t>
            </a:r>
            <a:r>
              <a:rPr lang="en-US" sz="3100" i="1" dirty="0" smtClean="0">
                <a:solidFill>
                  <a:schemeClr val="bg1"/>
                </a:solidFill>
              </a:rPr>
              <a:t> </a:t>
            </a:r>
            <a:r>
              <a:rPr lang="en-US" sz="3100" i="1" dirty="0" err="1" smtClean="0">
                <a:solidFill>
                  <a:schemeClr val="bg1"/>
                </a:solidFill>
              </a:rPr>
              <a:t>te</a:t>
            </a:r>
            <a:r>
              <a:rPr lang="en-US" sz="3100" i="1" dirty="0" smtClean="0">
                <a:solidFill>
                  <a:schemeClr val="bg1"/>
                </a:solidFill>
              </a:rPr>
              <a:t> </a:t>
            </a:r>
            <a:r>
              <a:rPr lang="en-US" sz="3100" i="1" dirty="0" err="1" smtClean="0">
                <a:solidFill>
                  <a:schemeClr val="bg1"/>
                </a:solidFill>
              </a:rPr>
              <a:t>tomará</a:t>
            </a:r>
            <a:r>
              <a:rPr lang="en-US" sz="3100" i="1" dirty="0" smtClean="0">
                <a:solidFill>
                  <a:schemeClr val="bg1"/>
                </a:solidFill>
              </a:rPr>
              <a:t> </a:t>
            </a:r>
            <a:r>
              <a:rPr lang="en-US" sz="3100" i="1" dirty="0" err="1" smtClean="0">
                <a:solidFill>
                  <a:schemeClr val="bg1"/>
                </a:solidFill>
              </a:rPr>
              <a:t>aproximadamente</a:t>
            </a:r>
            <a:r>
              <a:rPr lang="en-US" sz="3100" i="1" dirty="0" smtClean="0">
                <a:solidFill>
                  <a:schemeClr val="bg1"/>
                </a:solidFill>
              </a:rPr>
              <a:t> dos horas y media leer </a:t>
            </a:r>
            <a:r>
              <a:rPr lang="en-US" sz="3100" i="1" dirty="0" err="1" smtClean="0">
                <a:solidFill>
                  <a:schemeClr val="bg1"/>
                </a:solidFill>
              </a:rPr>
              <a:t>todo</a:t>
            </a:r>
            <a:r>
              <a:rPr lang="en-US" sz="3100" i="1" dirty="0" smtClean="0">
                <a:solidFill>
                  <a:schemeClr val="bg1"/>
                </a:solidFill>
              </a:rPr>
              <a:t> el </a:t>
            </a:r>
            <a:r>
              <a:rPr lang="en-US" sz="3100" i="1" dirty="0" err="1" smtClean="0">
                <a:solidFill>
                  <a:schemeClr val="bg1"/>
                </a:solidFill>
              </a:rPr>
              <a:t>libro</a:t>
            </a:r>
            <a:r>
              <a:rPr lang="en-US" sz="3100" i="1" dirty="0" smtClean="0">
                <a:solidFill>
                  <a:schemeClr val="bg1"/>
                </a:solidFill>
              </a:rPr>
              <a:t>.</a:t>
            </a:r>
            <a:endParaRPr lang="en-US" sz="3200" i="1" dirty="0">
              <a:solidFill>
                <a:schemeClr val="bg1"/>
              </a:solidFill>
            </a:endParaRPr>
          </a:p>
        </p:txBody>
      </p:sp>
    </p:spTree>
    <p:extLst>
      <p:ext uri="{BB962C8B-B14F-4D97-AF65-F5344CB8AC3E}">
        <p14:creationId xmlns:p14="http://schemas.microsoft.com/office/powerpoint/2010/main" val="255373525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91000" y="685800"/>
            <a:ext cx="4495800" cy="5486400"/>
          </a:xfrm>
        </p:spPr>
        <p:txBody>
          <a:bodyPr>
            <a:normAutofit lnSpcReduction="10000"/>
          </a:bodyPr>
          <a:lstStyle/>
          <a:p>
            <a:pPr marL="0" indent="0" algn="ctr">
              <a:buNone/>
            </a:pPr>
            <a:r>
              <a:rPr lang="es-MX" sz="2800" b="1" dirty="0" smtClean="0">
                <a:solidFill>
                  <a:srgbClr val="C00000"/>
                </a:solidFill>
              </a:rPr>
              <a:t>Recuerde lo siguiente: </a:t>
            </a:r>
            <a:r>
              <a:rPr lang="es-MX" sz="2800" dirty="0" smtClean="0"/>
              <a:t>Si ha leído varias palabras por minuto, pero no está comprendiendo y reteniendo las ideas principales o el mensaje principal del texto, entonces debe bajar de velocidad y buscar la rapidez que mejor le funcione. No necesariamente debe leer de 700-1200 palabras por minuto. Este logro vendrá con la práctica y disciplina.</a:t>
            </a:r>
            <a:endParaRPr lang="es-MX" sz="2800" dirty="0"/>
          </a:p>
        </p:txBody>
      </p:sp>
      <p:pic>
        <p:nvPicPr>
          <p:cNvPr id="24578" name="Picture 2" descr="C:\Users\Willie's\Pictures\Photo Gallary 2017\time-1961240_960_72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5943600" cy="6076950"/>
          </a:xfrm>
          <a:prstGeom prst="rect">
            <a:avLst/>
          </a:prstGeom>
          <a:noFill/>
          <a:extLst>
            <a:ext uri="{909E8E84-426E-40DD-AFC4-6F175D3DCCD1}">
              <a14:hiddenFill xmlns:a14="http://schemas.microsoft.com/office/drawing/2010/main">
                <a:solidFill>
                  <a:srgbClr val="FFFFFF"/>
                </a:solidFill>
              </a14:hiddenFill>
            </a:ext>
          </a:extLst>
        </p:spPr>
      </p:pic>
      <p:sp>
        <p:nvSpPr>
          <p:cNvPr id="2" name="Left Arrow 1">
            <a:hlinkClick r:id="rId3" action="ppaction://hlinksldjump"/>
          </p:cNvPr>
          <p:cNvSpPr/>
          <p:nvPr/>
        </p:nvSpPr>
        <p:spPr>
          <a:xfrm>
            <a:off x="7162800" y="6172200"/>
            <a:ext cx="685800" cy="3048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360797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8434" name="Picture 2" descr="Light, Lamp, Bedside Lamp, Illumination, Lampsha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304801" y="2187575"/>
            <a:ext cx="4114800"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2800" b="1" smtClean="0">
                <a:solidFill>
                  <a:schemeClr val="bg1"/>
                </a:solidFill>
                <a:latin typeface="Book Antiqua" panose="02040602050305030304" pitchFamily="18" charset="0"/>
              </a:rPr>
              <a:t>Media vez has determinado la cantidad de palabras que puedes leer por minuto, ahora vamos a considerar principios que debes tener en cuenta para lograr aumentar la cantidad de palabras que puedes leer.</a:t>
            </a:r>
            <a:endParaRPr lang="es-MX" sz="2800" b="1"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364403375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Willie's\Pictures\Photo Gallary 2017\classroom-381900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762000" y="762000"/>
            <a:ext cx="6400800" cy="1981200"/>
          </a:xfrm>
        </p:spPr>
        <p:txBody>
          <a:bodyPr>
            <a:normAutofit/>
          </a:bodyPr>
          <a:lstStyle/>
          <a:p>
            <a:r>
              <a:rPr lang="en-US" sz="3100" i="1" dirty="0" smtClean="0">
                <a:solidFill>
                  <a:schemeClr val="bg1"/>
                </a:solidFill>
              </a:rPr>
              <a:t>Principio # 1:</a:t>
            </a:r>
            <a:br>
              <a:rPr lang="en-US" sz="3100" i="1" dirty="0" smtClean="0">
                <a:solidFill>
                  <a:schemeClr val="bg1"/>
                </a:solidFill>
              </a:rPr>
            </a:br>
            <a:r>
              <a:rPr lang="en-US" sz="3100" i="1" dirty="0" smtClean="0">
                <a:solidFill>
                  <a:schemeClr val="bg1"/>
                </a:solidFill>
              </a:rPr>
              <a:t>Procure leer </a:t>
            </a:r>
            <a:r>
              <a:rPr lang="en-US" sz="3100" i="1" dirty="0" err="1" smtClean="0">
                <a:solidFill>
                  <a:schemeClr val="bg1"/>
                </a:solidFill>
              </a:rPr>
              <a:t>libros</a:t>
            </a:r>
            <a:r>
              <a:rPr lang="en-US" sz="3100" i="1" dirty="0" smtClean="0">
                <a:solidFill>
                  <a:schemeClr val="bg1"/>
                </a:solidFill>
              </a:rPr>
              <a:t> que </a:t>
            </a:r>
            <a:r>
              <a:rPr lang="en-US" sz="3100" i="1" dirty="0" err="1" smtClean="0">
                <a:solidFill>
                  <a:schemeClr val="bg1"/>
                </a:solidFill>
              </a:rPr>
              <a:t>usted</a:t>
            </a:r>
            <a:r>
              <a:rPr lang="en-US" sz="3100" i="1" dirty="0" smtClean="0">
                <a:solidFill>
                  <a:schemeClr val="bg1"/>
                </a:solidFill>
              </a:rPr>
              <a:t> </a:t>
            </a:r>
            <a:r>
              <a:rPr lang="en-US" sz="3100" i="1" dirty="0" err="1" smtClean="0">
                <a:solidFill>
                  <a:schemeClr val="bg1"/>
                </a:solidFill>
              </a:rPr>
              <a:t>en</a:t>
            </a:r>
            <a:r>
              <a:rPr lang="en-US" sz="3100" i="1" dirty="0" smtClean="0">
                <a:solidFill>
                  <a:schemeClr val="bg1"/>
                </a:solidFill>
              </a:rPr>
              <a:t> </a:t>
            </a:r>
            <a:r>
              <a:rPr lang="en-US" sz="3100" i="1" dirty="0" err="1" smtClean="0">
                <a:solidFill>
                  <a:schemeClr val="bg1"/>
                </a:solidFill>
              </a:rPr>
              <a:t>realidad</a:t>
            </a:r>
            <a:r>
              <a:rPr lang="en-US" sz="3100" i="1" dirty="0" smtClean="0">
                <a:solidFill>
                  <a:schemeClr val="bg1"/>
                </a:solidFill>
              </a:rPr>
              <a:t> </a:t>
            </a:r>
            <a:r>
              <a:rPr lang="en-US" sz="3100" i="1" dirty="0" err="1" smtClean="0">
                <a:solidFill>
                  <a:schemeClr val="bg1"/>
                </a:solidFill>
              </a:rPr>
              <a:t>desea</a:t>
            </a:r>
            <a:r>
              <a:rPr lang="en-US" sz="3100" i="1" dirty="0" smtClean="0">
                <a:solidFill>
                  <a:schemeClr val="bg1"/>
                </a:solidFill>
              </a:rPr>
              <a:t> leer. </a:t>
            </a:r>
            <a:endParaRPr lang="en-US" sz="3200" i="1" dirty="0">
              <a:solidFill>
                <a:schemeClr val="bg1"/>
              </a:solidFill>
            </a:endParaRPr>
          </a:p>
        </p:txBody>
      </p:sp>
    </p:spTree>
    <p:extLst>
      <p:ext uri="{BB962C8B-B14F-4D97-AF65-F5344CB8AC3E}">
        <p14:creationId xmlns:p14="http://schemas.microsoft.com/office/powerpoint/2010/main" val="398374725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Willie's\Pictures\Photo Gallary 2017\classroom-381900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762000" y="762000"/>
            <a:ext cx="6400800" cy="1981200"/>
          </a:xfrm>
        </p:spPr>
        <p:txBody>
          <a:bodyPr>
            <a:normAutofit/>
          </a:bodyPr>
          <a:lstStyle/>
          <a:p>
            <a:r>
              <a:rPr lang="en-US" sz="3100" i="1" dirty="0" smtClean="0">
                <a:solidFill>
                  <a:schemeClr val="bg1"/>
                </a:solidFill>
              </a:rPr>
              <a:t>Principio # 2:</a:t>
            </a:r>
            <a:br>
              <a:rPr lang="en-US" sz="3100" i="1" dirty="0" smtClean="0">
                <a:solidFill>
                  <a:schemeClr val="bg1"/>
                </a:solidFill>
              </a:rPr>
            </a:br>
            <a:r>
              <a:rPr lang="en-US" sz="3100" i="1" dirty="0" smtClean="0">
                <a:solidFill>
                  <a:schemeClr val="bg1"/>
                </a:solidFill>
              </a:rPr>
              <a:t>Si </a:t>
            </a:r>
            <a:r>
              <a:rPr lang="en-US" sz="3100" i="1" dirty="0" err="1" smtClean="0">
                <a:solidFill>
                  <a:schemeClr val="bg1"/>
                </a:solidFill>
              </a:rPr>
              <a:t>es</a:t>
            </a:r>
            <a:r>
              <a:rPr lang="en-US" sz="3100" i="1" dirty="0" smtClean="0">
                <a:solidFill>
                  <a:schemeClr val="bg1"/>
                </a:solidFill>
              </a:rPr>
              <a:t> </a:t>
            </a:r>
            <a:r>
              <a:rPr lang="en-US" sz="3100" i="1" dirty="0" err="1" smtClean="0">
                <a:solidFill>
                  <a:schemeClr val="bg1"/>
                </a:solidFill>
              </a:rPr>
              <a:t>posible</a:t>
            </a:r>
            <a:r>
              <a:rPr lang="en-US" sz="3100" i="1" dirty="0">
                <a:solidFill>
                  <a:schemeClr val="bg1"/>
                </a:solidFill>
              </a:rPr>
              <a:t> </a:t>
            </a:r>
            <a:r>
              <a:rPr lang="en-US" sz="3100" i="1" dirty="0" err="1" smtClean="0">
                <a:solidFill>
                  <a:schemeClr val="bg1"/>
                </a:solidFill>
              </a:rPr>
              <a:t>escoja</a:t>
            </a:r>
            <a:r>
              <a:rPr lang="en-US" sz="3100" i="1" dirty="0" smtClean="0">
                <a:solidFill>
                  <a:schemeClr val="bg1"/>
                </a:solidFill>
              </a:rPr>
              <a:t> un </a:t>
            </a:r>
            <a:r>
              <a:rPr lang="en-US" sz="3100" i="1" dirty="0" err="1" smtClean="0">
                <a:solidFill>
                  <a:schemeClr val="bg1"/>
                </a:solidFill>
              </a:rPr>
              <a:t>lugar</a:t>
            </a:r>
            <a:r>
              <a:rPr lang="en-US" sz="3100" i="1" dirty="0" smtClean="0">
                <a:solidFill>
                  <a:schemeClr val="bg1"/>
                </a:solidFill>
              </a:rPr>
              <a:t> </a:t>
            </a:r>
            <a:r>
              <a:rPr lang="en-US" sz="3100" i="1" dirty="0" err="1" smtClean="0">
                <a:solidFill>
                  <a:schemeClr val="bg1"/>
                </a:solidFill>
              </a:rPr>
              <a:t>libre</a:t>
            </a:r>
            <a:r>
              <a:rPr lang="en-US" sz="3100" i="1" dirty="0" smtClean="0">
                <a:solidFill>
                  <a:schemeClr val="bg1"/>
                </a:solidFill>
              </a:rPr>
              <a:t> de </a:t>
            </a:r>
            <a:r>
              <a:rPr lang="en-US" sz="3100" i="1" dirty="0" err="1" smtClean="0">
                <a:solidFill>
                  <a:schemeClr val="bg1"/>
                </a:solidFill>
              </a:rPr>
              <a:t>ruido</a:t>
            </a:r>
            <a:r>
              <a:rPr lang="en-US" sz="3100" i="1" dirty="0" smtClean="0">
                <a:solidFill>
                  <a:schemeClr val="bg1"/>
                </a:solidFill>
              </a:rPr>
              <a:t> para que </a:t>
            </a:r>
            <a:r>
              <a:rPr lang="en-US" sz="3100" i="1" dirty="0" err="1" smtClean="0">
                <a:solidFill>
                  <a:schemeClr val="bg1"/>
                </a:solidFill>
              </a:rPr>
              <a:t>pueda</a:t>
            </a:r>
            <a:r>
              <a:rPr lang="en-US" sz="3100" i="1" dirty="0" smtClean="0">
                <a:solidFill>
                  <a:schemeClr val="bg1"/>
                </a:solidFill>
              </a:rPr>
              <a:t> </a:t>
            </a:r>
            <a:r>
              <a:rPr lang="en-US" sz="3100" i="1" dirty="0" err="1" smtClean="0">
                <a:solidFill>
                  <a:schemeClr val="bg1"/>
                </a:solidFill>
              </a:rPr>
              <a:t>concentrarse</a:t>
            </a:r>
            <a:r>
              <a:rPr lang="en-US" sz="3100" i="1" dirty="0" smtClean="0">
                <a:solidFill>
                  <a:schemeClr val="bg1"/>
                </a:solidFill>
              </a:rPr>
              <a:t>.</a:t>
            </a:r>
            <a:endParaRPr lang="en-US" sz="3200" i="1" dirty="0">
              <a:solidFill>
                <a:schemeClr val="bg1"/>
              </a:solidFill>
            </a:endParaRPr>
          </a:p>
        </p:txBody>
      </p:sp>
    </p:spTree>
    <p:extLst>
      <p:ext uri="{BB962C8B-B14F-4D97-AF65-F5344CB8AC3E}">
        <p14:creationId xmlns:p14="http://schemas.microsoft.com/office/powerpoint/2010/main" val="202543893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Willie's\Pictures\Photo Gallary 2017\classroom-381900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762000" y="762000"/>
            <a:ext cx="6400800" cy="1981200"/>
          </a:xfrm>
        </p:spPr>
        <p:txBody>
          <a:bodyPr>
            <a:normAutofit/>
          </a:bodyPr>
          <a:lstStyle/>
          <a:p>
            <a:r>
              <a:rPr lang="en-US" sz="3100" i="1" dirty="0" smtClean="0">
                <a:solidFill>
                  <a:schemeClr val="bg1"/>
                </a:solidFill>
              </a:rPr>
              <a:t>Principio # 3:</a:t>
            </a:r>
            <a:br>
              <a:rPr lang="en-US" sz="3100" i="1" dirty="0" smtClean="0">
                <a:solidFill>
                  <a:schemeClr val="bg1"/>
                </a:solidFill>
              </a:rPr>
            </a:br>
            <a:r>
              <a:rPr lang="en-US" sz="3100" i="1" dirty="0" smtClean="0">
                <a:solidFill>
                  <a:schemeClr val="bg1"/>
                </a:solidFill>
              </a:rPr>
              <a:t>No </a:t>
            </a:r>
            <a:r>
              <a:rPr lang="en-US" sz="3100" i="1" dirty="0" err="1" smtClean="0">
                <a:solidFill>
                  <a:schemeClr val="bg1"/>
                </a:solidFill>
              </a:rPr>
              <a:t>trate</a:t>
            </a:r>
            <a:r>
              <a:rPr lang="en-US" sz="3100" i="1" dirty="0" smtClean="0">
                <a:solidFill>
                  <a:schemeClr val="bg1"/>
                </a:solidFill>
              </a:rPr>
              <a:t> de leer </a:t>
            </a:r>
            <a:r>
              <a:rPr lang="en-US" sz="3100" i="1" dirty="0" err="1" smtClean="0">
                <a:solidFill>
                  <a:schemeClr val="bg1"/>
                </a:solidFill>
              </a:rPr>
              <a:t>en</a:t>
            </a:r>
            <a:r>
              <a:rPr lang="en-US" sz="3100" i="1" dirty="0" smtClean="0">
                <a:solidFill>
                  <a:schemeClr val="bg1"/>
                </a:solidFill>
              </a:rPr>
              <a:t> </a:t>
            </a:r>
            <a:r>
              <a:rPr lang="en-US" sz="3100" i="1" dirty="0" err="1" smtClean="0">
                <a:solidFill>
                  <a:schemeClr val="bg1"/>
                </a:solidFill>
              </a:rPr>
              <a:t>voz</a:t>
            </a:r>
            <a:r>
              <a:rPr lang="en-US" sz="3100" i="1" dirty="0" smtClean="0">
                <a:solidFill>
                  <a:schemeClr val="bg1"/>
                </a:solidFill>
              </a:rPr>
              <a:t> </a:t>
            </a:r>
            <a:r>
              <a:rPr lang="en-US" sz="3100" i="1" dirty="0" err="1" smtClean="0">
                <a:solidFill>
                  <a:schemeClr val="bg1"/>
                </a:solidFill>
              </a:rPr>
              <a:t>alta</a:t>
            </a:r>
            <a:r>
              <a:rPr lang="en-US" sz="3100" i="1" dirty="0" smtClean="0">
                <a:solidFill>
                  <a:schemeClr val="bg1"/>
                </a:solidFill>
              </a:rPr>
              <a:t>, </a:t>
            </a:r>
            <a:r>
              <a:rPr lang="en-US" sz="3100" i="1" dirty="0" err="1" smtClean="0">
                <a:solidFill>
                  <a:schemeClr val="bg1"/>
                </a:solidFill>
              </a:rPr>
              <a:t>sino</a:t>
            </a:r>
            <a:r>
              <a:rPr lang="en-US" sz="3100" i="1" dirty="0" smtClean="0">
                <a:solidFill>
                  <a:schemeClr val="bg1"/>
                </a:solidFill>
              </a:rPr>
              <a:t> </a:t>
            </a:r>
            <a:r>
              <a:rPr lang="en-US" sz="3100" i="1" dirty="0" err="1" smtClean="0">
                <a:solidFill>
                  <a:schemeClr val="bg1"/>
                </a:solidFill>
              </a:rPr>
              <a:t>solamente</a:t>
            </a:r>
            <a:r>
              <a:rPr lang="en-US" sz="3100" i="1" dirty="0" smtClean="0">
                <a:solidFill>
                  <a:schemeClr val="bg1"/>
                </a:solidFill>
              </a:rPr>
              <a:t> </a:t>
            </a:r>
            <a:r>
              <a:rPr lang="en-US" sz="3100" i="1" dirty="0" err="1" smtClean="0">
                <a:solidFill>
                  <a:schemeClr val="bg1"/>
                </a:solidFill>
              </a:rPr>
              <a:t>en</a:t>
            </a:r>
            <a:r>
              <a:rPr lang="en-US" sz="3100" i="1" dirty="0" smtClean="0">
                <a:solidFill>
                  <a:schemeClr val="bg1"/>
                </a:solidFill>
              </a:rPr>
              <a:t> </a:t>
            </a:r>
            <a:r>
              <a:rPr lang="en-US" sz="3100" i="1" dirty="0" err="1" smtClean="0">
                <a:solidFill>
                  <a:schemeClr val="bg1"/>
                </a:solidFill>
              </a:rPr>
              <a:t>su</a:t>
            </a:r>
            <a:r>
              <a:rPr lang="en-US" sz="3100" i="1" dirty="0" smtClean="0">
                <a:solidFill>
                  <a:schemeClr val="bg1"/>
                </a:solidFill>
              </a:rPr>
              <a:t> </a:t>
            </a:r>
            <a:r>
              <a:rPr lang="en-US" sz="3100" i="1" dirty="0" err="1" smtClean="0">
                <a:solidFill>
                  <a:schemeClr val="bg1"/>
                </a:solidFill>
              </a:rPr>
              <a:t>mente</a:t>
            </a:r>
            <a:r>
              <a:rPr lang="en-US" sz="3100" i="1" dirty="0" smtClean="0">
                <a:solidFill>
                  <a:schemeClr val="bg1"/>
                </a:solidFill>
              </a:rPr>
              <a:t> y con </a:t>
            </a:r>
            <a:r>
              <a:rPr lang="en-US" sz="3100" i="1" dirty="0" err="1" smtClean="0">
                <a:solidFill>
                  <a:schemeClr val="bg1"/>
                </a:solidFill>
              </a:rPr>
              <a:t>sus</a:t>
            </a:r>
            <a:r>
              <a:rPr lang="en-US" sz="3100" i="1" dirty="0" smtClean="0">
                <a:solidFill>
                  <a:schemeClr val="bg1"/>
                </a:solidFill>
              </a:rPr>
              <a:t> </a:t>
            </a:r>
            <a:r>
              <a:rPr lang="en-US" sz="3100" i="1" dirty="0" err="1" smtClean="0">
                <a:solidFill>
                  <a:schemeClr val="bg1"/>
                </a:solidFill>
              </a:rPr>
              <a:t>ojos</a:t>
            </a:r>
            <a:r>
              <a:rPr lang="en-US" sz="3100" i="1" dirty="0" smtClean="0">
                <a:solidFill>
                  <a:schemeClr val="bg1"/>
                </a:solidFill>
              </a:rPr>
              <a:t>.</a:t>
            </a:r>
            <a:endParaRPr lang="en-US" sz="3200" i="1" dirty="0">
              <a:solidFill>
                <a:schemeClr val="bg1"/>
              </a:solidFill>
            </a:endParaRPr>
          </a:p>
        </p:txBody>
      </p:sp>
    </p:spTree>
    <p:extLst>
      <p:ext uri="{BB962C8B-B14F-4D97-AF65-F5344CB8AC3E}">
        <p14:creationId xmlns:p14="http://schemas.microsoft.com/office/powerpoint/2010/main" val="107439272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Willie's\Pictures\Photo Gallary 2017\classroom-381900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762000" y="762000"/>
            <a:ext cx="6400800" cy="1981200"/>
          </a:xfrm>
        </p:spPr>
        <p:txBody>
          <a:bodyPr>
            <a:normAutofit/>
          </a:bodyPr>
          <a:lstStyle/>
          <a:p>
            <a:r>
              <a:rPr lang="en-US" sz="3100" i="1" dirty="0" smtClean="0">
                <a:solidFill>
                  <a:schemeClr val="bg1"/>
                </a:solidFill>
              </a:rPr>
              <a:t>Principio # 4:</a:t>
            </a:r>
            <a:br>
              <a:rPr lang="en-US" sz="3100" i="1" dirty="0" smtClean="0">
                <a:solidFill>
                  <a:schemeClr val="bg1"/>
                </a:solidFill>
              </a:rPr>
            </a:br>
            <a:r>
              <a:rPr lang="en-US" sz="3100" i="1" dirty="0" err="1" smtClean="0">
                <a:solidFill>
                  <a:schemeClr val="bg1"/>
                </a:solidFill>
              </a:rPr>
              <a:t>Trate</a:t>
            </a:r>
            <a:r>
              <a:rPr lang="en-US" sz="3100" i="1" dirty="0" smtClean="0">
                <a:solidFill>
                  <a:schemeClr val="bg1"/>
                </a:solidFill>
              </a:rPr>
              <a:t> de leer </a:t>
            </a:r>
            <a:r>
              <a:rPr lang="en-US" sz="3100" i="1" dirty="0" err="1" smtClean="0">
                <a:solidFill>
                  <a:schemeClr val="bg1"/>
                </a:solidFill>
              </a:rPr>
              <a:t>por</a:t>
            </a:r>
            <a:r>
              <a:rPr lang="en-US" sz="3100" i="1" dirty="0" smtClean="0">
                <a:solidFill>
                  <a:schemeClr val="bg1"/>
                </a:solidFill>
              </a:rPr>
              <a:t> las </a:t>
            </a:r>
            <a:r>
              <a:rPr lang="en-US" sz="3100" i="1" dirty="0" err="1" smtClean="0">
                <a:solidFill>
                  <a:schemeClr val="bg1"/>
                </a:solidFill>
              </a:rPr>
              <a:t>mañanas</a:t>
            </a:r>
            <a:r>
              <a:rPr lang="en-US" sz="3100" i="1" dirty="0" smtClean="0">
                <a:solidFill>
                  <a:schemeClr val="bg1"/>
                </a:solidFill>
              </a:rPr>
              <a:t>, </a:t>
            </a:r>
            <a:r>
              <a:rPr lang="en-US" sz="3100" i="1" dirty="0" err="1" smtClean="0">
                <a:solidFill>
                  <a:schemeClr val="bg1"/>
                </a:solidFill>
              </a:rPr>
              <a:t>ya</a:t>
            </a:r>
            <a:r>
              <a:rPr lang="en-US" sz="3100" i="1" dirty="0" smtClean="0">
                <a:solidFill>
                  <a:schemeClr val="bg1"/>
                </a:solidFill>
              </a:rPr>
              <a:t> que </a:t>
            </a:r>
            <a:r>
              <a:rPr lang="en-US" sz="3100" i="1" dirty="0" err="1" smtClean="0">
                <a:solidFill>
                  <a:schemeClr val="bg1"/>
                </a:solidFill>
              </a:rPr>
              <a:t>en</a:t>
            </a:r>
            <a:r>
              <a:rPr lang="en-US" sz="3100" i="1" dirty="0" smtClean="0">
                <a:solidFill>
                  <a:schemeClr val="bg1"/>
                </a:solidFill>
              </a:rPr>
              <a:t> </a:t>
            </a:r>
            <a:r>
              <a:rPr lang="en-US" sz="3100" i="1" dirty="0" err="1" smtClean="0">
                <a:solidFill>
                  <a:schemeClr val="bg1"/>
                </a:solidFill>
              </a:rPr>
              <a:t>este</a:t>
            </a:r>
            <a:r>
              <a:rPr lang="en-US" sz="3100" i="1" dirty="0" smtClean="0">
                <a:solidFill>
                  <a:schemeClr val="bg1"/>
                </a:solidFill>
              </a:rPr>
              <a:t> </a:t>
            </a:r>
            <a:r>
              <a:rPr lang="en-US" sz="3100" i="1" dirty="0" err="1" smtClean="0">
                <a:solidFill>
                  <a:schemeClr val="bg1"/>
                </a:solidFill>
              </a:rPr>
              <a:t>momento</a:t>
            </a:r>
            <a:r>
              <a:rPr lang="en-US" sz="3100" i="1" dirty="0" smtClean="0">
                <a:solidFill>
                  <a:schemeClr val="bg1"/>
                </a:solidFill>
              </a:rPr>
              <a:t>, la </a:t>
            </a:r>
            <a:r>
              <a:rPr lang="en-US" sz="3100" i="1" dirty="0" err="1" smtClean="0">
                <a:solidFill>
                  <a:schemeClr val="bg1"/>
                </a:solidFill>
              </a:rPr>
              <a:t>mente</a:t>
            </a:r>
            <a:r>
              <a:rPr lang="en-US" sz="3100" i="1" dirty="0" smtClean="0">
                <a:solidFill>
                  <a:schemeClr val="bg1"/>
                </a:solidFill>
              </a:rPr>
              <a:t> </a:t>
            </a:r>
            <a:r>
              <a:rPr lang="en-US" sz="3100" i="1" dirty="0" err="1" smtClean="0">
                <a:solidFill>
                  <a:schemeClr val="bg1"/>
                </a:solidFill>
              </a:rPr>
              <a:t>está</a:t>
            </a:r>
            <a:r>
              <a:rPr lang="en-US" sz="3100" i="1" dirty="0" smtClean="0">
                <a:solidFill>
                  <a:schemeClr val="bg1"/>
                </a:solidFill>
              </a:rPr>
              <a:t> </a:t>
            </a:r>
            <a:r>
              <a:rPr lang="en-US" sz="3100" i="1" dirty="0" err="1" smtClean="0">
                <a:solidFill>
                  <a:schemeClr val="bg1"/>
                </a:solidFill>
              </a:rPr>
              <a:t>lista</a:t>
            </a:r>
            <a:r>
              <a:rPr lang="en-US" sz="3100" i="1" dirty="0" smtClean="0">
                <a:solidFill>
                  <a:schemeClr val="bg1"/>
                </a:solidFill>
              </a:rPr>
              <a:t> y </a:t>
            </a:r>
            <a:r>
              <a:rPr lang="en-US" sz="3100" i="1" dirty="0" err="1" smtClean="0">
                <a:solidFill>
                  <a:schemeClr val="bg1"/>
                </a:solidFill>
              </a:rPr>
              <a:t>descansada</a:t>
            </a:r>
            <a:r>
              <a:rPr lang="en-US" sz="3100" i="1" dirty="0" smtClean="0">
                <a:solidFill>
                  <a:schemeClr val="bg1"/>
                </a:solidFill>
              </a:rPr>
              <a:t> para la </a:t>
            </a:r>
            <a:r>
              <a:rPr lang="en-US" sz="3100" i="1" dirty="0" err="1" smtClean="0">
                <a:solidFill>
                  <a:schemeClr val="bg1"/>
                </a:solidFill>
              </a:rPr>
              <a:t>lectura</a:t>
            </a:r>
            <a:r>
              <a:rPr lang="en-US" sz="3100" i="1" dirty="0" smtClean="0">
                <a:solidFill>
                  <a:schemeClr val="bg1"/>
                </a:solidFill>
              </a:rPr>
              <a:t>.</a:t>
            </a:r>
            <a:endParaRPr lang="en-US" sz="3200" i="1" dirty="0">
              <a:solidFill>
                <a:schemeClr val="bg1"/>
              </a:solidFill>
            </a:endParaRPr>
          </a:p>
        </p:txBody>
      </p:sp>
    </p:spTree>
    <p:extLst>
      <p:ext uri="{BB962C8B-B14F-4D97-AF65-F5344CB8AC3E}">
        <p14:creationId xmlns:p14="http://schemas.microsoft.com/office/powerpoint/2010/main" val="60059639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Willie's\Pictures\Photo Gallary 2017\classroom-381900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762000" y="762000"/>
            <a:ext cx="6400800" cy="1981200"/>
          </a:xfrm>
        </p:spPr>
        <p:txBody>
          <a:bodyPr>
            <a:normAutofit/>
          </a:bodyPr>
          <a:lstStyle/>
          <a:p>
            <a:r>
              <a:rPr lang="en-US" sz="3100" i="1" dirty="0" smtClean="0">
                <a:solidFill>
                  <a:schemeClr val="bg1"/>
                </a:solidFill>
              </a:rPr>
              <a:t>Principio # 5:</a:t>
            </a:r>
            <a:br>
              <a:rPr lang="en-US" sz="3100" i="1" dirty="0" smtClean="0">
                <a:solidFill>
                  <a:schemeClr val="bg1"/>
                </a:solidFill>
              </a:rPr>
            </a:br>
            <a:r>
              <a:rPr lang="en-US" sz="3100" i="1" dirty="0" err="1" smtClean="0">
                <a:solidFill>
                  <a:schemeClr val="bg1"/>
                </a:solidFill>
              </a:rPr>
              <a:t>Trate</a:t>
            </a:r>
            <a:r>
              <a:rPr lang="en-US" sz="3100" i="1" dirty="0" smtClean="0">
                <a:solidFill>
                  <a:schemeClr val="bg1"/>
                </a:solidFill>
              </a:rPr>
              <a:t> de </a:t>
            </a:r>
            <a:r>
              <a:rPr lang="en-US" sz="3100" i="1" dirty="0" err="1" smtClean="0">
                <a:solidFill>
                  <a:schemeClr val="bg1"/>
                </a:solidFill>
              </a:rPr>
              <a:t>obtener</a:t>
            </a:r>
            <a:r>
              <a:rPr lang="en-US" sz="3100" i="1" dirty="0" smtClean="0">
                <a:solidFill>
                  <a:schemeClr val="bg1"/>
                </a:solidFill>
              </a:rPr>
              <a:t> </a:t>
            </a:r>
            <a:r>
              <a:rPr lang="en-US" sz="3100" i="1" dirty="0" err="1" smtClean="0">
                <a:solidFill>
                  <a:schemeClr val="bg1"/>
                </a:solidFill>
              </a:rPr>
              <a:t>una</a:t>
            </a:r>
            <a:r>
              <a:rPr lang="en-US" sz="3100" i="1" dirty="0" smtClean="0">
                <a:solidFill>
                  <a:schemeClr val="bg1"/>
                </a:solidFill>
              </a:rPr>
              <a:t> </a:t>
            </a:r>
            <a:r>
              <a:rPr lang="en-US" sz="3100" i="1" dirty="0" err="1" smtClean="0">
                <a:solidFill>
                  <a:schemeClr val="bg1"/>
                </a:solidFill>
              </a:rPr>
              <a:t>visión</a:t>
            </a:r>
            <a:r>
              <a:rPr lang="en-US" sz="3100" i="1" dirty="0" smtClean="0">
                <a:solidFill>
                  <a:schemeClr val="bg1"/>
                </a:solidFill>
              </a:rPr>
              <a:t> general del material que </a:t>
            </a:r>
            <a:r>
              <a:rPr lang="en-US" sz="3100" i="1" dirty="0" err="1" smtClean="0">
                <a:solidFill>
                  <a:schemeClr val="bg1"/>
                </a:solidFill>
              </a:rPr>
              <a:t>desea</a:t>
            </a:r>
            <a:r>
              <a:rPr lang="en-US" sz="3100" i="1" dirty="0" smtClean="0">
                <a:solidFill>
                  <a:schemeClr val="bg1"/>
                </a:solidFill>
              </a:rPr>
              <a:t> leer.</a:t>
            </a:r>
            <a:endParaRPr lang="en-US" sz="3200" i="1" dirty="0">
              <a:solidFill>
                <a:schemeClr val="bg1"/>
              </a:solidFill>
            </a:endParaRPr>
          </a:p>
        </p:txBody>
      </p:sp>
    </p:spTree>
    <p:extLst>
      <p:ext uri="{BB962C8B-B14F-4D97-AF65-F5344CB8AC3E}">
        <p14:creationId xmlns:p14="http://schemas.microsoft.com/office/powerpoint/2010/main" val="98823155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Willie's\Pictures\Photo Gallary 2017\classroom-381900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762000" y="762000"/>
            <a:ext cx="6400800" cy="2209800"/>
          </a:xfrm>
        </p:spPr>
        <p:txBody>
          <a:bodyPr>
            <a:normAutofit fontScale="90000"/>
          </a:bodyPr>
          <a:lstStyle/>
          <a:p>
            <a:r>
              <a:rPr lang="en-US" sz="3100" i="1" dirty="0" err="1" smtClean="0">
                <a:solidFill>
                  <a:srgbClr val="FFFF00"/>
                </a:solidFill>
              </a:rPr>
              <a:t>Visión</a:t>
            </a:r>
            <a:r>
              <a:rPr lang="en-US" sz="3100" i="1" dirty="0" smtClean="0">
                <a:solidFill>
                  <a:srgbClr val="FFFF00"/>
                </a:solidFill>
              </a:rPr>
              <a:t> general de lo que </a:t>
            </a:r>
            <a:r>
              <a:rPr lang="en-US" sz="3100" i="1" dirty="0" err="1" smtClean="0">
                <a:solidFill>
                  <a:srgbClr val="FFFF00"/>
                </a:solidFill>
              </a:rPr>
              <a:t>desea</a:t>
            </a:r>
            <a:r>
              <a:rPr lang="en-US" sz="3100" i="1" dirty="0" smtClean="0">
                <a:solidFill>
                  <a:srgbClr val="FFFF00"/>
                </a:solidFill>
              </a:rPr>
              <a:t> leer:</a:t>
            </a:r>
            <a:r>
              <a:rPr lang="en-US" sz="3100" i="1" dirty="0" smtClean="0">
                <a:solidFill>
                  <a:schemeClr val="bg1"/>
                </a:solidFill>
              </a:rPr>
              <a:t/>
            </a:r>
            <a:br>
              <a:rPr lang="en-US" sz="3100" i="1" dirty="0" smtClean="0">
                <a:solidFill>
                  <a:schemeClr val="bg1"/>
                </a:solidFill>
              </a:rPr>
            </a:br>
            <a:r>
              <a:rPr lang="en-US" sz="3100" i="1" dirty="0" smtClean="0">
                <a:solidFill>
                  <a:schemeClr val="bg1"/>
                </a:solidFill>
              </a:rPr>
              <a:t>Observe la </a:t>
            </a:r>
            <a:r>
              <a:rPr lang="en-US" sz="3100" i="1" dirty="0" err="1" smtClean="0">
                <a:solidFill>
                  <a:schemeClr val="bg1"/>
                </a:solidFill>
              </a:rPr>
              <a:t>tabla</a:t>
            </a:r>
            <a:r>
              <a:rPr lang="en-US" sz="3100" i="1" dirty="0" smtClean="0">
                <a:solidFill>
                  <a:schemeClr val="bg1"/>
                </a:solidFill>
              </a:rPr>
              <a:t> de </a:t>
            </a:r>
            <a:r>
              <a:rPr lang="en-US" sz="3100" i="1" dirty="0" err="1" smtClean="0">
                <a:solidFill>
                  <a:schemeClr val="bg1"/>
                </a:solidFill>
              </a:rPr>
              <a:t>contenido</a:t>
            </a:r>
            <a:r>
              <a:rPr lang="en-US" sz="3100" i="1" dirty="0" smtClean="0">
                <a:solidFill>
                  <a:schemeClr val="bg1"/>
                </a:solidFill>
              </a:rPr>
              <a:t> y </a:t>
            </a:r>
            <a:r>
              <a:rPr lang="en-US" sz="3100" i="1" dirty="0" err="1" smtClean="0">
                <a:solidFill>
                  <a:schemeClr val="bg1"/>
                </a:solidFill>
              </a:rPr>
              <a:t>leála</a:t>
            </a:r>
            <a:r>
              <a:rPr lang="en-US" sz="3100" i="1" dirty="0" smtClean="0">
                <a:solidFill>
                  <a:schemeClr val="bg1"/>
                </a:solidFill>
              </a:rPr>
              <a:t>, lea </a:t>
            </a:r>
            <a:r>
              <a:rPr lang="en-US" sz="3100" i="1" dirty="0" err="1" smtClean="0">
                <a:solidFill>
                  <a:schemeClr val="bg1"/>
                </a:solidFill>
              </a:rPr>
              <a:t>los</a:t>
            </a:r>
            <a:r>
              <a:rPr lang="en-US" sz="3100" i="1" dirty="0" smtClean="0">
                <a:solidFill>
                  <a:schemeClr val="bg1"/>
                </a:solidFill>
              </a:rPr>
              <a:t> </a:t>
            </a:r>
            <a:r>
              <a:rPr lang="en-US" sz="3100" i="1" dirty="0" err="1" smtClean="0">
                <a:solidFill>
                  <a:schemeClr val="bg1"/>
                </a:solidFill>
              </a:rPr>
              <a:t>títulos</a:t>
            </a:r>
            <a:r>
              <a:rPr lang="en-US" sz="3100" i="1" dirty="0" smtClean="0">
                <a:solidFill>
                  <a:schemeClr val="bg1"/>
                </a:solidFill>
              </a:rPr>
              <a:t> </a:t>
            </a:r>
            <a:r>
              <a:rPr lang="en-US" sz="3100" i="1" dirty="0" err="1" smtClean="0">
                <a:solidFill>
                  <a:schemeClr val="bg1"/>
                </a:solidFill>
              </a:rPr>
              <a:t>principales</a:t>
            </a:r>
            <a:r>
              <a:rPr lang="en-US" sz="3100" i="1" dirty="0" smtClean="0">
                <a:solidFill>
                  <a:schemeClr val="bg1"/>
                </a:solidFill>
              </a:rPr>
              <a:t> de </a:t>
            </a:r>
            <a:r>
              <a:rPr lang="en-US" sz="3100" i="1" dirty="0" err="1" smtClean="0">
                <a:solidFill>
                  <a:schemeClr val="bg1"/>
                </a:solidFill>
              </a:rPr>
              <a:t>cada</a:t>
            </a:r>
            <a:r>
              <a:rPr lang="en-US" sz="3100" i="1" dirty="0" smtClean="0">
                <a:solidFill>
                  <a:schemeClr val="bg1"/>
                </a:solidFill>
              </a:rPr>
              <a:t> </a:t>
            </a:r>
            <a:r>
              <a:rPr lang="en-US" sz="3100" i="1" dirty="0" err="1" smtClean="0">
                <a:solidFill>
                  <a:schemeClr val="bg1"/>
                </a:solidFill>
              </a:rPr>
              <a:t>párrafo</a:t>
            </a:r>
            <a:r>
              <a:rPr lang="en-US" sz="3100" i="1" dirty="0" smtClean="0">
                <a:solidFill>
                  <a:schemeClr val="bg1"/>
                </a:solidFill>
              </a:rPr>
              <a:t>, </a:t>
            </a:r>
            <a:r>
              <a:rPr lang="en-US" sz="3100" i="1" dirty="0" err="1" smtClean="0">
                <a:solidFill>
                  <a:schemeClr val="bg1"/>
                </a:solidFill>
              </a:rPr>
              <a:t>si</a:t>
            </a:r>
            <a:r>
              <a:rPr lang="en-US" sz="3100" i="1" dirty="0" smtClean="0">
                <a:solidFill>
                  <a:schemeClr val="bg1"/>
                </a:solidFill>
              </a:rPr>
              <a:t> hay </a:t>
            </a:r>
            <a:r>
              <a:rPr lang="en-US" sz="3100" i="1" dirty="0" err="1" smtClean="0">
                <a:solidFill>
                  <a:schemeClr val="bg1"/>
                </a:solidFill>
              </a:rPr>
              <a:t>preguntas</a:t>
            </a:r>
            <a:r>
              <a:rPr lang="en-US" sz="3100" i="1" dirty="0" smtClean="0">
                <a:solidFill>
                  <a:schemeClr val="bg1"/>
                </a:solidFill>
              </a:rPr>
              <a:t> al final de </a:t>
            </a:r>
            <a:r>
              <a:rPr lang="en-US" sz="3100" i="1" dirty="0" err="1" smtClean="0">
                <a:solidFill>
                  <a:schemeClr val="bg1"/>
                </a:solidFill>
              </a:rPr>
              <a:t>cada</a:t>
            </a:r>
            <a:r>
              <a:rPr lang="en-US" sz="3100" i="1" dirty="0" smtClean="0">
                <a:solidFill>
                  <a:schemeClr val="bg1"/>
                </a:solidFill>
              </a:rPr>
              <a:t> </a:t>
            </a:r>
            <a:r>
              <a:rPr lang="en-US" sz="3100" i="1" dirty="0" err="1" smtClean="0">
                <a:solidFill>
                  <a:schemeClr val="bg1"/>
                </a:solidFill>
              </a:rPr>
              <a:t>capítulo</a:t>
            </a:r>
            <a:r>
              <a:rPr lang="en-US" sz="3100" i="1" dirty="0" smtClean="0">
                <a:solidFill>
                  <a:schemeClr val="bg1"/>
                </a:solidFill>
              </a:rPr>
              <a:t>, lea </a:t>
            </a:r>
            <a:r>
              <a:rPr lang="en-US" sz="3100" i="1" dirty="0" err="1" smtClean="0">
                <a:solidFill>
                  <a:schemeClr val="bg1"/>
                </a:solidFill>
              </a:rPr>
              <a:t>éstas</a:t>
            </a:r>
            <a:r>
              <a:rPr lang="en-US" sz="3100" i="1" dirty="0" smtClean="0">
                <a:solidFill>
                  <a:schemeClr val="bg1"/>
                </a:solidFill>
              </a:rPr>
              <a:t> primero.</a:t>
            </a:r>
            <a:endParaRPr lang="en-US" sz="3200" i="1" dirty="0">
              <a:solidFill>
                <a:schemeClr val="bg1"/>
              </a:solidFill>
            </a:endParaRPr>
          </a:p>
        </p:txBody>
      </p:sp>
    </p:spTree>
    <p:extLst>
      <p:ext uri="{BB962C8B-B14F-4D97-AF65-F5344CB8AC3E}">
        <p14:creationId xmlns:p14="http://schemas.microsoft.com/office/powerpoint/2010/main" val="232325844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58962"/>
          </a:xfrm>
          <a:solidFill>
            <a:schemeClr val="tx1"/>
          </a:solidFill>
        </p:spPr>
        <p:txBody>
          <a:bodyPr>
            <a:normAutofit fontScale="90000"/>
          </a:bodyPr>
          <a:lstStyle/>
          <a:p>
            <a:r>
              <a:rPr lang="es-MX" b="1" dirty="0" smtClean="0">
                <a:solidFill>
                  <a:srgbClr val="FFFF00"/>
                </a:solidFill>
              </a:rPr>
              <a:t>¿Por qué echar un vistazo a la tabla de contenido, y preguntas al final de cada capitulo del libro? </a:t>
            </a:r>
            <a:endParaRPr lang="es-MX" b="1" dirty="0">
              <a:solidFill>
                <a:srgbClr val="FFFF00"/>
              </a:solidFill>
            </a:endParaRPr>
          </a:p>
        </p:txBody>
      </p:sp>
      <p:sp>
        <p:nvSpPr>
          <p:cNvPr id="3" name="Content Placeholder 2"/>
          <p:cNvSpPr>
            <a:spLocks noGrp="1"/>
          </p:cNvSpPr>
          <p:nvPr>
            <p:ph idx="1"/>
          </p:nvPr>
        </p:nvSpPr>
        <p:spPr>
          <a:xfrm>
            <a:off x="457200" y="2362200"/>
            <a:ext cx="8229600" cy="3763963"/>
          </a:xfrm>
        </p:spPr>
        <p:txBody>
          <a:bodyPr>
            <a:normAutofit/>
          </a:bodyPr>
          <a:lstStyle/>
          <a:p>
            <a:pPr algn="just"/>
            <a:r>
              <a:rPr lang="es-MX" sz="2800" dirty="0" smtClean="0"/>
              <a:t>La tabla de contenido provee un panorama especifico para beneficio del lector. </a:t>
            </a:r>
          </a:p>
          <a:p>
            <a:pPr algn="just"/>
            <a:r>
              <a:rPr lang="es-MX" sz="2800" dirty="0" smtClean="0"/>
              <a:t>En la tabla de contenido o índice, el lector puede ver los temas principales que se explicarán en las siguientes páginas. </a:t>
            </a:r>
          </a:p>
          <a:p>
            <a:pPr algn="just"/>
            <a:r>
              <a:rPr lang="es-MX" sz="2800" dirty="0" smtClean="0"/>
              <a:t>Las preguntas al final de cada capítulo proveen una idea principal de lo que el lector debe buscar mientras lee el libro. </a:t>
            </a:r>
            <a:endParaRPr lang="es-MX" sz="2800" dirty="0"/>
          </a:p>
        </p:txBody>
      </p:sp>
    </p:spTree>
    <p:extLst>
      <p:ext uri="{BB962C8B-B14F-4D97-AF65-F5344CB8AC3E}">
        <p14:creationId xmlns:p14="http://schemas.microsoft.com/office/powerpoint/2010/main" val="231485816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239962"/>
          </a:xfrm>
          <a:solidFill>
            <a:schemeClr val="tx1"/>
          </a:solidFill>
        </p:spPr>
        <p:txBody>
          <a:bodyPr>
            <a:normAutofit/>
          </a:bodyPr>
          <a:lstStyle/>
          <a:p>
            <a:r>
              <a:rPr lang="es-MX" b="1" dirty="0" smtClean="0">
                <a:solidFill>
                  <a:srgbClr val="FFFF00"/>
                </a:solidFill>
              </a:rPr>
              <a:t>¿Por qué echar un vistazo a los títulos principales o primeras oraciones de cada párrafo? </a:t>
            </a:r>
            <a:endParaRPr lang="es-MX" b="1" dirty="0">
              <a:solidFill>
                <a:srgbClr val="FFFF00"/>
              </a:solidFill>
            </a:endParaRPr>
          </a:p>
        </p:txBody>
      </p:sp>
      <p:sp>
        <p:nvSpPr>
          <p:cNvPr id="3" name="Content Placeholder 2"/>
          <p:cNvSpPr>
            <a:spLocks noGrp="1"/>
          </p:cNvSpPr>
          <p:nvPr>
            <p:ph idx="1"/>
          </p:nvPr>
        </p:nvSpPr>
        <p:spPr>
          <a:xfrm>
            <a:off x="457200" y="2743200"/>
            <a:ext cx="8229600" cy="3382963"/>
          </a:xfrm>
        </p:spPr>
        <p:txBody>
          <a:bodyPr>
            <a:normAutofit/>
          </a:bodyPr>
          <a:lstStyle/>
          <a:p>
            <a:pPr algn="just"/>
            <a:r>
              <a:rPr lang="es-MX" sz="2800" dirty="0" smtClean="0"/>
              <a:t>Los títulos proveen una idea del material que el escritor explicará en los párrafos siguientes. </a:t>
            </a:r>
          </a:p>
          <a:p>
            <a:pPr algn="just"/>
            <a:endParaRPr lang="es-MX" sz="2800" dirty="0" smtClean="0"/>
          </a:p>
          <a:p>
            <a:pPr algn="just"/>
            <a:r>
              <a:rPr lang="es-MX" sz="2800" dirty="0" smtClean="0"/>
              <a:t>Al inicio de cada párrafo, el escritor normalmente muestra lo que explicará en el resto del párrafo o párrafos. </a:t>
            </a:r>
          </a:p>
          <a:p>
            <a:pPr algn="just"/>
            <a:endParaRPr lang="es-MX" sz="2800" dirty="0"/>
          </a:p>
        </p:txBody>
      </p:sp>
    </p:spTree>
    <p:extLst>
      <p:ext uri="{BB962C8B-B14F-4D97-AF65-F5344CB8AC3E}">
        <p14:creationId xmlns:p14="http://schemas.microsoft.com/office/powerpoint/2010/main" val="312894740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Willie's\Pictures\Photo Gallary 2017\classroom-381900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762000" y="762000"/>
            <a:ext cx="6400800" cy="1981200"/>
          </a:xfrm>
        </p:spPr>
        <p:txBody>
          <a:bodyPr>
            <a:normAutofit fontScale="90000"/>
          </a:bodyPr>
          <a:lstStyle/>
          <a:p>
            <a:r>
              <a:rPr lang="en-US" sz="3100" i="1" dirty="0" smtClean="0">
                <a:solidFill>
                  <a:schemeClr val="bg1"/>
                </a:solidFill>
              </a:rPr>
              <a:t>Principio # 6:</a:t>
            </a:r>
            <a:br>
              <a:rPr lang="en-US" sz="3100" i="1" dirty="0" smtClean="0">
                <a:solidFill>
                  <a:schemeClr val="bg1"/>
                </a:solidFill>
              </a:rPr>
            </a:br>
            <a:r>
              <a:rPr lang="en-US" sz="3100" i="1" dirty="0" smtClean="0">
                <a:solidFill>
                  <a:schemeClr val="bg1"/>
                </a:solidFill>
              </a:rPr>
              <a:t>Procure lo </a:t>
            </a:r>
            <a:r>
              <a:rPr lang="en-US" sz="3100" i="1" dirty="0" err="1" smtClean="0">
                <a:solidFill>
                  <a:schemeClr val="bg1"/>
                </a:solidFill>
              </a:rPr>
              <a:t>más</a:t>
            </a:r>
            <a:r>
              <a:rPr lang="en-US" sz="3100" i="1" dirty="0" smtClean="0">
                <a:solidFill>
                  <a:schemeClr val="bg1"/>
                </a:solidFill>
              </a:rPr>
              <a:t> que </a:t>
            </a:r>
            <a:r>
              <a:rPr lang="en-US" sz="3100" i="1" dirty="0" err="1" smtClean="0">
                <a:solidFill>
                  <a:schemeClr val="bg1"/>
                </a:solidFill>
              </a:rPr>
              <a:t>pueda</a:t>
            </a:r>
            <a:r>
              <a:rPr lang="en-US" sz="3100" i="1" dirty="0" smtClean="0">
                <a:solidFill>
                  <a:schemeClr val="bg1"/>
                </a:solidFill>
              </a:rPr>
              <a:t> leer con </a:t>
            </a:r>
            <a:r>
              <a:rPr lang="en-US" sz="3100" i="1" dirty="0" err="1" smtClean="0">
                <a:solidFill>
                  <a:schemeClr val="bg1"/>
                </a:solidFill>
              </a:rPr>
              <a:t>frecuencia</a:t>
            </a:r>
            <a:r>
              <a:rPr lang="en-US" sz="3100" i="1" dirty="0" smtClean="0">
                <a:solidFill>
                  <a:schemeClr val="bg1"/>
                </a:solidFill>
              </a:rPr>
              <a:t> para que </a:t>
            </a:r>
            <a:r>
              <a:rPr lang="en-US" sz="3100" i="1" dirty="0" err="1" smtClean="0">
                <a:solidFill>
                  <a:schemeClr val="bg1"/>
                </a:solidFill>
              </a:rPr>
              <a:t>pueda</a:t>
            </a:r>
            <a:r>
              <a:rPr lang="en-US" sz="3100" i="1" dirty="0" smtClean="0">
                <a:solidFill>
                  <a:schemeClr val="bg1"/>
                </a:solidFill>
              </a:rPr>
              <a:t> </a:t>
            </a:r>
            <a:r>
              <a:rPr lang="en-US" sz="3100" i="1" dirty="0" err="1" smtClean="0">
                <a:solidFill>
                  <a:schemeClr val="bg1"/>
                </a:solidFill>
              </a:rPr>
              <a:t>adquirir</a:t>
            </a:r>
            <a:r>
              <a:rPr lang="en-US" sz="3100" i="1" dirty="0" smtClean="0">
                <a:solidFill>
                  <a:schemeClr val="bg1"/>
                </a:solidFill>
              </a:rPr>
              <a:t> </a:t>
            </a:r>
            <a:r>
              <a:rPr lang="en-US" sz="3100" i="1" dirty="0" err="1" smtClean="0">
                <a:solidFill>
                  <a:schemeClr val="bg1"/>
                </a:solidFill>
              </a:rPr>
              <a:t>experiencia</a:t>
            </a:r>
            <a:r>
              <a:rPr lang="en-US" sz="3100" i="1" dirty="0" smtClean="0">
                <a:solidFill>
                  <a:schemeClr val="bg1"/>
                </a:solidFill>
              </a:rPr>
              <a:t> </a:t>
            </a:r>
            <a:r>
              <a:rPr lang="en-US" sz="3100" i="1" dirty="0" err="1" smtClean="0">
                <a:solidFill>
                  <a:schemeClr val="bg1"/>
                </a:solidFill>
              </a:rPr>
              <a:t>en</a:t>
            </a:r>
            <a:r>
              <a:rPr lang="en-US" sz="3100" i="1" dirty="0" smtClean="0">
                <a:solidFill>
                  <a:schemeClr val="bg1"/>
                </a:solidFill>
              </a:rPr>
              <a:t> la </a:t>
            </a:r>
            <a:r>
              <a:rPr lang="en-US" sz="3100" i="1" dirty="0" err="1" smtClean="0">
                <a:solidFill>
                  <a:schemeClr val="bg1"/>
                </a:solidFill>
              </a:rPr>
              <a:t>lectura</a:t>
            </a:r>
            <a:r>
              <a:rPr lang="en-US" sz="3100" i="1" dirty="0" smtClean="0">
                <a:solidFill>
                  <a:schemeClr val="bg1"/>
                </a:solidFill>
              </a:rPr>
              <a:t> </a:t>
            </a:r>
            <a:r>
              <a:rPr lang="en-US" sz="3100" i="1" dirty="0" err="1" smtClean="0">
                <a:solidFill>
                  <a:schemeClr val="bg1"/>
                </a:solidFill>
              </a:rPr>
              <a:t>rápida</a:t>
            </a:r>
            <a:r>
              <a:rPr lang="en-US" sz="3100" i="1" dirty="0" smtClean="0">
                <a:solidFill>
                  <a:schemeClr val="bg1"/>
                </a:solidFill>
              </a:rPr>
              <a:t>. Entre </a:t>
            </a:r>
            <a:r>
              <a:rPr lang="en-US" sz="3100" i="1" dirty="0" err="1" smtClean="0">
                <a:solidFill>
                  <a:schemeClr val="bg1"/>
                </a:solidFill>
              </a:rPr>
              <a:t>más</a:t>
            </a:r>
            <a:r>
              <a:rPr lang="en-US" sz="3100" i="1" dirty="0" smtClean="0">
                <a:solidFill>
                  <a:schemeClr val="bg1"/>
                </a:solidFill>
              </a:rPr>
              <a:t> lea, </a:t>
            </a:r>
            <a:r>
              <a:rPr lang="en-US" sz="3100" i="1" dirty="0" err="1" smtClean="0">
                <a:solidFill>
                  <a:schemeClr val="bg1"/>
                </a:solidFill>
              </a:rPr>
              <a:t>mejores</a:t>
            </a:r>
            <a:r>
              <a:rPr lang="en-US" sz="3100" i="1" dirty="0" smtClean="0">
                <a:solidFill>
                  <a:schemeClr val="bg1"/>
                </a:solidFill>
              </a:rPr>
              <a:t> </a:t>
            </a:r>
            <a:r>
              <a:rPr lang="en-US" sz="3100" i="1" dirty="0" err="1" smtClean="0">
                <a:solidFill>
                  <a:schemeClr val="bg1"/>
                </a:solidFill>
              </a:rPr>
              <a:t>resultados</a:t>
            </a:r>
            <a:r>
              <a:rPr lang="en-US" sz="3100" i="1" dirty="0" smtClean="0">
                <a:solidFill>
                  <a:schemeClr val="bg1"/>
                </a:solidFill>
              </a:rPr>
              <a:t> </a:t>
            </a:r>
            <a:r>
              <a:rPr lang="en-US" sz="3100" i="1" dirty="0" err="1" smtClean="0">
                <a:solidFill>
                  <a:schemeClr val="bg1"/>
                </a:solidFill>
              </a:rPr>
              <a:t>tendrá</a:t>
            </a:r>
            <a:r>
              <a:rPr lang="en-US" sz="3100" i="1" dirty="0" smtClean="0">
                <a:solidFill>
                  <a:schemeClr val="bg1"/>
                </a:solidFill>
              </a:rPr>
              <a:t>.</a:t>
            </a:r>
            <a:endParaRPr lang="en-US" sz="3200" i="1" dirty="0">
              <a:solidFill>
                <a:schemeClr val="bg1"/>
              </a:solidFill>
            </a:endParaRPr>
          </a:p>
        </p:txBody>
      </p:sp>
    </p:spTree>
    <p:extLst>
      <p:ext uri="{BB962C8B-B14F-4D97-AF65-F5344CB8AC3E}">
        <p14:creationId xmlns:p14="http://schemas.microsoft.com/office/powerpoint/2010/main" val="339712017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Willie's\Pictures\Photo Gallary 2017\classroom-381900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762000" y="762000"/>
            <a:ext cx="6400800" cy="1981200"/>
          </a:xfrm>
        </p:spPr>
        <p:txBody>
          <a:bodyPr>
            <a:normAutofit/>
          </a:bodyPr>
          <a:lstStyle/>
          <a:p>
            <a:r>
              <a:rPr lang="es-MX" sz="2400" i="1" dirty="0" smtClean="0">
                <a:solidFill>
                  <a:schemeClr val="bg1"/>
                </a:solidFill>
              </a:rPr>
              <a:t>Principio # 7:</a:t>
            </a:r>
            <a:br>
              <a:rPr lang="es-MX" sz="2400" i="1" dirty="0" smtClean="0">
                <a:solidFill>
                  <a:schemeClr val="bg1"/>
                </a:solidFill>
              </a:rPr>
            </a:br>
            <a:r>
              <a:rPr lang="es-MX" sz="2400" i="1" dirty="0" smtClean="0">
                <a:solidFill>
                  <a:schemeClr val="bg1"/>
                </a:solidFill>
              </a:rPr>
              <a:t>Procure NO LEER palabra por palabra, sino más bien, enfóquese solamente en las palabras que tienen significado mayor. Trate de abarcar varias palabras en una fijación </a:t>
            </a:r>
            <a:endParaRPr lang="es-MX" sz="2800" i="1" dirty="0">
              <a:solidFill>
                <a:schemeClr val="bg1"/>
              </a:solidFill>
            </a:endParaRPr>
          </a:p>
        </p:txBody>
      </p:sp>
    </p:spTree>
    <p:extLst>
      <p:ext uri="{BB962C8B-B14F-4D97-AF65-F5344CB8AC3E}">
        <p14:creationId xmlns:p14="http://schemas.microsoft.com/office/powerpoint/2010/main" val="187921062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Willie's\Pictures\Photo Gallary 2017\classroom-381900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762000" y="762000"/>
            <a:ext cx="6400800" cy="1981200"/>
          </a:xfrm>
        </p:spPr>
        <p:txBody>
          <a:bodyPr>
            <a:normAutofit fontScale="90000"/>
          </a:bodyPr>
          <a:lstStyle/>
          <a:p>
            <a:r>
              <a:rPr lang="es-MX" sz="3100" i="1" dirty="0" smtClean="0">
                <a:solidFill>
                  <a:schemeClr val="bg1"/>
                </a:solidFill>
              </a:rPr>
              <a:t>Principio # 8:</a:t>
            </a:r>
            <a:br>
              <a:rPr lang="es-MX" sz="3100" i="1" dirty="0" smtClean="0">
                <a:solidFill>
                  <a:schemeClr val="bg1"/>
                </a:solidFill>
              </a:rPr>
            </a:br>
            <a:r>
              <a:rPr lang="es-MX" sz="3100" i="1" dirty="0" smtClean="0">
                <a:solidFill>
                  <a:schemeClr val="bg1"/>
                </a:solidFill>
              </a:rPr>
              <a:t>Entrene su ojo para que se enfoque solamente en las palabras importantes y de mayor significado. Su ojo debe aprender cómo fotografiar las palabras importantes</a:t>
            </a:r>
            <a:endParaRPr lang="es-MX" sz="3200" i="1" dirty="0">
              <a:solidFill>
                <a:schemeClr val="bg1"/>
              </a:solidFill>
            </a:endParaRPr>
          </a:p>
        </p:txBody>
      </p:sp>
    </p:spTree>
    <p:extLst>
      <p:ext uri="{BB962C8B-B14F-4D97-AF65-F5344CB8AC3E}">
        <p14:creationId xmlns:p14="http://schemas.microsoft.com/office/powerpoint/2010/main" val="6111233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54162"/>
          </a:xfrm>
          <a:blipFill>
            <a:blip r:embed="rId2"/>
            <a:tile tx="0" ty="0" sx="100000" sy="100000" flip="none" algn="tl"/>
          </a:blipFill>
        </p:spPr>
        <p:txBody>
          <a:bodyPr>
            <a:noAutofit/>
          </a:bodyPr>
          <a:lstStyle/>
          <a:p>
            <a:r>
              <a:rPr lang="en-US" sz="3600" b="1" dirty="0" smtClean="0">
                <a:solidFill>
                  <a:srgbClr val="FFFF00"/>
                </a:solidFill>
              </a:rPr>
              <a:t>Ejercicio:</a:t>
            </a:r>
            <a:br>
              <a:rPr lang="en-US" sz="3600" b="1" dirty="0" smtClean="0">
                <a:solidFill>
                  <a:srgbClr val="FFFF00"/>
                </a:solidFill>
              </a:rPr>
            </a:br>
            <a:r>
              <a:rPr lang="en-US" sz="3600" b="1" dirty="0" smtClean="0">
                <a:solidFill>
                  <a:srgbClr val="FFFF00"/>
                </a:solidFill>
              </a:rPr>
              <a:t>87 palabras / </a:t>
            </a:r>
            <a:r>
              <a:rPr lang="en-US" sz="3600" b="1" dirty="0" err="1" smtClean="0">
                <a:solidFill>
                  <a:srgbClr val="FFFF00"/>
                </a:solidFill>
              </a:rPr>
              <a:t>Sólo</a:t>
            </a:r>
            <a:r>
              <a:rPr lang="en-US" sz="3600" b="1" dirty="0" smtClean="0">
                <a:solidFill>
                  <a:srgbClr val="FFFF00"/>
                </a:solidFill>
              </a:rPr>
              <a:t> se </a:t>
            </a:r>
            <a:r>
              <a:rPr lang="en-US" sz="3600" b="1" dirty="0" err="1" smtClean="0">
                <a:solidFill>
                  <a:srgbClr val="FFFF00"/>
                </a:solidFill>
              </a:rPr>
              <a:t>leen</a:t>
            </a:r>
            <a:r>
              <a:rPr lang="en-US" sz="3600" b="1" dirty="0" smtClean="0">
                <a:solidFill>
                  <a:srgbClr val="FFFF00"/>
                </a:solidFill>
              </a:rPr>
              <a:t> 52 para </a:t>
            </a:r>
            <a:r>
              <a:rPr lang="en-US" sz="3600" b="1" dirty="0" err="1" smtClean="0">
                <a:solidFill>
                  <a:srgbClr val="FFFF00"/>
                </a:solidFill>
              </a:rPr>
              <a:t>entender</a:t>
            </a:r>
            <a:r>
              <a:rPr lang="en-US" sz="3600" b="1" dirty="0" smtClean="0">
                <a:solidFill>
                  <a:srgbClr val="FFFF00"/>
                </a:solidFill>
              </a:rPr>
              <a:t> lo que se </a:t>
            </a:r>
            <a:r>
              <a:rPr lang="en-US" sz="3600" b="1" dirty="0" err="1" smtClean="0">
                <a:solidFill>
                  <a:srgbClr val="FFFF00"/>
                </a:solidFill>
              </a:rPr>
              <a:t>quiere</a:t>
            </a:r>
            <a:r>
              <a:rPr lang="en-US" sz="3600" b="1" dirty="0" smtClean="0">
                <a:solidFill>
                  <a:srgbClr val="FFFF00"/>
                </a:solidFill>
              </a:rPr>
              <a:t> </a:t>
            </a:r>
            <a:r>
              <a:rPr lang="en-US" sz="3600" b="1" dirty="0" err="1" smtClean="0">
                <a:solidFill>
                  <a:srgbClr val="FFFF00"/>
                </a:solidFill>
              </a:rPr>
              <a:t>decir</a:t>
            </a:r>
            <a:endParaRPr lang="en-US" sz="3600" b="1" dirty="0">
              <a:solidFill>
                <a:srgbClr val="FFFF00"/>
              </a:solidFill>
            </a:endParaRPr>
          </a:p>
        </p:txBody>
      </p:sp>
      <p:sp>
        <p:nvSpPr>
          <p:cNvPr id="3" name="Content Placeholder 2"/>
          <p:cNvSpPr>
            <a:spLocks noGrp="1"/>
          </p:cNvSpPr>
          <p:nvPr>
            <p:ph idx="1"/>
          </p:nvPr>
        </p:nvSpPr>
        <p:spPr>
          <a:xfrm>
            <a:off x="457200" y="1905000"/>
            <a:ext cx="8229600" cy="4495800"/>
          </a:xfrm>
        </p:spPr>
        <p:txBody>
          <a:bodyPr>
            <a:normAutofit fontScale="92500" lnSpcReduction="20000"/>
          </a:bodyPr>
          <a:lstStyle/>
          <a:p>
            <a:pPr marL="0" indent="0">
              <a:buNone/>
            </a:pPr>
            <a:r>
              <a:rPr lang="es-ES" dirty="0"/>
              <a:t>La </a:t>
            </a:r>
            <a:r>
              <a:rPr lang="es-ES" u="sng" dirty="0"/>
              <a:t>existencia</a:t>
            </a:r>
            <a:r>
              <a:rPr lang="es-ES" dirty="0"/>
              <a:t> de la </a:t>
            </a:r>
            <a:r>
              <a:rPr lang="es-ES" u="sng" dirty="0"/>
              <a:t>moralidad</a:t>
            </a:r>
            <a:r>
              <a:rPr lang="es-ES" dirty="0"/>
              <a:t> </a:t>
            </a:r>
            <a:r>
              <a:rPr lang="es-ES" u="sng" dirty="0"/>
              <a:t>coloca</a:t>
            </a:r>
            <a:r>
              <a:rPr lang="es-ES" dirty="0"/>
              <a:t> a los </a:t>
            </a:r>
            <a:r>
              <a:rPr lang="es-ES" u="sng" dirty="0"/>
              <a:t>ateos</a:t>
            </a:r>
            <a:r>
              <a:rPr lang="es-ES" dirty="0"/>
              <a:t> y </a:t>
            </a:r>
            <a:r>
              <a:rPr lang="es-ES" u="sng" dirty="0"/>
              <a:t>darvinistas</a:t>
            </a:r>
            <a:r>
              <a:rPr lang="es-ES" dirty="0"/>
              <a:t> en una </a:t>
            </a:r>
            <a:r>
              <a:rPr lang="es-ES" u="sng" dirty="0"/>
              <a:t>posición incómoda</a:t>
            </a:r>
            <a:r>
              <a:rPr lang="es-ES" dirty="0"/>
              <a:t>.</a:t>
            </a:r>
            <a:r>
              <a:rPr lang="es-ES" u="sng" dirty="0"/>
              <a:t> No creer</a:t>
            </a:r>
            <a:r>
              <a:rPr lang="es-ES" dirty="0"/>
              <a:t> en </a:t>
            </a:r>
            <a:r>
              <a:rPr lang="es-ES" u="sng" dirty="0"/>
              <a:t>un Dios o</a:t>
            </a:r>
            <a:r>
              <a:rPr lang="es-ES" dirty="0"/>
              <a:t> en un </a:t>
            </a:r>
            <a:r>
              <a:rPr lang="es-ES" u="sng" dirty="0"/>
              <a:t>Ser Supremo demanda</a:t>
            </a:r>
            <a:r>
              <a:rPr lang="es-ES" dirty="0"/>
              <a:t> que la </a:t>
            </a:r>
            <a:r>
              <a:rPr lang="es-ES" u="sng" dirty="0"/>
              <a:t>moralidad</a:t>
            </a:r>
            <a:r>
              <a:rPr lang="es-ES" dirty="0"/>
              <a:t> </a:t>
            </a:r>
            <a:r>
              <a:rPr lang="es-ES" u="sng" dirty="0"/>
              <a:t>debe haber surgido </a:t>
            </a:r>
            <a:r>
              <a:rPr lang="es-ES" dirty="0"/>
              <a:t>de los </a:t>
            </a:r>
            <a:r>
              <a:rPr lang="es-ES" u="sng" dirty="0"/>
              <a:t>procesos</a:t>
            </a:r>
            <a:r>
              <a:rPr lang="es-ES" dirty="0"/>
              <a:t> </a:t>
            </a:r>
            <a:r>
              <a:rPr lang="es-ES" u="sng" dirty="0"/>
              <a:t>naturalistas</a:t>
            </a:r>
            <a:r>
              <a:rPr lang="es-ES" dirty="0"/>
              <a:t> en la </a:t>
            </a:r>
            <a:r>
              <a:rPr lang="es-ES" u="sng" dirty="0"/>
              <a:t>Tierra</a:t>
            </a:r>
            <a:r>
              <a:rPr lang="es-ES" dirty="0"/>
              <a:t>. Pero la </a:t>
            </a:r>
            <a:r>
              <a:rPr lang="es-ES" u="sng" dirty="0"/>
              <a:t>materia</a:t>
            </a:r>
            <a:r>
              <a:rPr lang="es-ES" dirty="0"/>
              <a:t> </a:t>
            </a:r>
            <a:r>
              <a:rPr lang="es-ES" u="sng" dirty="0"/>
              <a:t>no puede “evolucionar” ninguna consciencia moral</a:t>
            </a:r>
            <a:r>
              <a:rPr lang="es-ES" dirty="0"/>
              <a:t>. Por ende, los </a:t>
            </a:r>
            <a:r>
              <a:rPr lang="es-ES" u="sng" dirty="0"/>
              <a:t>ateos</a:t>
            </a:r>
            <a:r>
              <a:rPr lang="es-ES" dirty="0"/>
              <a:t> y </a:t>
            </a:r>
            <a:r>
              <a:rPr lang="es-ES" u="sng" dirty="0"/>
              <a:t>evolucionistas</a:t>
            </a:r>
            <a:r>
              <a:rPr lang="es-ES" dirty="0"/>
              <a:t> </a:t>
            </a:r>
            <a:r>
              <a:rPr lang="es-ES" u="sng" dirty="0"/>
              <a:t>deben sostener </a:t>
            </a:r>
            <a:r>
              <a:rPr lang="es-ES" dirty="0"/>
              <a:t>que el </a:t>
            </a:r>
            <a:r>
              <a:rPr lang="es-ES" u="sng" dirty="0"/>
              <a:t>sentido humano </a:t>
            </a:r>
            <a:r>
              <a:rPr lang="es-ES" dirty="0"/>
              <a:t>de la </a:t>
            </a:r>
            <a:r>
              <a:rPr lang="es-ES" u="sng" dirty="0"/>
              <a:t>moralidad</a:t>
            </a:r>
            <a:r>
              <a:rPr lang="es-ES" dirty="0"/>
              <a:t> </a:t>
            </a:r>
            <a:r>
              <a:rPr lang="es-ES" u="sng" dirty="0"/>
              <a:t>vino</a:t>
            </a:r>
            <a:r>
              <a:rPr lang="es-ES" dirty="0"/>
              <a:t> de </a:t>
            </a:r>
            <a:r>
              <a:rPr lang="es-ES" u="sng" dirty="0"/>
              <a:t>generaciones humanas previas</a:t>
            </a:r>
            <a:r>
              <a:rPr lang="es-ES" dirty="0"/>
              <a:t>. Ellos </a:t>
            </a:r>
            <a:r>
              <a:rPr lang="es-ES" u="sng" dirty="0"/>
              <a:t>sostienen</a:t>
            </a:r>
            <a:r>
              <a:rPr lang="es-ES" dirty="0"/>
              <a:t> que, esencialmente, </a:t>
            </a:r>
            <a:r>
              <a:rPr lang="es-ES" b="1" dirty="0"/>
              <a:t>la </a:t>
            </a:r>
            <a:r>
              <a:rPr lang="es-ES" b="1" u="sng" dirty="0"/>
              <a:t>moralidad existe porque </a:t>
            </a:r>
            <a:r>
              <a:rPr lang="es-ES" b="1" dirty="0"/>
              <a:t>los </a:t>
            </a:r>
            <a:r>
              <a:rPr lang="es-ES" b="1" u="sng" dirty="0"/>
              <a:t>hombres determinaron </a:t>
            </a:r>
            <a:r>
              <a:rPr lang="es-ES" b="1" dirty="0"/>
              <a:t>que </a:t>
            </a:r>
            <a:r>
              <a:rPr lang="es-ES" b="1" u="sng" dirty="0"/>
              <a:t>ciertos</a:t>
            </a:r>
            <a:r>
              <a:rPr lang="es-ES" b="1" dirty="0"/>
              <a:t> </a:t>
            </a:r>
            <a:r>
              <a:rPr lang="es-ES" b="1" u="sng" dirty="0"/>
              <a:t>comportamientos eran malos </a:t>
            </a:r>
            <a:r>
              <a:rPr lang="es-ES" b="1" dirty="0"/>
              <a:t>y</a:t>
            </a:r>
            <a:r>
              <a:rPr lang="es-ES" b="1" u="sng" dirty="0"/>
              <a:t> otros buenos</a:t>
            </a:r>
            <a:r>
              <a:rPr lang="es-ES" dirty="0"/>
              <a:t>.</a:t>
            </a:r>
            <a:endParaRPr lang="en-US" dirty="0"/>
          </a:p>
        </p:txBody>
      </p:sp>
    </p:spTree>
    <p:extLst>
      <p:ext uri="{BB962C8B-B14F-4D97-AF65-F5344CB8AC3E}">
        <p14:creationId xmlns:p14="http://schemas.microsoft.com/office/powerpoint/2010/main" val="309434908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54162"/>
          </a:xfrm>
          <a:blipFill>
            <a:blip r:embed="rId2"/>
            <a:tile tx="0" ty="0" sx="100000" sy="100000" flip="none" algn="tl"/>
          </a:blipFill>
        </p:spPr>
        <p:txBody>
          <a:bodyPr>
            <a:noAutofit/>
          </a:bodyPr>
          <a:lstStyle/>
          <a:p>
            <a:r>
              <a:rPr lang="en-US" sz="3600" b="1" dirty="0" smtClean="0">
                <a:solidFill>
                  <a:srgbClr val="FFFF00"/>
                </a:solidFill>
              </a:rPr>
              <a:t>Ejercicio:</a:t>
            </a:r>
            <a:br>
              <a:rPr lang="en-US" sz="3600" b="1" dirty="0" smtClean="0">
                <a:solidFill>
                  <a:srgbClr val="FFFF00"/>
                </a:solidFill>
              </a:rPr>
            </a:br>
            <a:r>
              <a:rPr lang="en-US" sz="3600" b="1" dirty="0" err="1" smtClean="0">
                <a:solidFill>
                  <a:srgbClr val="FFFF00"/>
                </a:solidFill>
              </a:rPr>
              <a:t>Sólo</a:t>
            </a:r>
            <a:r>
              <a:rPr lang="en-US" sz="3600" b="1" dirty="0" smtClean="0">
                <a:solidFill>
                  <a:srgbClr val="FFFF00"/>
                </a:solidFill>
              </a:rPr>
              <a:t> se </a:t>
            </a:r>
            <a:r>
              <a:rPr lang="en-US" sz="3600" b="1" dirty="0" err="1" smtClean="0">
                <a:solidFill>
                  <a:srgbClr val="FFFF00"/>
                </a:solidFill>
              </a:rPr>
              <a:t>leen</a:t>
            </a:r>
            <a:r>
              <a:rPr lang="en-US" sz="3600" b="1" dirty="0" smtClean="0">
                <a:solidFill>
                  <a:srgbClr val="FFFF00"/>
                </a:solidFill>
              </a:rPr>
              <a:t> 52 para </a:t>
            </a:r>
            <a:r>
              <a:rPr lang="en-US" sz="3600" b="1" dirty="0" err="1" smtClean="0">
                <a:solidFill>
                  <a:srgbClr val="FFFF00"/>
                </a:solidFill>
              </a:rPr>
              <a:t>entender</a:t>
            </a:r>
            <a:r>
              <a:rPr lang="en-US" sz="3600" b="1" dirty="0" smtClean="0">
                <a:solidFill>
                  <a:srgbClr val="FFFF00"/>
                </a:solidFill>
              </a:rPr>
              <a:t> lo que se </a:t>
            </a:r>
            <a:r>
              <a:rPr lang="en-US" sz="3600" b="1" dirty="0" err="1" smtClean="0">
                <a:solidFill>
                  <a:srgbClr val="FFFF00"/>
                </a:solidFill>
              </a:rPr>
              <a:t>quiere</a:t>
            </a:r>
            <a:r>
              <a:rPr lang="en-US" sz="3600" b="1" dirty="0" smtClean="0">
                <a:solidFill>
                  <a:srgbClr val="FFFF00"/>
                </a:solidFill>
              </a:rPr>
              <a:t> </a:t>
            </a:r>
            <a:r>
              <a:rPr lang="en-US" sz="3600" b="1" dirty="0" err="1" smtClean="0">
                <a:solidFill>
                  <a:srgbClr val="FFFF00"/>
                </a:solidFill>
              </a:rPr>
              <a:t>decir</a:t>
            </a:r>
            <a:endParaRPr lang="en-US" sz="3600" b="1" dirty="0">
              <a:solidFill>
                <a:srgbClr val="FFFF00"/>
              </a:solidFill>
            </a:endParaRPr>
          </a:p>
        </p:txBody>
      </p:sp>
      <p:sp>
        <p:nvSpPr>
          <p:cNvPr id="3" name="Content Placeholder 2"/>
          <p:cNvSpPr>
            <a:spLocks noGrp="1"/>
          </p:cNvSpPr>
          <p:nvPr>
            <p:ph idx="1"/>
          </p:nvPr>
        </p:nvSpPr>
        <p:spPr>
          <a:xfrm>
            <a:off x="457200" y="1905000"/>
            <a:ext cx="8229600" cy="4495800"/>
          </a:xfrm>
        </p:spPr>
        <p:txBody>
          <a:bodyPr>
            <a:normAutofit fontScale="92500" lnSpcReduction="10000"/>
          </a:bodyPr>
          <a:lstStyle/>
          <a:p>
            <a:pPr marL="0" indent="0">
              <a:buNone/>
            </a:pPr>
            <a:r>
              <a:rPr lang="es-ES" u="sng" dirty="0" smtClean="0"/>
              <a:t>existencia</a:t>
            </a:r>
            <a:r>
              <a:rPr lang="es-ES" dirty="0" smtClean="0"/>
              <a:t>  </a:t>
            </a:r>
            <a:r>
              <a:rPr lang="es-ES" u="sng" dirty="0" smtClean="0"/>
              <a:t>moralidad</a:t>
            </a:r>
            <a:r>
              <a:rPr lang="es-ES" dirty="0" smtClean="0"/>
              <a:t>  </a:t>
            </a:r>
            <a:r>
              <a:rPr lang="es-ES" u="sng" dirty="0" smtClean="0"/>
              <a:t>coloca</a:t>
            </a:r>
            <a:r>
              <a:rPr lang="es-ES" dirty="0" smtClean="0"/>
              <a:t>  </a:t>
            </a:r>
            <a:r>
              <a:rPr lang="es-ES" u="sng" dirty="0" smtClean="0"/>
              <a:t>ateos</a:t>
            </a:r>
            <a:r>
              <a:rPr lang="es-ES" dirty="0" smtClean="0"/>
              <a:t>  </a:t>
            </a:r>
            <a:r>
              <a:rPr lang="es-ES" u="sng" dirty="0" smtClean="0"/>
              <a:t>darvinistas</a:t>
            </a:r>
            <a:r>
              <a:rPr lang="es-ES" dirty="0" smtClean="0"/>
              <a:t> </a:t>
            </a:r>
            <a:r>
              <a:rPr lang="es-ES" u="sng" dirty="0" smtClean="0"/>
              <a:t>posición  incómoda</a:t>
            </a:r>
            <a:r>
              <a:rPr lang="es-ES" dirty="0"/>
              <a:t>.</a:t>
            </a:r>
            <a:r>
              <a:rPr lang="es-ES" u="sng" dirty="0"/>
              <a:t> </a:t>
            </a:r>
            <a:r>
              <a:rPr lang="es-ES" u="sng" dirty="0" smtClean="0"/>
              <a:t>No  </a:t>
            </a:r>
            <a:r>
              <a:rPr lang="es-ES" u="sng" dirty="0"/>
              <a:t>creer</a:t>
            </a:r>
            <a:r>
              <a:rPr lang="es-ES" dirty="0"/>
              <a:t> </a:t>
            </a:r>
            <a:r>
              <a:rPr lang="es-ES" dirty="0" smtClean="0"/>
              <a:t> </a:t>
            </a:r>
            <a:r>
              <a:rPr lang="es-ES" u="sng" dirty="0" smtClean="0"/>
              <a:t>un  Dios  </a:t>
            </a:r>
            <a:r>
              <a:rPr lang="es-ES" u="sng" dirty="0"/>
              <a:t>o</a:t>
            </a:r>
            <a:r>
              <a:rPr lang="es-ES" dirty="0"/>
              <a:t> </a:t>
            </a:r>
            <a:r>
              <a:rPr lang="es-ES" dirty="0" smtClean="0"/>
              <a:t> </a:t>
            </a:r>
            <a:r>
              <a:rPr lang="es-ES" u="sng" dirty="0" smtClean="0"/>
              <a:t>Ser </a:t>
            </a:r>
            <a:r>
              <a:rPr lang="es-ES" u="sng" dirty="0"/>
              <a:t>Supremo </a:t>
            </a:r>
            <a:r>
              <a:rPr lang="es-ES" u="sng" dirty="0" smtClean="0"/>
              <a:t> demanda</a:t>
            </a:r>
            <a:r>
              <a:rPr lang="es-ES" dirty="0" smtClean="0"/>
              <a:t>  </a:t>
            </a:r>
            <a:r>
              <a:rPr lang="es-ES" u="sng" dirty="0" smtClean="0"/>
              <a:t>moralidad </a:t>
            </a:r>
            <a:r>
              <a:rPr lang="es-ES" dirty="0" smtClean="0"/>
              <a:t> </a:t>
            </a:r>
            <a:r>
              <a:rPr lang="es-ES" u="sng" dirty="0" smtClean="0"/>
              <a:t>debe  </a:t>
            </a:r>
            <a:r>
              <a:rPr lang="es-ES" u="sng" dirty="0"/>
              <a:t>haber </a:t>
            </a:r>
            <a:r>
              <a:rPr lang="es-ES" u="sng" dirty="0" smtClean="0"/>
              <a:t> surgido   procesos  </a:t>
            </a:r>
            <a:r>
              <a:rPr lang="es-ES" dirty="0" smtClean="0"/>
              <a:t> </a:t>
            </a:r>
            <a:r>
              <a:rPr lang="es-ES" u="sng" dirty="0"/>
              <a:t>naturalistas</a:t>
            </a:r>
            <a:r>
              <a:rPr lang="es-ES" dirty="0"/>
              <a:t> </a:t>
            </a:r>
            <a:r>
              <a:rPr lang="es-ES" dirty="0" smtClean="0"/>
              <a:t>  </a:t>
            </a:r>
            <a:r>
              <a:rPr lang="es-ES" u="sng" dirty="0" smtClean="0"/>
              <a:t>Tierra</a:t>
            </a:r>
            <a:r>
              <a:rPr lang="es-ES" dirty="0"/>
              <a:t>. </a:t>
            </a:r>
            <a:r>
              <a:rPr lang="es-ES" dirty="0" smtClean="0"/>
              <a:t> </a:t>
            </a:r>
            <a:r>
              <a:rPr lang="es-ES" u="sng" dirty="0" smtClean="0"/>
              <a:t>materia</a:t>
            </a:r>
            <a:r>
              <a:rPr lang="es-ES" dirty="0" smtClean="0"/>
              <a:t>  </a:t>
            </a:r>
            <a:r>
              <a:rPr lang="es-ES" u="sng" dirty="0" smtClean="0"/>
              <a:t>no puede   </a:t>
            </a:r>
            <a:r>
              <a:rPr lang="es-ES" u="sng" dirty="0"/>
              <a:t>“evolucionar</a:t>
            </a:r>
            <a:r>
              <a:rPr lang="es-ES" u="sng" dirty="0" smtClean="0"/>
              <a:t>”   ninguna   </a:t>
            </a:r>
            <a:r>
              <a:rPr lang="es-ES" u="sng" dirty="0"/>
              <a:t>consciencia </a:t>
            </a:r>
            <a:r>
              <a:rPr lang="es-ES" u="sng" dirty="0" smtClean="0"/>
              <a:t>  moral</a:t>
            </a:r>
            <a:r>
              <a:rPr lang="es-ES" dirty="0"/>
              <a:t>. </a:t>
            </a:r>
            <a:r>
              <a:rPr lang="es-ES" dirty="0" smtClean="0"/>
              <a:t> </a:t>
            </a:r>
            <a:r>
              <a:rPr lang="es-ES" u="sng" dirty="0" smtClean="0"/>
              <a:t>ateos</a:t>
            </a:r>
            <a:r>
              <a:rPr lang="es-ES" dirty="0" smtClean="0"/>
              <a:t>    </a:t>
            </a:r>
            <a:r>
              <a:rPr lang="es-ES" u="sng" dirty="0" smtClean="0"/>
              <a:t>evolucionistas</a:t>
            </a:r>
            <a:r>
              <a:rPr lang="es-ES" dirty="0" smtClean="0"/>
              <a:t>   </a:t>
            </a:r>
            <a:r>
              <a:rPr lang="es-ES" u="sng" dirty="0" smtClean="0"/>
              <a:t>deben   sostener   sentido   </a:t>
            </a:r>
            <a:r>
              <a:rPr lang="es-ES" u="sng" dirty="0"/>
              <a:t>humano </a:t>
            </a:r>
            <a:r>
              <a:rPr lang="es-ES" u="sng" dirty="0" smtClean="0"/>
              <a:t>   moralidad</a:t>
            </a:r>
            <a:r>
              <a:rPr lang="es-ES" dirty="0" smtClean="0"/>
              <a:t>   </a:t>
            </a:r>
            <a:r>
              <a:rPr lang="es-ES" u="sng" dirty="0" smtClean="0"/>
              <a:t>vino</a:t>
            </a:r>
            <a:r>
              <a:rPr lang="es-ES" dirty="0" smtClean="0"/>
              <a:t>    </a:t>
            </a:r>
            <a:r>
              <a:rPr lang="es-ES" u="sng" dirty="0" smtClean="0"/>
              <a:t>generaciones humanas   </a:t>
            </a:r>
            <a:r>
              <a:rPr lang="es-ES" u="sng" dirty="0"/>
              <a:t>previas</a:t>
            </a:r>
            <a:r>
              <a:rPr lang="es-ES" dirty="0"/>
              <a:t>. </a:t>
            </a:r>
            <a:r>
              <a:rPr lang="es-ES" dirty="0" smtClean="0"/>
              <a:t>  </a:t>
            </a:r>
            <a:r>
              <a:rPr lang="es-ES" u="sng" dirty="0" smtClean="0"/>
              <a:t>sostienen</a:t>
            </a:r>
            <a:r>
              <a:rPr lang="es-ES" dirty="0" smtClean="0"/>
              <a:t>,</a:t>
            </a:r>
            <a:r>
              <a:rPr lang="es-ES" dirty="0"/>
              <a:t> </a:t>
            </a:r>
            <a:r>
              <a:rPr lang="es-ES" b="1" dirty="0" smtClean="0"/>
              <a:t> </a:t>
            </a:r>
            <a:r>
              <a:rPr lang="es-ES" b="1" u="sng" dirty="0" smtClean="0"/>
              <a:t>moralidad   </a:t>
            </a:r>
            <a:r>
              <a:rPr lang="es-ES" b="1" u="sng" dirty="0"/>
              <a:t>existe porque </a:t>
            </a:r>
            <a:r>
              <a:rPr lang="es-ES" b="1" u="sng" dirty="0" smtClean="0"/>
              <a:t>   hombres    determinaron    ciertos</a:t>
            </a:r>
            <a:r>
              <a:rPr lang="es-ES" b="1" dirty="0" smtClean="0"/>
              <a:t> </a:t>
            </a:r>
            <a:r>
              <a:rPr lang="es-ES" b="1" u="sng" dirty="0"/>
              <a:t>comportamientos </a:t>
            </a:r>
            <a:r>
              <a:rPr lang="es-ES" b="1" u="sng" dirty="0" smtClean="0"/>
              <a:t>  eran   </a:t>
            </a:r>
            <a:r>
              <a:rPr lang="es-ES" b="1" u="sng" dirty="0"/>
              <a:t>malos </a:t>
            </a:r>
            <a:r>
              <a:rPr lang="es-ES" b="1" u="sng" dirty="0" smtClean="0"/>
              <a:t>   otros   buenos</a:t>
            </a:r>
            <a:r>
              <a:rPr lang="es-ES" dirty="0"/>
              <a:t>.</a:t>
            </a:r>
            <a:endParaRPr lang="en-US" dirty="0"/>
          </a:p>
        </p:txBody>
      </p:sp>
    </p:spTree>
    <p:extLst>
      <p:ext uri="{BB962C8B-B14F-4D97-AF65-F5344CB8AC3E}">
        <p14:creationId xmlns:p14="http://schemas.microsoft.com/office/powerpoint/2010/main" val="256572206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54162"/>
          </a:xfrm>
          <a:blipFill>
            <a:blip r:embed="rId2"/>
            <a:tile tx="0" ty="0" sx="100000" sy="100000" flip="none" algn="tl"/>
          </a:blipFill>
        </p:spPr>
        <p:txBody>
          <a:bodyPr>
            <a:noAutofit/>
          </a:bodyPr>
          <a:lstStyle/>
          <a:p>
            <a:r>
              <a:rPr lang="en-US" sz="3600" b="1" dirty="0" err="1" smtClean="0">
                <a:solidFill>
                  <a:srgbClr val="FFFF00"/>
                </a:solidFill>
              </a:rPr>
              <a:t>Procura</a:t>
            </a:r>
            <a:r>
              <a:rPr lang="en-US" sz="3600" b="1" dirty="0" smtClean="0">
                <a:solidFill>
                  <a:srgbClr val="FFFF00"/>
                </a:solidFill>
              </a:rPr>
              <a:t> leer </a:t>
            </a:r>
            <a:r>
              <a:rPr lang="en-US" sz="3600" b="1" dirty="0" err="1" smtClean="0">
                <a:solidFill>
                  <a:srgbClr val="FFFF00"/>
                </a:solidFill>
              </a:rPr>
              <a:t>solamente</a:t>
            </a:r>
            <a:r>
              <a:rPr lang="en-US" sz="3600" b="1" dirty="0" smtClean="0">
                <a:solidFill>
                  <a:srgbClr val="FFFF00"/>
                </a:solidFill>
              </a:rPr>
              <a:t> las palabras </a:t>
            </a:r>
            <a:r>
              <a:rPr lang="en-US" sz="3600" b="1" dirty="0" err="1" smtClean="0">
                <a:solidFill>
                  <a:srgbClr val="FFFF00"/>
                </a:solidFill>
              </a:rPr>
              <a:t>importantes</a:t>
            </a:r>
            <a:endParaRPr lang="en-US" sz="3600" b="1" dirty="0">
              <a:solidFill>
                <a:srgbClr val="FFFF00"/>
              </a:solidFill>
            </a:endParaRPr>
          </a:p>
        </p:txBody>
      </p:sp>
      <p:sp>
        <p:nvSpPr>
          <p:cNvPr id="4" name="Content Placeholder 3"/>
          <p:cNvSpPr>
            <a:spLocks noGrp="1"/>
          </p:cNvSpPr>
          <p:nvPr>
            <p:ph idx="1"/>
          </p:nvPr>
        </p:nvSpPr>
        <p:spPr>
          <a:xfrm>
            <a:off x="457200" y="2057400"/>
            <a:ext cx="8229600" cy="4068763"/>
          </a:xfrm>
        </p:spPr>
        <p:txBody>
          <a:bodyPr>
            <a:noAutofit/>
          </a:bodyPr>
          <a:lstStyle/>
          <a:p>
            <a:r>
              <a:rPr lang="es-PR" dirty="0" smtClean="0"/>
              <a:t>No lea los artículos definidos (el, los las, un, una, etc.), conjunciones (y, en, que).</a:t>
            </a:r>
          </a:p>
          <a:p>
            <a:r>
              <a:rPr lang="es-PR" dirty="0" smtClean="0"/>
              <a:t>Enfóquese en los verbos, sustantivos, fechas, adjetivos, números, y adverbios.  </a:t>
            </a:r>
          </a:p>
          <a:p>
            <a:r>
              <a:rPr lang="es-PR" dirty="0" smtClean="0"/>
              <a:t>Enfóquese en tres o cuatro palabras por línea. </a:t>
            </a:r>
          </a:p>
          <a:p>
            <a:r>
              <a:rPr lang="es-PR" dirty="0" smtClean="0"/>
              <a:t>Procura imaginar las palabras, no leerlas. Si es posible, procura fotografiarlas. </a:t>
            </a:r>
            <a:endParaRPr lang="es-PR" dirty="0"/>
          </a:p>
        </p:txBody>
      </p:sp>
    </p:spTree>
    <p:extLst>
      <p:ext uri="{BB962C8B-B14F-4D97-AF65-F5344CB8AC3E}">
        <p14:creationId xmlns:p14="http://schemas.microsoft.com/office/powerpoint/2010/main" val="172748555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Willie's\Pictures\Photo Gallary 2017\classroom-381900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762000" y="762000"/>
            <a:ext cx="6400800" cy="1981200"/>
          </a:xfrm>
        </p:spPr>
        <p:txBody>
          <a:bodyPr>
            <a:normAutofit/>
          </a:bodyPr>
          <a:lstStyle/>
          <a:p>
            <a:r>
              <a:rPr lang="en-US" sz="3100" i="1" dirty="0" smtClean="0">
                <a:solidFill>
                  <a:schemeClr val="bg1"/>
                </a:solidFill>
              </a:rPr>
              <a:t>Principio # 9:</a:t>
            </a:r>
            <a:br>
              <a:rPr lang="en-US" sz="3100" i="1" dirty="0" smtClean="0">
                <a:solidFill>
                  <a:schemeClr val="bg1"/>
                </a:solidFill>
              </a:rPr>
            </a:br>
            <a:r>
              <a:rPr lang="en-US" sz="3100" i="1" dirty="0" smtClean="0">
                <a:solidFill>
                  <a:schemeClr val="bg1"/>
                </a:solidFill>
              </a:rPr>
              <a:t>Concentrate para que NO lea de </a:t>
            </a:r>
            <a:r>
              <a:rPr lang="en-US" sz="3100" i="1" dirty="0" err="1" smtClean="0">
                <a:solidFill>
                  <a:schemeClr val="bg1"/>
                </a:solidFill>
              </a:rPr>
              <a:t>nuevo</a:t>
            </a:r>
            <a:r>
              <a:rPr lang="en-US" sz="3100" i="1" dirty="0" smtClean="0">
                <a:solidFill>
                  <a:schemeClr val="bg1"/>
                </a:solidFill>
              </a:rPr>
              <a:t> lo que </a:t>
            </a:r>
            <a:r>
              <a:rPr lang="en-US" sz="3100" i="1" dirty="0" err="1" smtClean="0">
                <a:solidFill>
                  <a:schemeClr val="bg1"/>
                </a:solidFill>
              </a:rPr>
              <a:t>acaba</a:t>
            </a:r>
            <a:r>
              <a:rPr lang="en-US" sz="3100" i="1" dirty="0" smtClean="0">
                <a:solidFill>
                  <a:schemeClr val="bg1"/>
                </a:solidFill>
              </a:rPr>
              <a:t> de leer.</a:t>
            </a:r>
            <a:endParaRPr lang="en-US" sz="3200" i="1" dirty="0">
              <a:solidFill>
                <a:schemeClr val="bg1"/>
              </a:solidFill>
            </a:endParaRPr>
          </a:p>
        </p:txBody>
      </p:sp>
    </p:spTree>
    <p:extLst>
      <p:ext uri="{BB962C8B-B14F-4D97-AF65-F5344CB8AC3E}">
        <p14:creationId xmlns:p14="http://schemas.microsoft.com/office/powerpoint/2010/main" val="417276953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8194" name="Picture 2" descr="Writing, Pen, Man, Boy, Male, Ink, Paper, Pencils"/>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2667000" y="304800"/>
            <a:ext cx="6400800" cy="1981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100" i="1" dirty="0" smtClean="0">
                <a:solidFill>
                  <a:schemeClr val="bg1"/>
                </a:solidFill>
              </a:rPr>
              <a:t>Principio # 10:</a:t>
            </a:r>
            <a:br>
              <a:rPr lang="en-US" sz="3100" i="1" dirty="0" smtClean="0">
                <a:solidFill>
                  <a:schemeClr val="bg1"/>
                </a:solidFill>
              </a:rPr>
            </a:br>
            <a:r>
              <a:rPr lang="en-US" sz="3100" i="1" dirty="0" err="1" smtClean="0">
                <a:solidFill>
                  <a:schemeClr val="bg1"/>
                </a:solidFill>
              </a:rPr>
              <a:t>Utilice</a:t>
            </a:r>
            <a:r>
              <a:rPr lang="en-US" sz="3100" i="1" dirty="0" smtClean="0">
                <a:solidFill>
                  <a:schemeClr val="bg1"/>
                </a:solidFill>
              </a:rPr>
              <a:t> un </a:t>
            </a:r>
            <a:r>
              <a:rPr lang="en-US" sz="3100" i="1" dirty="0" err="1" smtClean="0">
                <a:solidFill>
                  <a:schemeClr val="bg1"/>
                </a:solidFill>
              </a:rPr>
              <a:t>bolígrafo</a:t>
            </a:r>
            <a:r>
              <a:rPr lang="en-US" sz="3100" i="1" dirty="0" smtClean="0">
                <a:solidFill>
                  <a:schemeClr val="bg1"/>
                </a:solidFill>
              </a:rPr>
              <a:t> o </a:t>
            </a:r>
            <a:r>
              <a:rPr lang="en-US" sz="3100" i="1" dirty="0" err="1" smtClean="0">
                <a:solidFill>
                  <a:schemeClr val="bg1"/>
                </a:solidFill>
              </a:rPr>
              <a:t>su</a:t>
            </a:r>
            <a:r>
              <a:rPr lang="en-US" sz="3100" i="1" dirty="0" smtClean="0">
                <a:solidFill>
                  <a:schemeClr val="bg1"/>
                </a:solidFill>
              </a:rPr>
              <a:t> </a:t>
            </a:r>
            <a:r>
              <a:rPr lang="en-US" sz="3100" i="1" dirty="0" err="1" smtClean="0">
                <a:solidFill>
                  <a:schemeClr val="bg1"/>
                </a:solidFill>
              </a:rPr>
              <a:t>dedo</a:t>
            </a:r>
            <a:r>
              <a:rPr lang="en-US" sz="3100" i="1" dirty="0" smtClean="0">
                <a:solidFill>
                  <a:schemeClr val="bg1"/>
                </a:solidFill>
              </a:rPr>
              <a:t> para </a:t>
            </a:r>
            <a:r>
              <a:rPr lang="en-US" sz="3100" i="1" dirty="0" err="1" smtClean="0">
                <a:solidFill>
                  <a:schemeClr val="bg1"/>
                </a:solidFill>
              </a:rPr>
              <a:t>apuntar</a:t>
            </a:r>
            <a:r>
              <a:rPr lang="en-US" sz="3100" i="1" dirty="0" smtClean="0">
                <a:solidFill>
                  <a:schemeClr val="bg1"/>
                </a:solidFill>
              </a:rPr>
              <a:t> a las palabras que </a:t>
            </a:r>
            <a:r>
              <a:rPr lang="en-US" sz="3100" i="1" dirty="0" err="1" smtClean="0">
                <a:solidFill>
                  <a:schemeClr val="bg1"/>
                </a:solidFill>
              </a:rPr>
              <a:t>estará</a:t>
            </a:r>
            <a:r>
              <a:rPr lang="en-US" sz="3100" i="1" dirty="0" smtClean="0">
                <a:solidFill>
                  <a:schemeClr val="bg1"/>
                </a:solidFill>
              </a:rPr>
              <a:t> </a:t>
            </a:r>
            <a:r>
              <a:rPr lang="en-US" sz="3100" i="1" dirty="0" err="1" smtClean="0">
                <a:solidFill>
                  <a:schemeClr val="bg1"/>
                </a:solidFill>
              </a:rPr>
              <a:t>leyendo</a:t>
            </a:r>
            <a:r>
              <a:rPr lang="en-US" sz="3100" i="1" dirty="0" smtClean="0">
                <a:solidFill>
                  <a:schemeClr val="bg1"/>
                </a:solidFill>
              </a:rPr>
              <a:t>.</a:t>
            </a:r>
            <a:endParaRPr lang="en-US" sz="3200" i="1" dirty="0">
              <a:solidFill>
                <a:schemeClr val="bg1"/>
              </a:solidFill>
            </a:endParaRPr>
          </a:p>
        </p:txBody>
      </p:sp>
      <p:pic>
        <p:nvPicPr>
          <p:cNvPr id="6" name="Picture 2" descr="Tablet, Ipad, Read, Screen, Swipe, Touch, Designat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10200" y="4191000"/>
            <a:ext cx="3733800" cy="238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908431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a:tile tx="0" ty="0" sx="100000" sy="100000" flip="none" algn="tl"/>
          </a:blipFill>
        </p:spPr>
        <p:txBody>
          <a:bodyPr/>
          <a:lstStyle/>
          <a:p>
            <a:r>
              <a:rPr lang="en-US" b="1" dirty="0" err="1" smtClean="0">
                <a:solidFill>
                  <a:srgbClr val="FFFF00"/>
                </a:solidFill>
              </a:rPr>
              <a:t>Solamente</a:t>
            </a:r>
            <a:r>
              <a:rPr lang="en-US" b="1" dirty="0" smtClean="0">
                <a:solidFill>
                  <a:srgbClr val="FFFF00"/>
                </a:solidFill>
              </a:rPr>
              <a:t> lea palabras claves</a:t>
            </a:r>
            <a:endParaRPr lang="en-US" b="1" dirty="0">
              <a:solidFill>
                <a:srgbClr val="FFFF00"/>
              </a:solidFill>
            </a:endParaRPr>
          </a:p>
        </p:txBody>
      </p:sp>
      <p:sp>
        <p:nvSpPr>
          <p:cNvPr id="3" name="Content Placeholder 2"/>
          <p:cNvSpPr>
            <a:spLocks noGrp="1"/>
          </p:cNvSpPr>
          <p:nvPr>
            <p:ph idx="1"/>
          </p:nvPr>
        </p:nvSpPr>
        <p:spPr/>
        <p:txBody>
          <a:bodyPr/>
          <a:lstStyle/>
          <a:p>
            <a:pPr marL="0" indent="0">
              <a:buNone/>
            </a:pPr>
            <a:endParaRPr lang="es-MX" dirty="0" smtClean="0"/>
          </a:p>
          <a:p>
            <a:pPr marL="0" indent="0">
              <a:buNone/>
            </a:pPr>
            <a:r>
              <a:rPr lang="es-MX" dirty="0" smtClean="0"/>
              <a:t>En el principio de la creación, el hombre   creó </a:t>
            </a:r>
          </a:p>
          <a:p>
            <a:pPr marL="0" indent="0">
              <a:buNone/>
            </a:pPr>
            <a:endParaRPr lang="es-MX" dirty="0" smtClean="0"/>
          </a:p>
          <a:p>
            <a:pPr marL="0" indent="0">
              <a:buNone/>
            </a:pPr>
            <a:endParaRPr lang="es-MX" dirty="0" smtClean="0"/>
          </a:p>
          <a:p>
            <a:pPr marL="0" indent="0">
              <a:buNone/>
            </a:pPr>
            <a:r>
              <a:rPr lang="es-MX" dirty="0" smtClean="0"/>
              <a:t>ideas erróneas para justificarse a sí mismo.</a:t>
            </a:r>
            <a:endParaRPr lang="es-MX" dirty="0"/>
          </a:p>
        </p:txBody>
      </p:sp>
      <p:sp>
        <p:nvSpPr>
          <p:cNvPr id="4" name="Oval 3"/>
          <p:cNvSpPr/>
          <p:nvPr/>
        </p:nvSpPr>
        <p:spPr>
          <a:xfrm>
            <a:off x="1371600" y="2057400"/>
            <a:ext cx="1600200" cy="838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3733800" y="2060359"/>
            <a:ext cx="1600200" cy="838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5715000" y="2063318"/>
            <a:ext cx="1524000" cy="838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7315200" y="2063318"/>
            <a:ext cx="990600" cy="838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381000" y="3810000"/>
            <a:ext cx="2667000" cy="838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810000" y="3827754"/>
            <a:ext cx="3886200" cy="89664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961007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descr="Brain, Turn On, Education, Read, Book, School, Learn"/>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52000" contrast="14000"/>
                    </a14:imgEffect>
                  </a14:imgLayer>
                </a14:imgProps>
              </a:ex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143000" y="1447800"/>
            <a:ext cx="6400800" cy="3429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PR" sz="3100" i="1" dirty="0" smtClean="0">
                <a:solidFill>
                  <a:schemeClr val="bg1"/>
                </a:solidFill>
              </a:rPr>
              <a:t>Principio # 11:</a:t>
            </a:r>
            <a:br>
              <a:rPr lang="es-PR" sz="3100" i="1" dirty="0" smtClean="0">
                <a:solidFill>
                  <a:schemeClr val="bg1"/>
                </a:solidFill>
              </a:rPr>
            </a:br>
            <a:r>
              <a:rPr lang="es-PR" sz="3100" i="1" dirty="0" smtClean="0">
                <a:solidFill>
                  <a:schemeClr val="bg1"/>
                </a:solidFill>
              </a:rPr>
              <a:t>Procure recordar y retener lo que está leyendo. Recuerde que no solamente es leer rápido, sino también comprender lo que está leyendo.</a:t>
            </a:r>
            <a:endParaRPr lang="es-PR" sz="3200" i="1" dirty="0">
              <a:solidFill>
                <a:schemeClr val="bg1"/>
              </a:solidFill>
            </a:endParaRPr>
          </a:p>
        </p:txBody>
      </p:sp>
    </p:spTree>
    <p:extLst>
      <p:ext uri="{BB962C8B-B14F-4D97-AF65-F5344CB8AC3E}">
        <p14:creationId xmlns:p14="http://schemas.microsoft.com/office/powerpoint/2010/main" val="60691339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Users\Willie's\Pictures\Photo Gallary 2017\brain-1872309_960_72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7818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a:spLocks noGrp="1"/>
          </p:cNvSpPr>
          <p:nvPr>
            <p:ph idx="1"/>
          </p:nvPr>
        </p:nvSpPr>
        <p:spPr>
          <a:xfrm>
            <a:off x="2057400" y="1600200"/>
            <a:ext cx="2971800" cy="2971800"/>
          </a:xfrm>
        </p:spPr>
        <p:txBody>
          <a:bodyPr>
            <a:normAutofit fontScale="85000" lnSpcReduction="10000"/>
          </a:bodyPr>
          <a:lstStyle/>
          <a:p>
            <a:pPr marL="0" indent="0" algn="ctr">
              <a:buNone/>
            </a:pPr>
            <a:r>
              <a:rPr lang="es-MX" sz="2400" dirty="0" smtClean="0"/>
              <a:t>No trate de leer palabra por palabra, y mucho menos tratar de entender todo lo que cada palabra significa. ENFÓQUESE en las ideas o mensajes principales del párrafo. PROCURE ver el panorama principal del mensaje del texto. </a:t>
            </a:r>
            <a:endParaRPr lang="es-MX" sz="2400" dirty="0"/>
          </a:p>
        </p:txBody>
      </p:sp>
    </p:spTree>
    <p:extLst>
      <p:ext uri="{BB962C8B-B14F-4D97-AF65-F5344CB8AC3E}">
        <p14:creationId xmlns:p14="http://schemas.microsoft.com/office/powerpoint/2010/main" val="35572814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Willie's\Pictures\Photo Gallary 2017\classroom-381900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762000" y="762000"/>
            <a:ext cx="6400800" cy="1981200"/>
          </a:xfrm>
        </p:spPr>
        <p:txBody>
          <a:bodyPr>
            <a:normAutofit fontScale="90000"/>
          </a:bodyPr>
          <a:lstStyle/>
          <a:p>
            <a:r>
              <a:rPr lang="es-PR" sz="3100" i="1" dirty="0" smtClean="0">
                <a:solidFill>
                  <a:schemeClr val="bg1"/>
                </a:solidFill>
              </a:rPr>
              <a:t>Principio # 12:</a:t>
            </a:r>
            <a:br>
              <a:rPr lang="es-PR" sz="3100" i="1" dirty="0" smtClean="0">
                <a:solidFill>
                  <a:schemeClr val="bg1"/>
                </a:solidFill>
              </a:rPr>
            </a:br>
            <a:r>
              <a:rPr lang="es-PR" sz="3100" i="1" dirty="0" smtClean="0">
                <a:solidFill>
                  <a:schemeClr val="bg1"/>
                </a:solidFill>
              </a:rPr>
              <a:t>Procure colocar lo que ha aprendido en la memoria larga y no la corta. Una manera de lograr esto es compartiendo con otros lo que ha aprendido.</a:t>
            </a:r>
            <a:endParaRPr lang="es-PR" sz="3200" i="1" dirty="0">
              <a:solidFill>
                <a:schemeClr val="bg1"/>
              </a:solidFill>
            </a:endParaRPr>
          </a:p>
        </p:txBody>
      </p:sp>
      <p:pic>
        <p:nvPicPr>
          <p:cNvPr id="10244" name="Picture 4" descr="Brain, Turn On, Education, Read, Book, School, Lear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0400" y="2857500"/>
            <a:ext cx="1618407"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033288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Woman, Bench, Stand By, Blonde, Dream, Think, Place"/>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1"/>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3733800" y="762000"/>
            <a:ext cx="5105400" cy="24384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PR" sz="2400" i="1" dirty="0" smtClean="0">
                <a:solidFill>
                  <a:schemeClr val="bg1"/>
                </a:solidFill>
              </a:rPr>
              <a:t>Principio # 13:</a:t>
            </a:r>
            <a:br>
              <a:rPr lang="es-PR" sz="2400" i="1" dirty="0" smtClean="0">
                <a:solidFill>
                  <a:schemeClr val="bg1"/>
                </a:solidFill>
              </a:rPr>
            </a:br>
            <a:r>
              <a:rPr lang="es-PR" sz="2400" i="1" dirty="0" smtClean="0">
                <a:solidFill>
                  <a:schemeClr val="bg1"/>
                </a:solidFill>
              </a:rPr>
              <a:t>EVITE a toda costa el soñar despierto mientras está leyendo. Muchos hacen esto al pensar en otras cosas mientras lee. Esto impide que logremos entender lo que estamos leyendo.</a:t>
            </a:r>
            <a:endParaRPr lang="es-PR" sz="2800" i="1" dirty="0">
              <a:solidFill>
                <a:schemeClr val="bg1"/>
              </a:solidFill>
            </a:endParaRPr>
          </a:p>
        </p:txBody>
      </p:sp>
    </p:spTree>
    <p:extLst>
      <p:ext uri="{BB962C8B-B14F-4D97-AF65-F5344CB8AC3E}">
        <p14:creationId xmlns:p14="http://schemas.microsoft.com/office/powerpoint/2010/main" val="102297358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C:\Users\Willie's\Pictures\Photo Gallary 2017\glasses-1502729_960_720.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2577"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685800" y="533400"/>
            <a:ext cx="7696200" cy="1981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PR" sz="2800" b="1" i="1" dirty="0" smtClean="0">
                <a:solidFill>
                  <a:schemeClr val="bg1"/>
                </a:solidFill>
              </a:rPr>
              <a:t>Principio # 14:</a:t>
            </a:r>
            <a:br>
              <a:rPr lang="es-PR" sz="2800" b="1" i="1" dirty="0" smtClean="0">
                <a:solidFill>
                  <a:schemeClr val="bg1"/>
                </a:solidFill>
              </a:rPr>
            </a:br>
            <a:r>
              <a:rPr lang="es-PR" sz="2800" b="1" i="1" dirty="0" smtClean="0">
                <a:solidFill>
                  <a:schemeClr val="bg1"/>
                </a:solidFill>
              </a:rPr>
              <a:t>Preste atención a las primeras palabras al principio de cada párrafo, ya que éstas contienen la idea principal de lo que el autor estará explicando.</a:t>
            </a:r>
            <a:endParaRPr lang="es-PR" sz="3200" b="1" i="1" dirty="0">
              <a:solidFill>
                <a:schemeClr val="bg1"/>
              </a:solidFill>
            </a:endParaRPr>
          </a:p>
        </p:txBody>
      </p:sp>
    </p:spTree>
    <p:extLst>
      <p:ext uri="{BB962C8B-B14F-4D97-AF65-F5344CB8AC3E}">
        <p14:creationId xmlns:p14="http://schemas.microsoft.com/office/powerpoint/2010/main" val="5193886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Mindmap, Brainstorm, Idea, Innovation, Imagination"/>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59000" contrast="40000"/>
                    </a14:imgEffect>
                  </a14:imgLayer>
                </a14:imgProps>
              </a:ext>
              <a:ext uri="{28A0092B-C50C-407E-A947-70E740481C1C}">
                <a14:useLocalDpi xmlns:a14="http://schemas.microsoft.com/office/drawing/2010/main" val="0"/>
              </a:ext>
            </a:extLst>
          </a:blip>
          <a:srcRect/>
          <a:stretch>
            <a:fillRect/>
          </a:stretch>
        </p:blipFill>
        <p:spPr bwMode="auto">
          <a:xfrm>
            <a:off x="-17016" y="0"/>
            <a:ext cx="9161016"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762000" y="762000"/>
            <a:ext cx="7315200" cy="2514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PR" sz="3200" b="1" i="1" dirty="0" smtClean="0">
                <a:solidFill>
                  <a:schemeClr val="bg1"/>
                </a:solidFill>
              </a:rPr>
              <a:t>Principio # 15:</a:t>
            </a:r>
            <a:br>
              <a:rPr lang="es-PR" sz="3200" b="1" i="1" dirty="0" smtClean="0">
                <a:solidFill>
                  <a:schemeClr val="bg1"/>
                </a:solidFill>
              </a:rPr>
            </a:br>
            <a:r>
              <a:rPr lang="es-PR" sz="3200" b="1" i="1" dirty="0" smtClean="0">
                <a:solidFill>
                  <a:schemeClr val="bg1"/>
                </a:solidFill>
              </a:rPr>
              <a:t>Al final de la lectura de la primera página, procure hace una pausa para recordar las ideas principales que el autor ha presentado en su libro.</a:t>
            </a:r>
            <a:endParaRPr lang="es-PR" sz="3600" b="1" i="1" dirty="0">
              <a:solidFill>
                <a:schemeClr val="bg1"/>
              </a:solidFill>
            </a:endParaRPr>
          </a:p>
        </p:txBody>
      </p:sp>
    </p:spTree>
    <p:extLst>
      <p:ext uri="{BB962C8B-B14F-4D97-AF65-F5344CB8AC3E}">
        <p14:creationId xmlns:p14="http://schemas.microsoft.com/office/powerpoint/2010/main" val="214989336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Willie's\Pictures\Photo Gallary 2017\classroom-381900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762000" y="762000"/>
            <a:ext cx="6400800" cy="2209800"/>
          </a:xfrm>
        </p:spPr>
        <p:txBody>
          <a:bodyPr>
            <a:noAutofit/>
          </a:bodyPr>
          <a:lstStyle/>
          <a:p>
            <a:r>
              <a:rPr lang="es-PR" sz="2600" i="1" dirty="0" smtClean="0">
                <a:solidFill>
                  <a:schemeClr val="bg1"/>
                </a:solidFill>
              </a:rPr>
              <a:t>Principio # 16:</a:t>
            </a:r>
            <a:br>
              <a:rPr lang="es-PR" sz="2600" i="1" dirty="0" smtClean="0">
                <a:solidFill>
                  <a:schemeClr val="bg1"/>
                </a:solidFill>
              </a:rPr>
            </a:br>
            <a:r>
              <a:rPr lang="es-PR" sz="2600" i="1" dirty="0" smtClean="0">
                <a:solidFill>
                  <a:schemeClr val="bg1"/>
                </a:solidFill>
              </a:rPr>
              <a:t>PROCURE lograr lo siguiente: </a:t>
            </a:r>
            <a:br>
              <a:rPr lang="es-PR" sz="2600" i="1" dirty="0" smtClean="0">
                <a:solidFill>
                  <a:schemeClr val="bg1"/>
                </a:solidFill>
              </a:rPr>
            </a:br>
            <a:r>
              <a:rPr lang="es-PR" sz="2600" i="1" dirty="0" smtClean="0">
                <a:solidFill>
                  <a:schemeClr val="bg1"/>
                </a:solidFill>
              </a:rPr>
              <a:t>(1) Velocidad en la lectura, (2) Comprensión, y (3) Retención.</a:t>
            </a:r>
            <a:endParaRPr lang="es-PR" sz="2600" i="1" dirty="0">
              <a:solidFill>
                <a:schemeClr val="bg1"/>
              </a:solidFill>
            </a:endParaRPr>
          </a:p>
        </p:txBody>
      </p:sp>
    </p:spTree>
    <p:extLst>
      <p:ext uri="{BB962C8B-B14F-4D97-AF65-F5344CB8AC3E}">
        <p14:creationId xmlns:p14="http://schemas.microsoft.com/office/powerpoint/2010/main" val="248226843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Willie's\Pictures\Photo Gallary 2017\classroom-381900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762000" y="762000"/>
            <a:ext cx="6400800" cy="2209800"/>
          </a:xfrm>
        </p:spPr>
        <p:txBody>
          <a:bodyPr>
            <a:noAutofit/>
          </a:bodyPr>
          <a:lstStyle/>
          <a:p>
            <a:r>
              <a:rPr lang="es-PR" sz="2600" i="1" dirty="0" smtClean="0">
                <a:solidFill>
                  <a:schemeClr val="bg1"/>
                </a:solidFill>
              </a:rPr>
              <a:t>Principio # 17:</a:t>
            </a:r>
            <a:br>
              <a:rPr lang="es-PR" sz="2600" i="1" dirty="0" smtClean="0">
                <a:solidFill>
                  <a:schemeClr val="bg1"/>
                </a:solidFill>
              </a:rPr>
            </a:br>
            <a:r>
              <a:rPr lang="es-PR" sz="2600" i="1" dirty="0" smtClean="0">
                <a:solidFill>
                  <a:schemeClr val="bg1"/>
                </a:solidFill>
              </a:rPr>
              <a:t>RECUERDE las ventajas de aprender a leer de una manera rápida y comprensible.</a:t>
            </a:r>
            <a:endParaRPr lang="es-PR" sz="2600" i="1" dirty="0">
              <a:solidFill>
                <a:schemeClr val="bg1"/>
              </a:solidFill>
            </a:endParaRPr>
          </a:p>
        </p:txBody>
      </p:sp>
      <p:sp>
        <p:nvSpPr>
          <p:cNvPr id="2" name="Left Arrow 1">
            <a:hlinkClick r:id="rId3" action="ppaction://hlinksldjump"/>
          </p:cNvPr>
          <p:cNvSpPr/>
          <p:nvPr/>
        </p:nvSpPr>
        <p:spPr>
          <a:xfrm>
            <a:off x="7061447" y="5895143"/>
            <a:ext cx="762000" cy="533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431619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Willie's\Pictures\Photo Gallary 2017\directory-235079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rot="20526980">
            <a:off x="329584" y="2775781"/>
            <a:ext cx="7391400"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4800" b="1" dirty="0" smtClean="0">
                <a:solidFill>
                  <a:schemeClr val="bg1"/>
                </a:solidFill>
                <a:latin typeface="Book Antiqua" panose="02040602050305030304" pitchFamily="18" charset="0"/>
              </a:rPr>
              <a:t>Ventajas de la lectura rápida</a:t>
            </a:r>
            <a:endParaRPr lang="es-MX" sz="4800" b="1"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195041146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a:blipFill>
            <a:blip r:embed="rId2"/>
            <a:tile tx="0" ty="0" sx="100000" sy="100000" flip="none" algn="tl"/>
          </a:blipFill>
        </p:spPr>
        <p:txBody>
          <a:bodyPr>
            <a:normAutofit fontScale="90000"/>
          </a:bodyPr>
          <a:lstStyle/>
          <a:p>
            <a:r>
              <a:rPr lang="en-US" b="1" dirty="0" err="1" smtClean="0">
                <a:solidFill>
                  <a:srgbClr val="C00000"/>
                </a:solidFill>
              </a:rPr>
              <a:t>Beneficios</a:t>
            </a:r>
            <a:r>
              <a:rPr lang="en-US" b="1" dirty="0" smtClean="0">
                <a:solidFill>
                  <a:srgbClr val="C00000"/>
                </a:solidFill>
              </a:rPr>
              <a:t> de la </a:t>
            </a:r>
            <a:r>
              <a:rPr lang="en-US" b="1" dirty="0" err="1" smtClean="0">
                <a:solidFill>
                  <a:srgbClr val="C00000"/>
                </a:solidFill>
              </a:rPr>
              <a:t>lectura</a:t>
            </a:r>
            <a:r>
              <a:rPr lang="en-US" b="1" dirty="0" smtClean="0">
                <a:solidFill>
                  <a:srgbClr val="C00000"/>
                </a:solidFill>
              </a:rPr>
              <a:t> regular y </a:t>
            </a:r>
            <a:r>
              <a:rPr lang="en-US" b="1" dirty="0" err="1" smtClean="0">
                <a:solidFill>
                  <a:srgbClr val="C00000"/>
                </a:solidFill>
              </a:rPr>
              <a:t>rápida</a:t>
            </a:r>
            <a:endParaRPr lang="en-US" b="1" dirty="0">
              <a:solidFill>
                <a:srgbClr val="C00000"/>
              </a:solidFill>
            </a:endParaRPr>
          </a:p>
        </p:txBody>
      </p:sp>
      <p:sp>
        <p:nvSpPr>
          <p:cNvPr id="3" name="Content Placeholder 2"/>
          <p:cNvSpPr>
            <a:spLocks noGrp="1"/>
          </p:cNvSpPr>
          <p:nvPr>
            <p:ph idx="1"/>
          </p:nvPr>
        </p:nvSpPr>
        <p:spPr>
          <a:xfrm>
            <a:off x="457200" y="1905000"/>
            <a:ext cx="8229600" cy="4495800"/>
          </a:xfrm>
        </p:spPr>
        <p:txBody>
          <a:bodyPr>
            <a:normAutofit fontScale="25000" lnSpcReduction="20000"/>
          </a:bodyPr>
          <a:lstStyle/>
          <a:p>
            <a:r>
              <a:rPr lang="es-MX" sz="14000" dirty="0" smtClean="0"/>
              <a:t>Lector aumentará su conocimiento de varios temas de interés personal.</a:t>
            </a:r>
          </a:p>
          <a:p>
            <a:r>
              <a:rPr lang="es-MX" sz="14000" dirty="0" smtClean="0"/>
              <a:t>Lector cultivará disciplina en la lectura diaria.</a:t>
            </a:r>
          </a:p>
          <a:p>
            <a:r>
              <a:rPr lang="es-MX" sz="14000" dirty="0" smtClean="0"/>
              <a:t>Lector se enamorará de los libros que encierran gran conocimiento.</a:t>
            </a:r>
          </a:p>
          <a:p>
            <a:r>
              <a:rPr lang="es-MX" sz="14000" dirty="0" smtClean="0"/>
              <a:t>Lector aumentará su conocimiento de nuevo vocabulario del idioma español.</a:t>
            </a:r>
          </a:p>
          <a:p>
            <a:endParaRPr lang="es-MX" dirty="0"/>
          </a:p>
        </p:txBody>
      </p:sp>
    </p:spTree>
    <p:extLst>
      <p:ext uri="{BB962C8B-B14F-4D97-AF65-F5344CB8AC3E}">
        <p14:creationId xmlns:p14="http://schemas.microsoft.com/office/powerpoint/2010/main" val="270117187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a:blipFill>
            <a:blip r:embed="rId2"/>
            <a:tile tx="0" ty="0" sx="100000" sy="100000" flip="none" algn="tl"/>
          </a:blipFill>
        </p:spPr>
        <p:txBody>
          <a:bodyPr>
            <a:normAutofit fontScale="90000"/>
          </a:bodyPr>
          <a:lstStyle/>
          <a:p>
            <a:r>
              <a:rPr lang="en-US" b="1" dirty="0" err="1" smtClean="0">
                <a:solidFill>
                  <a:srgbClr val="C00000"/>
                </a:solidFill>
              </a:rPr>
              <a:t>Beneficios</a:t>
            </a:r>
            <a:r>
              <a:rPr lang="en-US" b="1" dirty="0" smtClean="0">
                <a:solidFill>
                  <a:srgbClr val="C00000"/>
                </a:solidFill>
              </a:rPr>
              <a:t> de la </a:t>
            </a:r>
            <a:r>
              <a:rPr lang="en-US" b="1" dirty="0" err="1" smtClean="0">
                <a:solidFill>
                  <a:srgbClr val="C00000"/>
                </a:solidFill>
              </a:rPr>
              <a:t>lectura</a:t>
            </a:r>
            <a:r>
              <a:rPr lang="en-US" b="1" dirty="0" smtClean="0">
                <a:solidFill>
                  <a:srgbClr val="C00000"/>
                </a:solidFill>
              </a:rPr>
              <a:t> regular y </a:t>
            </a:r>
            <a:r>
              <a:rPr lang="en-US" b="1" dirty="0" err="1" smtClean="0">
                <a:solidFill>
                  <a:srgbClr val="C00000"/>
                </a:solidFill>
              </a:rPr>
              <a:t>rápida</a:t>
            </a:r>
            <a:endParaRPr lang="en-US" b="1" dirty="0">
              <a:solidFill>
                <a:srgbClr val="C00000"/>
              </a:solidFill>
            </a:endParaRPr>
          </a:p>
        </p:txBody>
      </p:sp>
      <p:sp>
        <p:nvSpPr>
          <p:cNvPr id="3" name="Content Placeholder 2"/>
          <p:cNvSpPr>
            <a:spLocks noGrp="1"/>
          </p:cNvSpPr>
          <p:nvPr>
            <p:ph idx="1"/>
          </p:nvPr>
        </p:nvSpPr>
        <p:spPr>
          <a:xfrm>
            <a:off x="457200" y="1905000"/>
            <a:ext cx="8229600" cy="4495800"/>
          </a:xfrm>
        </p:spPr>
        <p:txBody>
          <a:bodyPr>
            <a:normAutofit lnSpcReduction="10000"/>
          </a:bodyPr>
          <a:lstStyle/>
          <a:p>
            <a:r>
              <a:rPr lang="es-MX" sz="3400" dirty="0" smtClean="0"/>
              <a:t>Lector mejorará la capacidad de memorización.</a:t>
            </a:r>
          </a:p>
          <a:p>
            <a:r>
              <a:rPr lang="es-MX" sz="3400" dirty="0" smtClean="0"/>
              <a:t>Lector aprovechará a lo máximo el tiempo disponible en su vida.</a:t>
            </a:r>
          </a:p>
          <a:p>
            <a:r>
              <a:rPr lang="es-MX" sz="3400" dirty="0" smtClean="0"/>
              <a:t>Lector estará mejor capacitado para impartir conocimiento a otros.</a:t>
            </a:r>
          </a:p>
          <a:p>
            <a:r>
              <a:rPr lang="es-MX" sz="3400" dirty="0" smtClean="0"/>
              <a:t>Lector podrá leer artículos breves en cuestión de minutos.  </a:t>
            </a:r>
          </a:p>
          <a:p>
            <a:endParaRPr lang="es-MX" sz="3400" dirty="0" smtClean="0"/>
          </a:p>
          <a:p>
            <a:endParaRPr lang="es-MX" sz="3400" dirty="0"/>
          </a:p>
        </p:txBody>
      </p:sp>
    </p:spTree>
    <p:extLst>
      <p:ext uri="{BB962C8B-B14F-4D97-AF65-F5344CB8AC3E}">
        <p14:creationId xmlns:p14="http://schemas.microsoft.com/office/powerpoint/2010/main" val="33366636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a:blipFill>
            <a:blip r:embed="rId2"/>
            <a:tile tx="0" ty="0" sx="100000" sy="100000" flip="none" algn="tl"/>
          </a:blipFill>
        </p:spPr>
        <p:txBody>
          <a:bodyPr>
            <a:normAutofit fontScale="90000"/>
          </a:bodyPr>
          <a:lstStyle/>
          <a:p>
            <a:r>
              <a:rPr lang="en-US" b="1" dirty="0" err="1" smtClean="0">
                <a:solidFill>
                  <a:srgbClr val="C00000"/>
                </a:solidFill>
              </a:rPr>
              <a:t>Beneficios</a:t>
            </a:r>
            <a:r>
              <a:rPr lang="en-US" b="1" dirty="0" smtClean="0">
                <a:solidFill>
                  <a:srgbClr val="C00000"/>
                </a:solidFill>
              </a:rPr>
              <a:t> de la </a:t>
            </a:r>
            <a:r>
              <a:rPr lang="en-US" b="1" dirty="0" err="1" smtClean="0">
                <a:solidFill>
                  <a:srgbClr val="C00000"/>
                </a:solidFill>
              </a:rPr>
              <a:t>lectura</a:t>
            </a:r>
            <a:r>
              <a:rPr lang="en-US" b="1" dirty="0" smtClean="0">
                <a:solidFill>
                  <a:srgbClr val="C00000"/>
                </a:solidFill>
              </a:rPr>
              <a:t> regular y </a:t>
            </a:r>
            <a:r>
              <a:rPr lang="en-US" b="1" dirty="0" err="1" smtClean="0">
                <a:solidFill>
                  <a:srgbClr val="C00000"/>
                </a:solidFill>
              </a:rPr>
              <a:t>rápida</a:t>
            </a:r>
            <a:endParaRPr lang="en-US" b="1" dirty="0">
              <a:solidFill>
                <a:srgbClr val="C00000"/>
              </a:solidFill>
            </a:endParaRPr>
          </a:p>
        </p:txBody>
      </p:sp>
      <p:sp>
        <p:nvSpPr>
          <p:cNvPr id="3" name="Content Placeholder 2"/>
          <p:cNvSpPr>
            <a:spLocks noGrp="1"/>
          </p:cNvSpPr>
          <p:nvPr>
            <p:ph idx="1"/>
          </p:nvPr>
        </p:nvSpPr>
        <p:spPr>
          <a:xfrm>
            <a:off x="457200" y="1905000"/>
            <a:ext cx="8229600" cy="4495800"/>
          </a:xfrm>
        </p:spPr>
        <p:txBody>
          <a:bodyPr>
            <a:normAutofit/>
          </a:bodyPr>
          <a:lstStyle/>
          <a:p>
            <a:r>
              <a:rPr lang="es-MX" sz="3400" dirty="0" smtClean="0"/>
              <a:t>Lector podrá leer varios libros en cuestión de horas y no meses. </a:t>
            </a:r>
          </a:p>
          <a:p>
            <a:r>
              <a:rPr lang="es-MX" sz="3400" dirty="0" smtClean="0"/>
              <a:t>Lector logrará en su lectura la velocidad, comprensión y retención. </a:t>
            </a:r>
          </a:p>
          <a:p>
            <a:r>
              <a:rPr lang="es-MX" sz="3400" dirty="0" smtClean="0"/>
              <a:t>Lector podrá estar mejor preparado para exámenes en el colegio o trabajo. </a:t>
            </a:r>
          </a:p>
          <a:p>
            <a:endParaRPr lang="es-MX" sz="3400" dirty="0" smtClean="0"/>
          </a:p>
          <a:p>
            <a:endParaRPr lang="es-MX" sz="3400" dirty="0"/>
          </a:p>
        </p:txBody>
      </p:sp>
      <p:sp>
        <p:nvSpPr>
          <p:cNvPr id="4" name="Left Arrow 3">
            <a:hlinkClick r:id="rId3" action="ppaction://hlinksldjump"/>
          </p:cNvPr>
          <p:cNvSpPr/>
          <p:nvPr/>
        </p:nvSpPr>
        <p:spPr>
          <a:xfrm>
            <a:off x="7010400" y="5867400"/>
            <a:ext cx="914400" cy="533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22027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Willie's\Pictures\Photo Gallary 2017\classroom-381900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762000" y="762000"/>
            <a:ext cx="6400800" cy="2209800"/>
          </a:xfrm>
        </p:spPr>
        <p:txBody>
          <a:bodyPr>
            <a:noAutofit/>
          </a:bodyPr>
          <a:lstStyle/>
          <a:p>
            <a:r>
              <a:rPr lang="es-PR" sz="2600" i="1" dirty="0" smtClean="0">
                <a:solidFill>
                  <a:schemeClr val="bg1"/>
                </a:solidFill>
              </a:rPr>
              <a:t>Principio # 18:</a:t>
            </a:r>
            <a:br>
              <a:rPr lang="es-PR" sz="2600" i="1" dirty="0" smtClean="0">
                <a:solidFill>
                  <a:schemeClr val="bg1"/>
                </a:solidFill>
              </a:rPr>
            </a:br>
            <a:r>
              <a:rPr lang="es-PR" sz="2600" i="1" dirty="0" smtClean="0">
                <a:solidFill>
                  <a:schemeClr val="bg1"/>
                </a:solidFill>
              </a:rPr>
              <a:t>Si es posible, toma notas de las ideas que han aprendido en la lectura. También puedes hacer notas en el margen del libro. </a:t>
            </a:r>
            <a:endParaRPr lang="es-PR" sz="2600" i="1" dirty="0">
              <a:solidFill>
                <a:schemeClr val="bg1"/>
              </a:solidFill>
            </a:endParaRPr>
          </a:p>
        </p:txBody>
      </p:sp>
    </p:spTree>
    <p:extLst>
      <p:ext uri="{BB962C8B-B14F-4D97-AF65-F5344CB8AC3E}">
        <p14:creationId xmlns:p14="http://schemas.microsoft.com/office/powerpoint/2010/main" val="282111424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Willie's\Pictures\Photo Gallary 2017\classroom-381900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762000" y="762000"/>
            <a:ext cx="6400800" cy="2209800"/>
          </a:xfrm>
        </p:spPr>
        <p:txBody>
          <a:bodyPr>
            <a:noAutofit/>
          </a:bodyPr>
          <a:lstStyle/>
          <a:p>
            <a:r>
              <a:rPr lang="es-PR" sz="2600" i="1" dirty="0" smtClean="0">
                <a:solidFill>
                  <a:schemeClr val="bg1"/>
                </a:solidFill>
              </a:rPr>
              <a:t>Principio # 19:</a:t>
            </a:r>
            <a:br>
              <a:rPr lang="es-PR" sz="2600" i="1" dirty="0" smtClean="0">
                <a:solidFill>
                  <a:schemeClr val="bg1"/>
                </a:solidFill>
              </a:rPr>
            </a:br>
            <a:r>
              <a:rPr lang="es-PR" sz="2600" i="1" dirty="0" smtClean="0">
                <a:solidFill>
                  <a:schemeClr val="bg1"/>
                </a:solidFill>
              </a:rPr>
              <a:t>No se de por vencido ni se desanime. Los resultados no vienen de la noche a la mañana, sino más bien, por medio de la práctica continua. “La práctica hace al maestro”.</a:t>
            </a:r>
            <a:endParaRPr lang="es-PR" sz="2600" i="1" dirty="0">
              <a:solidFill>
                <a:schemeClr val="bg1"/>
              </a:solidFill>
            </a:endParaRPr>
          </a:p>
        </p:txBody>
      </p:sp>
    </p:spTree>
    <p:extLst>
      <p:ext uri="{BB962C8B-B14F-4D97-AF65-F5344CB8AC3E}">
        <p14:creationId xmlns:p14="http://schemas.microsoft.com/office/powerpoint/2010/main" val="152708876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6626" name="Picture 2" descr="C:\Users\Willie's\Pictures\Photo Gallary 2017\wood-1546882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295400" y="2339975"/>
            <a:ext cx="6629400"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6000" b="1" dirty="0" smtClean="0">
                <a:solidFill>
                  <a:srgbClr val="FFFF00"/>
                </a:solidFill>
                <a:latin typeface="Book Antiqua" panose="02040602050305030304" pitchFamily="18" charset="0"/>
              </a:rPr>
              <a:t>Ejercicios de lectura rápida en el internet </a:t>
            </a:r>
            <a:endParaRPr lang="es-MX" sz="6000" b="1" dirty="0">
              <a:solidFill>
                <a:srgbClr val="FFFF00"/>
              </a:solidFill>
              <a:latin typeface="Book Antiqua" panose="02040602050305030304" pitchFamily="18" charset="0"/>
            </a:endParaRPr>
          </a:p>
        </p:txBody>
      </p:sp>
    </p:spTree>
    <p:extLst>
      <p:ext uri="{BB962C8B-B14F-4D97-AF65-F5344CB8AC3E}">
        <p14:creationId xmlns:p14="http://schemas.microsoft.com/office/powerpoint/2010/main" val="265635655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1730375"/>
            <a:ext cx="6629400" cy="1470025"/>
          </a:xfrm>
        </p:spPr>
        <p:txBody>
          <a:bodyPr>
            <a:noAutofit/>
          </a:bodyPr>
          <a:lstStyle/>
          <a:p>
            <a:r>
              <a:rPr lang="es-MX" b="1" dirty="0" smtClean="0">
                <a:latin typeface="Book Antiqua" panose="02040602050305030304" pitchFamily="18" charset="0"/>
              </a:rPr>
              <a:t>Visita la siguiente página de YouTube para ejercicios sobre la lectura rápida (versión inglés)</a:t>
            </a:r>
            <a:br>
              <a:rPr lang="es-MX" b="1" dirty="0" smtClean="0">
                <a:latin typeface="Book Antiqua" panose="02040602050305030304" pitchFamily="18" charset="0"/>
              </a:rPr>
            </a:br>
            <a:r>
              <a:rPr lang="es-MX" sz="3200" b="1" dirty="0" smtClean="0">
                <a:latin typeface="Book Antiqua" panose="02040602050305030304" pitchFamily="18" charset="0"/>
                <a:hlinkClick r:id="rId2"/>
              </a:rPr>
              <a:t>https://www.youtube.com/watch?v=SPPe7-tusOg</a:t>
            </a:r>
            <a:r>
              <a:rPr lang="es-MX" sz="3200" b="1" dirty="0" smtClean="0">
                <a:latin typeface="Book Antiqua" panose="02040602050305030304" pitchFamily="18" charset="0"/>
              </a:rPr>
              <a:t> </a:t>
            </a:r>
            <a:endParaRPr lang="es-MX" b="1" dirty="0">
              <a:latin typeface="Book Antiqua" panose="02040602050305030304" pitchFamily="18" charset="0"/>
            </a:endParaRPr>
          </a:p>
        </p:txBody>
      </p:sp>
      <p:pic>
        <p:nvPicPr>
          <p:cNvPr id="2050" name="Picture 2" descr="C:\Users\Willie's\Pictures\Photo Gallary 2017\book-2040901_960_720.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827" r="21268"/>
          <a:stretch/>
        </p:blipFill>
        <p:spPr bwMode="auto">
          <a:xfrm>
            <a:off x="3505200" y="4572000"/>
            <a:ext cx="2234953" cy="1835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504668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1730375"/>
            <a:ext cx="6629400" cy="1470025"/>
          </a:xfrm>
        </p:spPr>
        <p:txBody>
          <a:bodyPr>
            <a:noAutofit/>
          </a:bodyPr>
          <a:lstStyle/>
          <a:p>
            <a:r>
              <a:rPr lang="es-MX" sz="3600" b="1" dirty="0" smtClean="0">
                <a:latin typeface="Book Antiqua" panose="02040602050305030304" pitchFamily="18" charset="0"/>
              </a:rPr>
              <a:t>Visita la siguiente página de YouTube para ejercicios sobre cómo ejercitar el </a:t>
            </a:r>
            <a:r>
              <a:rPr lang="es-MX" sz="3600" b="1" dirty="0" err="1" smtClean="0">
                <a:latin typeface="Book Antiqua" panose="02040602050305030304" pitchFamily="18" charset="0"/>
              </a:rPr>
              <a:t>moviemiento</a:t>
            </a:r>
            <a:r>
              <a:rPr lang="es-MX" sz="3600" b="1" dirty="0" smtClean="0">
                <a:latin typeface="Book Antiqua" panose="02040602050305030304" pitchFamily="18" charset="0"/>
              </a:rPr>
              <a:t> de tu ojo</a:t>
            </a:r>
            <a:r>
              <a:rPr lang="es-MX" b="1" dirty="0" smtClean="0">
                <a:latin typeface="Book Antiqua" panose="02040602050305030304" pitchFamily="18" charset="0"/>
              </a:rPr>
              <a:t/>
            </a:r>
            <a:br>
              <a:rPr lang="es-MX" b="1" dirty="0" smtClean="0">
                <a:latin typeface="Book Antiqua" panose="02040602050305030304" pitchFamily="18" charset="0"/>
              </a:rPr>
            </a:br>
            <a:r>
              <a:rPr lang="es-MX" sz="3200" b="1" dirty="0" smtClean="0">
                <a:latin typeface="Book Antiqua" panose="02040602050305030304" pitchFamily="18" charset="0"/>
                <a:hlinkClick r:id="rId2"/>
              </a:rPr>
              <a:t>https://www.youtube.com/watch?v=DeF7AeZJzsY</a:t>
            </a:r>
            <a:r>
              <a:rPr lang="es-MX" sz="3200" b="1" dirty="0" smtClean="0">
                <a:latin typeface="Book Antiqua" panose="02040602050305030304" pitchFamily="18" charset="0"/>
              </a:rPr>
              <a:t> </a:t>
            </a:r>
            <a:endParaRPr lang="es-MX" b="1" dirty="0">
              <a:latin typeface="Book Antiqua" panose="02040602050305030304" pitchFamily="18" charset="0"/>
            </a:endParaRPr>
          </a:p>
        </p:txBody>
      </p:sp>
      <p:pic>
        <p:nvPicPr>
          <p:cNvPr id="2050" name="Picture 2" descr="C:\Users\Willie's\Pictures\Photo Gallary 2017\book-2040901_960_720.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827" r="21268"/>
          <a:stretch/>
        </p:blipFill>
        <p:spPr bwMode="auto">
          <a:xfrm>
            <a:off x="3505200" y="4572000"/>
            <a:ext cx="2234953" cy="1835774"/>
          </a:xfrm>
          <a:prstGeom prst="rect">
            <a:avLst/>
          </a:prstGeom>
          <a:noFill/>
          <a:extLst>
            <a:ext uri="{909E8E84-426E-40DD-AFC4-6F175D3DCCD1}">
              <a14:hiddenFill xmlns:a14="http://schemas.microsoft.com/office/drawing/2010/main">
                <a:solidFill>
                  <a:srgbClr val="FFFFFF"/>
                </a:solidFill>
              </a14:hiddenFill>
            </a:ext>
          </a:extLst>
        </p:spPr>
      </p:pic>
      <p:sp>
        <p:nvSpPr>
          <p:cNvPr id="3" name="Left Arrow 2">
            <a:hlinkClick r:id="rId4" action="ppaction://hlinksldjump"/>
          </p:cNvPr>
          <p:cNvSpPr/>
          <p:nvPr/>
        </p:nvSpPr>
        <p:spPr>
          <a:xfrm>
            <a:off x="7543800" y="6019800"/>
            <a:ext cx="762000" cy="38797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500829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170" name="Picture 2" descr="Apple, Education, School, Knowledge, Apples, Red, Bo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9351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4038600" y="838201"/>
            <a:ext cx="4953000" cy="3810000"/>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s-MX" sz="6000" b="1" dirty="0" smtClean="0">
                <a:solidFill>
                  <a:schemeClr val="bg1"/>
                </a:solidFill>
              </a:rPr>
              <a:t>La lectura rápida de libros y artículos religiosos </a:t>
            </a:r>
            <a:endParaRPr lang="es-MX" sz="6000" b="1" dirty="0">
              <a:solidFill>
                <a:schemeClr val="bg1"/>
              </a:solidFill>
            </a:endParaRPr>
          </a:p>
        </p:txBody>
      </p:sp>
    </p:spTree>
    <p:extLst>
      <p:ext uri="{BB962C8B-B14F-4D97-AF65-F5344CB8AC3E}">
        <p14:creationId xmlns:p14="http://schemas.microsoft.com/office/powerpoint/2010/main" val="244100501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000000"/>
              </a:gs>
              <a:gs pos="39999">
                <a:srgbClr val="0A128C"/>
              </a:gs>
              <a:gs pos="70000">
                <a:srgbClr val="181CC7"/>
              </a:gs>
              <a:gs pos="88000">
                <a:srgbClr val="7005D4"/>
              </a:gs>
              <a:gs pos="100000">
                <a:srgbClr val="8C3D91"/>
              </a:gs>
            </a:gsLst>
            <a:lin ang="5400000" scaled="0"/>
          </a:gradFill>
        </p:spPr>
        <p:txBody>
          <a:bodyPr>
            <a:normAutofit fontScale="90000"/>
          </a:bodyPr>
          <a:lstStyle/>
          <a:p>
            <a:r>
              <a:rPr lang="en-US" sz="6000" b="1" dirty="0" err="1" smtClean="0">
                <a:solidFill>
                  <a:srgbClr val="FFFF00"/>
                </a:solidFill>
              </a:rPr>
              <a:t>Libros</a:t>
            </a:r>
            <a:r>
              <a:rPr lang="en-US" sz="6000" b="1" dirty="0" smtClean="0">
                <a:solidFill>
                  <a:srgbClr val="FFFF00"/>
                </a:solidFill>
              </a:rPr>
              <a:t> y </a:t>
            </a:r>
            <a:r>
              <a:rPr lang="en-US" sz="6000" b="1" dirty="0" err="1" smtClean="0">
                <a:solidFill>
                  <a:srgbClr val="FFFF00"/>
                </a:solidFill>
              </a:rPr>
              <a:t>Artículos</a:t>
            </a:r>
            <a:r>
              <a:rPr lang="en-US" sz="6000" b="1" dirty="0" smtClean="0">
                <a:solidFill>
                  <a:srgbClr val="FFFF00"/>
                </a:solidFill>
              </a:rPr>
              <a:t> </a:t>
            </a:r>
            <a:r>
              <a:rPr lang="en-US" sz="6000" b="1" dirty="0" err="1" smtClean="0">
                <a:solidFill>
                  <a:srgbClr val="FFFF00"/>
                </a:solidFill>
              </a:rPr>
              <a:t>Religiosos</a:t>
            </a:r>
            <a:endParaRPr lang="en-US" sz="6000" b="1" dirty="0">
              <a:solidFill>
                <a:srgbClr val="FFFF00"/>
              </a:solidFill>
            </a:endParaRPr>
          </a:p>
        </p:txBody>
      </p:sp>
      <p:sp>
        <p:nvSpPr>
          <p:cNvPr id="3" name="Content Placeholder 2"/>
          <p:cNvSpPr>
            <a:spLocks noGrp="1"/>
          </p:cNvSpPr>
          <p:nvPr>
            <p:ph idx="1"/>
          </p:nvPr>
        </p:nvSpPr>
        <p:spPr/>
        <p:txBody>
          <a:bodyPr>
            <a:normAutofit lnSpcReduction="10000"/>
          </a:bodyPr>
          <a:lstStyle/>
          <a:p>
            <a:r>
              <a:rPr lang="es-MX" dirty="0" smtClean="0"/>
              <a:t>Libros religiosos son prácticos y fáciles de leer rápido, dado a que la mayor parte de la información que uno lee, el lector ya la conoce en su mayor parte.</a:t>
            </a:r>
          </a:p>
          <a:p>
            <a:r>
              <a:rPr lang="es-MX" dirty="0" smtClean="0"/>
              <a:t>Por ejemplo, si en un párrafo largo, el autor está hablando de que el bautismo es esencial para la salvación, usted como Cristiano que ya es, no tendrá mucha dificultad en entender el punto. </a:t>
            </a:r>
            <a:endParaRPr lang="es-MX" dirty="0"/>
          </a:p>
        </p:txBody>
      </p:sp>
    </p:spTree>
    <p:extLst>
      <p:ext uri="{BB962C8B-B14F-4D97-AF65-F5344CB8AC3E}">
        <p14:creationId xmlns:p14="http://schemas.microsoft.com/office/powerpoint/2010/main" val="112225032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000000"/>
              </a:gs>
              <a:gs pos="39999">
                <a:srgbClr val="0A128C"/>
              </a:gs>
              <a:gs pos="70000">
                <a:srgbClr val="181CC7"/>
              </a:gs>
              <a:gs pos="88000">
                <a:srgbClr val="7005D4"/>
              </a:gs>
              <a:gs pos="100000">
                <a:srgbClr val="8C3D91"/>
              </a:gs>
            </a:gsLst>
            <a:lin ang="5400000" scaled="0"/>
          </a:gradFill>
        </p:spPr>
        <p:txBody>
          <a:bodyPr>
            <a:normAutofit fontScale="90000"/>
          </a:bodyPr>
          <a:lstStyle/>
          <a:p>
            <a:r>
              <a:rPr lang="en-US" sz="6000" b="1" dirty="0" err="1" smtClean="0">
                <a:solidFill>
                  <a:srgbClr val="FFFF00"/>
                </a:solidFill>
              </a:rPr>
              <a:t>Libros</a:t>
            </a:r>
            <a:r>
              <a:rPr lang="en-US" sz="6000" b="1" dirty="0" smtClean="0">
                <a:solidFill>
                  <a:srgbClr val="FFFF00"/>
                </a:solidFill>
              </a:rPr>
              <a:t> y </a:t>
            </a:r>
            <a:r>
              <a:rPr lang="en-US" sz="6000" b="1" dirty="0" err="1" smtClean="0">
                <a:solidFill>
                  <a:srgbClr val="FFFF00"/>
                </a:solidFill>
              </a:rPr>
              <a:t>Artículos</a:t>
            </a:r>
            <a:r>
              <a:rPr lang="en-US" sz="6000" b="1" dirty="0" smtClean="0">
                <a:solidFill>
                  <a:srgbClr val="FFFF00"/>
                </a:solidFill>
              </a:rPr>
              <a:t> </a:t>
            </a:r>
            <a:r>
              <a:rPr lang="en-US" sz="6000" b="1" dirty="0" err="1" smtClean="0">
                <a:solidFill>
                  <a:srgbClr val="FFFF00"/>
                </a:solidFill>
              </a:rPr>
              <a:t>Religiosos</a:t>
            </a:r>
            <a:endParaRPr lang="en-US" sz="6000" b="1" dirty="0">
              <a:solidFill>
                <a:srgbClr val="FFFF00"/>
              </a:solidFill>
            </a:endParaRPr>
          </a:p>
        </p:txBody>
      </p:sp>
      <p:sp>
        <p:nvSpPr>
          <p:cNvPr id="3" name="Content Placeholder 2"/>
          <p:cNvSpPr>
            <a:spLocks noGrp="1"/>
          </p:cNvSpPr>
          <p:nvPr>
            <p:ph idx="1"/>
          </p:nvPr>
        </p:nvSpPr>
        <p:spPr/>
        <p:txBody>
          <a:bodyPr>
            <a:normAutofit lnSpcReduction="10000"/>
          </a:bodyPr>
          <a:lstStyle/>
          <a:p>
            <a:r>
              <a:rPr lang="es-MX" dirty="0" smtClean="0"/>
              <a:t>Para los que tienen muchos textos memorizados, la lectura de artículos y libros de enseñanza bíblica es fácil leerlos dado a que el lector ya sabe de qué hablan los textos.</a:t>
            </a:r>
          </a:p>
          <a:p>
            <a:r>
              <a:rPr lang="es-MX" dirty="0" smtClean="0"/>
              <a:t>Si ya sabe de que habla el texto, usted puede pasar por alto ese texto y seguir leyendo. </a:t>
            </a:r>
          </a:p>
          <a:p>
            <a:r>
              <a:rPr lang="es-MX" dirty="0" smtClean="0"/>
              <a:t>Recuerde prestar atención a los encabezados de cada párrafo, ya que tales le indican el tema que el autor estará discutiendo. </a:t>
            </a:r>
            <a:endParaRPr lang="es-MX" dirty="0"/>
          </a:p>
        </p:txBody>
      </p:sp>
    </p:spTree>
    <p:extLst>
      <p:ext uri="{BB962C8B-B14F-4D97-AF65-F5344CB8AC3E}">
        <p14:creationId xmlns:p14="http://schemas.microsoft.com/office/powerpoint/2010/main" val="74787033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000000"/>
              </a:gs>
              <a:gs pos="39999">
                <a:srgbClr val="0A128C"/>
              </a:gs>
              <a:gs pos="70000">
                <a:srgbClr val="181CC7"/>
              </a:gs>
              <a:gs pos="88000">
                <a:srgbClr val="7005D4"/>
              </a:gs>
              <a:gs pos="100000">
                <a:srgbClr val="8C3D91"/>
              </a:gs>
            </a:gsLst>
            <a:lin ang="5400000" scaled="0"/>
          </a:gradFill>
        </p:spPr>
        <p:txBody>
          <a:bodyPr>
            <a:normAutofit fontScale="90000"/>
          </a:bodyPr>
          <a:lstStyle/>
          <a:p>
            <a:r>
              <a:rPr lang="en-US" sz="6000" b="1" dirty="0" err="1" smtClean="0">
                <a:solidFill>
                  <a:srgbClr val="FFFF00"/>
                </a:solidFill>
              </a:rPr>
              <a:t>Libros</a:t>
            </a:r>
            <a:r>
              <a:rPr lang="en-US" sz="6000" b="1" dirty="0" smtClean="0">
                <a:solidFill>
                  <a:srgbClr val="FFFF00"/>
                </a:solidFill>
              </a:rPr>
              <a:t> y </a:t>
            </a:r>
            <a:r>
              <a:rPr lang="en-US" sz="6000" b="1" dirty="0" err="1" smtClean="0">
                <a:solidFill>
                  <a:srgbClr val="FFFF00"/>
                </a:solidFill>
              </a:rPr>
              <a:t>Artículos</a:t>
            </a:r>
            <a:r>
              <a:rPr lang="en-US" sz="6000" b="1" dirty="0" smtClean="0">
                <a:solidFill>
                  <a:srgbClr val="FFFF00"/>
                </a:solidFill>
              </a:rPr>
              <a:t> </a:t>
            </a:r>
            <a:r>
              <a:rPr lang="en-US" sz="6000" b="1" dirty="0" err="1" smtClean="0">
                <a:solidFill>
                  <a:srgbClr val="FFFF00"/>
                </a:solidFill>
              </a:rPr>
              <a:t>Religiosos</a:t>
            </a:r>
            <a:endParaRPr lang="en-US" sz="6000" b="1" dirty="0">
              <a:solidFill>
                <a:srgbClr val="FFFF00"/>
              </a:solidFill>
            </a:endParaRPr>
          </a:p>
        </p:txBody>
      </p:sp>
      <p:sp>
        <p:nvSpPr>
          <p:cNvPr id="3" name="Content Placeholder 2"/>
          <p:cNvSpPr>
            <a:spLocks noGrp="1"/>
          </p:cNvSpPr>
          <p:nvPr>
            <p:ph idx="1"/>
          </p:nvPr>
        </p:nvSpPr>
        <p:spPr/>
        <p:txBody>
          <a:bodyPr>
            <a:normAutofit lnSpcReduction="10000"/>
          </a:bodyPr>
          <a:lstStyle/>
          <a:p>
            <a:r>
              <a:rPr lang="es-MX" dirty="0" smtClean="0"/>
              <a:t>Subraye conceptos importantes del párrafo de lectura.</a:t>
            </a:r>
          </a:p>
          <a:p>
            <a:r>
              <a:rPr lang="es-MX" dirty="0" smtClean="0"/>
              <a:t>Haga notas en el margen del libro o artículo que lee.</a:t>
            </a:r>
          </a:p>
          <a:p>
            <a:r>
              <a:rPr lang="es-MX" dirty="0" smtClean="0"/>
              <a:t>Si no desea hacer notas en el libro, entonces considere hacerlo en un cuaderno de notas.</a:t>
            </a:r>
          </a:p>
          <a:p>
            <a:r>
              <a:rPr lang="es-MX" dirty="0" smtClean="0"/>
              <a:t>Recuerde compartir lo que ha aprendido ya sea en una conversación diaria, o en una clase bíblica, es decir, si usted es un predicador. </a:t>
            </a:r>
            <a:endParaRPr lang="es-MX" dirty="0"/>
          </a:p>
        </p:txBody>
      </p:sp>
      <p:sp>
        <p:nvSpPr>
          <p:cNvPr id="4" name="Left Arrow 3">
            <a:hlinkClick r:id="rId2" action="ppaction://hlinksldjump"/>
          </p:cNvPr>
          <p:cNvSpPr/>
          <p:nvPr/>
        </p:nvSpPr>
        <p:spPr>
          <a:xfrm>
            <a:off x="7696200" y="6096000"/>
            <a:ext cx="685800" cy="381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630067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122" name="Picture 2" descr="Book, Bible, Open, Glasses, Reading Glasses, Sehhilf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76" y="0"/>
            <a:ext cx="9160276"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2971800" y="381000"/>
            <a:ext cx="5410200" cy="2239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s-MX" sz="4400" b="1" dirty="0" smtClean="0">
                <a:solidFill>
                  <a:schemeClr val="bg1"/>
                </a:solidFill>
                <a:latin typeface="Book Antiqua" panose="02040602050305030304" pitchFamily="18" charset="0"/>
              </a:rPr>
              <a:t>Principios prácticos para la lectura diaria de la Biblia</a:t>
            </a:r>
            <a:endParaRPr lang="es-MX" sz="4400" b="1"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60965959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Users\Willie's\Pictures\Photo Gallary 2017\preacher-1905176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295400"/>
            <a:ext cx="2701925" cy="35052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082924" y="762000"/>
            <a:ext cx="5603875" cy="5364163"/>
          </a:xfrm>
        </p:spPr>
        <p:txBody>
          <a:bodyPr/>
          <a:lstStyle/>
          <a:p>
            <a:r>
              <a:rPr lang="es-MX" dirty="0" smtClean="0"/>
              <a:t>Trate de leer la Biblia un poco rápido, pero leyendo cada palabra. </a:t>
            </a:r>
          </a:p>
          <a:p>
            <a:r>
              <a:rPr lang="es-MX" dirty="0" smtClean="0"/>
              <a:t>Mientras va leyendo, concéntrese en lo que va aprendiendo para que lo entienda.</a:t>
            </a:r>
          </a:p>
          <a:p>
            <a:r>
              <a:rPr lang="es-MX" dirty="0" smtClean="0"/>
              <a:t>Lea un capítulo y luego haga una pausa para repasar lo que ha aprendido.</a:t>
            </a:r>
            <a:endParaRPr lang="es-MX" dirty="0"/>
          </a:p>
        </p:txBody>
      </p:sp>
    </p:spTree>
    <p:extLst>
      <p:ext uri="{BB962C8B-B14F-4D97-AF65-F5344CB8AC3E}">
        <p14:creationId xmlns:p14="http://schemas.microsoft.com/office/powerpoint/2010/main" val="2724244991"/>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Users\Willie's\Pictures\Photo Gallary 2017\preacher-1905176_960_7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295400"/>
            <a:ext cx="2701925" cy="35052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082924" y="762000"/>
            <a:ext cx="5603875" cy="5364163"/>
          </a:xfrm>
        </p:spPr>
        <p:txBody>
          <a:bodyPr/>
          <a:lstStyle/>
          <a:p>
            <a:r>
              <a:rPr lang="es-MX" dirty="0" smtClean="0"/>
              <a:t>Cierre la puerta a las distracciones y no sueñe despierto mientras lee el texto sagrado.</a:t>
            </a:r>
          </a:p>
          <a:p>
            <a:r>
              <a:rPr lang="es-MX" dirty="0" smtClean="0"/>
              <a:t>Seleccione un lugar libre de distracciones y ruidos para concentrarse y leer mejor.</a:t>
            </a:r>
          </a:p>
          <a:p>
            <a:r>
              <a:rPr lang="es-MX" dirty="0" smtClean="0"/>
              <a:t>Procure cultivar el habito de leer la Biblia todos los días y no sólo de vez en cuando.</a:t>
            </a:r>
            <a:endParaRPr lang="es-MX" dirty="0"/>
          </a:p>
        </p:txBody>
      </p:sp>
      <p:sp>
        <p:nvSpPr>
          <p:cNvPr id="3" name="Left Arrow 2">
            <a:hlinkClick r:id="rId3" action="ppaction://hlinksldjump"/>
          </p:cNvPr>
          <p:cNvSpPr/>
          <p:nvPr/>
        </p:nvSpPr>
        <p:spPr>
          <a:xfrm>
            <a:off x="7331106" y="6096000"/>
            <a:ext cx="685800" cy="3048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6785971"/>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Willie's\Pictures\Photo Gallary 2017\information-427515_960_72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 y="0"/>
            <a:ext cx="889635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a:spLocks noGrp="1"/>
          </p:cNvSpPr>
          <p:nvPr>
            <p:ph idx="1"/>
          </p:nvPr>
        </p:nvSpPr>
        <p:spPr>
          <a:xfrm>
            <a:off x="2133600" y="1143000"/>
            <a:ext cx="5029200" cy="2895600"/>
          </a:xfrm>
        </p:spPr>
        <p:txBody>
          <a:bodyPr>
            <a:normAutofit lnSpcReduction="10000"/>
          </a:bodyPr>
          <a:lstStyle/>
          <a:p>
            <a:pPr marL="0" indent="0" algn="ctr">
              <a:buNone/>
            </a:pPr>
            <a:r>
              <a:rPr lang="es-MX" sz="4800" b="1" i="1" dirty="0" smtClean="0">
                <a:solidFill>
                  <a:srgbClr val="00B050"/>
                </a:solidFill>
              </a:rPr>
              <a:t>Enlaces con información adicional sobre la lectura rápida</a:t>
            </a:r>
            <a:endParaRPr lang="es-MX" sz="4800" dirty="0" smtClean="0">
              <a:solidFill>
                <a:srgbClr val="00B050"/>
              </a:solidFill>
            </a:endParaRPr>
          </a:p>
          <a:p>
            <a:pPr marL="0" indent="0">
              <a:buNone/>
            </a:pPr>
            <a:endParaRPr lang="es-MX" dirty="0" smtClean="0"/>
          </a:p>
          <a:p>
            <a:endParaRPr lang="es-MX" i="1" dirty="0"/>
          </a:p>
        </p:txBody>
      </p:sp>
    </p:spTree>
    <p:extLst>
      <p:ext uri="{BB962C8B-B14F-4D97-AF65-F5344CB8AC3E}">
        <p14:creationId xmlns:p14="http://schemas.microsoft.com/office/powerpoint/2010/main" val="256524445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lnSpcReduction="10000"/>
          </a:bodyPr>
          <a:lstStyle/>
          <a:p>
            <a:r>
              <a:rPr lang="en-US" b="1" dirty="0" err="1" smtClean="0"/>
              <a:t>Consejos</a:t>
            </a:r>
            <a:r>
              <a:rPr lang="en-US" b="1" dirty="0" smtClean="0"/>
              <a:t> </a:t>
            </a:r>
            <a:r>
              <a:rPr lang="en-US" b="1" dirty="0" err="1" smtClean="0"/>
              <a:t>por</a:t>
            </a:r>
            <a:r>
              <a:rPr lang="en-US" b="1" dirty="0" smtClean="0"/>
              <a:t> Javier </a:t>
            </a:r>
            <a:r>
              <a:rPr lang="en-US" b="1" dirty="0" err="1" smtClean="0"/>
              <a:t>Badilla</a:t>
            </a:r>
            <a:r>
              <a:rPr lang="en-US" b="1" dirty="0" smtClean="0"/>
              <a:t>: </a:t>
            </a:r>
            <a:r>
              <a:rPr lang="en-US" dirty="0" smtClean="0">
                <a:hlinkClick r:id="rId2"/>
              </a:rPr>
              <a:t>https</a:t>
            </a:r>
            <a:r>
              <a:rPr lang="en-US" dirty="0">
                <a:hlinkClick r:id="rId2"/>
              </a:rPr>
              <a:t>://</a:t>
            </a:r>
            <a:r>
              <a:rPr lang="en-US" dirty="0" smtClean="0">
                <a:hlinkClick r:id="rId2"/>
              </a:rPr>
              <a:t>www.youtube.com/watch?v=rw_w1r8n6PM</a:t>
            </a:r>
            <a:r>
              <a:rPr lang="en-US" dirty="0" smtClean="0"/>
              <a:t> </a:t>
            </a:r>
          </a:p>
          <a:p>
            <a:r>
              <a:rPr lang="en-US" b="1" dirty="0" err="1" smtClean="0"/>
              <a:t>Consejos</a:t>
            </a:r>
            <a:r>
              <a:rPr lang="en-US" b="1" dirty="0" smtClean="0"/>
              <a:t> </a:t>
            </a:r>
            <a:r>
              <a:rPr lang="en-US" b="1" dirty="0" err="1" smtClean="0"/>
              <a:t>por</a:t>
            </a:r>
            <a:r>
              <a:rPr lang="en-US" b="1" dirty="0" smtClean="0"/>
              <a:t> </a:t>
            </a:r>
            <a:r>
              <a:rPr lang="en-US" b="1" dirty="0"/>
              <a:t>Rubén </a:t>
            </a:r>
            <a:r>
              <a:rPr lang="en-US" b="1" dirty="0" smtClean="0"/>
              <a:t>Correa: </a:t>
            </a:r>
            <a:r>
              <a:rPr lang="en-US" dirty="0">
                <a:hlinkClick r:id="rId3"/>
              </a:rPr>
              <a:t>https://</a:t>
            </a:r>
            <a:r>
              <a:rPr lang="en-US" dirty="0" smtClean="0">
                <a:hlinkClick r:id="rId3"/>
              </a:rPr>
              <a:t>www.youtube.com/watch?v=R9IHdy1lxJc</a:t>
            </a:r>
            <a:r>
              <a:rPr lang="en-US" dirty="0" smtClean="0"/>
              <a:t> </a:t>
            </a:r>
          </a:p>
          <a:p>
            <a:r>
              <a:rPr lang="en-US" b="1" dirty="0" err="1" smtClean="0"/>
              <a:t>Beneficios</a:t>
            </a:r>
            <a:r>
              <a:rPr lang="en-US" b="1" dirty="0" smtClean="0"/>
              <a:t> de la </a:t>
            </a:r>
            <a:r>
              <a:rPr lang="en-US" b="1" dirty="0" err="1" smtClean="0"/>
              <a:t>lectura</a:t>
            </a:r>
            <a:r>
              <a:rPr lang="en-US" b="1" dirty="0" smtClean="0"/>
              <a:t> </a:t>
            </a:r>
            <a:r>
              <a:rPr lang="en-US" b="1" dirty="0" err="1" smtClean="0"/>
              <a:t>rápida</a:t>
            </a:r>
            <a:r>
              <a:rPr lang="en-US" b="1" dirty="0"/>
              <a:t>: </a:t>
            </a:r>
            <a:r>
              <a:rPr lang="en-US" dirty="0">
                <a:hlinkClick r:id="rId4"/>
              </a:rPr>
              <a:t>http://www.educando.edu.do/articulos/estudiante/beneficios-de-la-lectura-rapida</a:t>
            </a:r>
            <a:r>
              <a:rPr lang="en-US" dirty="0" smtClean="0">
                <a:hlinkClick r:id="rId4"/>
              </a:rPr>
              <a:t>/</a:t>
            </a:r>
            <a:r>
              <a:rPr lang="en-US" dirty="0" smtClean="0"/>
              <a:t> </a:t>
            </a:r>
          </a:p>
          <a:p>
            <a:r>
              <a:rPr lang="en-US" b="1" dirty="0" err="1" smtClean="0"/>
              <a:t>Ventajas</a:t>
            </a:r>
            <a:r>
              <a:rPr lang="en-US" b="1" dirty="0" smtClean="0"/>
              <a:t> de la </a:t>
            </a:r>
            <a:r>
              <a:rPr lang="en-US" b="1" dirty="0" err="1" smtClean="0"/>
              <a:t>lectura</a:t>
            </a:r>
            <a:r>
              <a:rPr lang="en-US" b="1" dirty="0" smtClean="0"/>
              <a:t> </a:t>
            </a:r>
            <a:r>
              <a:rPr lang="en-US" b="1" dirty="0" err="1" smtClean="0"/>
              <a:t>veloz</a:t>
            </a:r>
            <a:r>
              <a:rPr lang="en-US" b="1" dirty="0"/>
              <a:t>: </a:t>
            </a:r>
            <a:r>
              <a:rPr lang="en-US" dirty="0">
                <a:hlinkClick r:id="rId5"/>
              </a:rPr>
              <a:t>http://</a:t>
            </a:r>
            <a:r>
              <a:rPr lang="en-US" dirty="0" smtClean="0">
                <a:hlinkClick r:id="rId5"/>
              </a:rPr>
              <a:t>unabuenasolucion.blogspot.com/2012/08/ventajas-de-la-lectura-veloz.html</a:t>
            </a:r>
            <a:r>
              <a:rPr lang="en-US" dirty="0" smtClean="0"/>
              <a:t> </a:t>
            </a:r>
          </a:p>
          <a:p>
            <a:endParaRPr lang="en-US" dirty="0"/>
          </a:p>
        </p:txBody>
      </p:sp>
    </p:spTree>
    <p:extLst>
      <p:ext uri="{BB962C8B-B14F-4D97-AF65-F5344CB8AC3E}">
        <p14:creationId xmlns:p14="http://schemas.microsoft.com/office/powerpoint/2010/main" val="1766163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r>
              <a:rPr lang="en-US" b="1" dirty="0" err="1" smtClean="0"/>
              <a:t>Cómo</a:t>
            </a:r>
            <a:r>
              <a:rPr lang="en-US" b="1" dirty="0" smtClean="0"/>
              <a:t> leer </a:t>
            </a:r>
            <a:r>
              <a:rPr lang="en-US" b="1" dirty="0" err="1" smtClean="0"/>
              <a:t>tres</a:t>
            </a:r>
            <a:r>
              <a:rPr lang="en-US" b="1" dirty="0" smtClean="0"/>
              <a:t> </a:t>
            </a:r>
            <a:r>
              <a:rPr lang="en-US" b="1" dirty="0" err="1" smtClean="0"/>
              <a:t>veces</a:t>
            </a:r>
            <a:r>
              <a:rPr lang="en-US" b="1" dirty="0" smtClean="0"/>
              <a:t> </a:t>
            </a:r>
            <a:r>
              <a:rPr lang="en-US" b="1" dirty="0" err="1" smtClean="0"/>
              <a:t>más</a:t>
            </a:r>
            <a:r>
              <a:rPr lang="en-US" b="1" dirty="0" smtClean="0"/>
              <a:t> </a:t>
            </a:r>
            <a:r>
              <a:rPr lang="en-US" b="1" dirty="0" err="1" smtClean="0"/>
              <a:t>rápido</a:t>
            </a:r>
            <a:r>
              <a:rPr lang="en-US" b="1" dirty="0" smtClean="0"/>
              <a:t>: </a:t>
            </a:r>
            <a:r>
              <a:rPr lang="en-US" dirty="0">
                <a:hlinkClick r:id="rId2"/>
              </a:rPr>
              <a:t>https://</a:t>
            </a:r>
            <a:r>
              <a:rPr lang="en-US" dirty="0" smtClean="0">
                <a:hlinkClick r:id="rId2"/>
              </a:rPr>
              <a:t>www.youtube.com/watch?v=6JLPTcZkW5I</a:t>
            </a:r>
            <a:r>
              <a:rPr lang="en-US" dirty="0" smtClean="0"/>
              <a:t> </a:t>
            </a:r>
            <a:endParaRPr lang="en-US" dirty="0"/>
          </a:p>
        </p:txBody>
      </p:sp>
      <p:sp>
        <p:nvSpPr>
          <p:cNvPr id="2" name="Left Arrow 1">
            <a:hlinkClick r:id="rId3" action="ppaction://hlinksldjump"/>
          </p:cNvPr>
          <p:cNvSpPr/>
          <p:nvPr/>
        </p:nvSpPr>
        <p:spPr>
          <a:xfrm>
            <a:off x="7620000" y="5867400"/>
            <a:ext cx="762000" cy="381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933535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emeBib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2563</TotalTime>
  <Words>2350</Words>
  <Application>Microsoft Office PowerPoint</Application>
  <PresentationFormat>On-screen Show (4:3)</PresentationFormat>
  <Paragraphs>221</Paragraphs>
  <Slides>92</Slides>
  <Notes>0</Notes>
  <HiddenSlides>0</HiddenSlides>
  <MMClips>0</MMClips>
  <ScaleCrop>false</ScaleCrop>
  <HeadingPairs>
    <vt:vector size="4" baseType="variant">
      <vt:variant>
        <vt:lpstr>Theme</vt:lpstr>
      </vt:variant>
      <vt:variant>
        <vt:i4>3</vt:i4>
      </vt:variant>
      <vt:variant>
        <vt:lpstr>Slide Titles</vt:lpstr>
      </vt:variant>
      <vt:variant>
        <vt:i4>92</vt:i4>
      </vt:variant>
    </vt:vector>
  </HeadingPairs>
  <TitlesOfParts>
    <vt:vector size="95" baseType="lpstr">
      <vt:lpstr>Office Theme</vt:lpstr>
      <vt:lpstr>ThemeBible</vt:lpstr>
      <vt:lpstr>Horizon</vt:lpstr>
      <vt:lpstr>PowerPoint Presentation</vt:lpstr>
      <vt:lpstr>Tabla de contenido </vt:lpstr>
      <vt:lpstr>Tabla de contenido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¿Por qué muchos no leen?</vt:lpstr>
      <vt:lpstr>“Mas rápido, por favor, dice el ojo”</vt:lpstr>
      <vt:lpstr>¿Por qué muchos no leen?</vt:lpstr>
      <vt:lpstr>¿Por qué muchos no leen?</vt:lpstr>
      <vt:lpstr>PowerPoint Presentation</vt:lpstr>
      <vt:lpstr>¡NO HAGA ESTO!</vt:lpstr>
      <vt:lpstr>PowerPoint Presentation</vt:lpstr>
      <vt:lpstr>Muchos piensan que la lectura rápida es simplemente un mito </vt:lpstr>
      <vt:lpstr>La lectura rápida es una realidad para el que se ejercite en ella “la práctica hace al maestro”</vt:lpstr>
      <vt:lpstr>Lectura rápida no significa solamente leer un libro rápido sin entender lo que se ha leído</vt:lpstr>
      <vt:lpstr>PowerPoint Presentation</vt:lpstr>
      <vt:lpstr>La lectura rápida se puede lograr con mucha práctica y disciplina</vt:lpstr>
      <vt:lpstr>PowerPoint Presentation</vt:lpstr>
      <vt:lpstr>La lectura rápida consiste en leer varias palabras por minuto, entendiendo lo que Se ha leído</vt:lpstr>
      <vt:lpstr>¡Se dice que John F. Kennedy podía leer 1,200 palabras por minuto!</vt:lpstr>
      <vt:lpstr>Principios Prácticos para una lectura rápida y comprensible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Media vez has considerado cuánto tiempo te toma leer una página completa, ahora cuenta la cantidad de páginas que tiene el libro.</vt:lpstr>
      <vt:lpstr>Media vez has considerado la cantidad de páginas que tiene el libro, ahora multiplica la cantidad de minutos que te tomó leer una hoja, por la cantidad completa de hojas que tiene el libro. </vt:lpstr>
      <vt:lpstr>Después de hacer esto, ahora tienes una idea aproximada del tiempo que te tomará leer un libro completo.</vt:lpstr>
      <vt:lpstr>Si lees una página completa en 3 minutos, entonces te tomará aproximadamente 6 horas para leer un libro de 150 páginas</vt:lpstr>
      <vt:lpstr>Sin embargo, recuerda que si puedes leer una página en un minuto, entonces te tomará aproximadamente dos horas y media leer todo el libro.</vt:lpstr>
      <vt:lpstr>PowerPoint Presentation</vt:lpstr>
      <vt:lpstr>PowerPoint Presentation</vt:lpstr>
      <vt:lpstr>Principio # 1: Procure leer libros que usted en realidad desea leer. </vt:lpstr>
      <vt:lpstr>Principio # 2: Si es posible escoja un lugar libre de ruido para que pueda concentrarse.</vt:lpstr>
      <vt:lpstr>Principio # 3: No trate de leer en voz alta, sino solamente en su mente y con sus ojos.</vt:lpstr>
      <vt:lpstr>Principio # 4: Trate de leer por las mañanas, ya que en este momento, la mente está lista y descansada para la lectura.</vt:lpstr>
      <vt:lpstr>Principio # 5: Trate de obtener una visión general del material que desea leer.</vt:lpstr>
      <vt:lpstr>Visión general de lo que desea leer: Observe la tabla de contenido y leála, lea los títulos principales de cada párrafo, si hay preguntas al final de cada capítulo, lea éstas primero.</vt:lpstr>
      <vt:lpstr>¿Por qué echar un vistazo a la tabla de contenido, y preguntas al final de cada capitulo del libro? </vt:lpstr>
      <vt:lpstr>¿Por qué echar un vistazo a los títulos principales o primeras oraciones de cada párrafo? </vt:lpstr>
      <vt:lpstr>Principio # 6: Procure lo más que pueda leer con frecuencia para que pueda adquirir experiencia en la lectura rápida. Entre más lea, mejores resultados tendrá.</vt:lpstr>
      <vt:lpstr>Principio # 7: Procure NO LEER palabra por palabra, sino más bien, enfóquese solamente en las palabras que tienen significado mayor. Trate de abarcar varias palabras en una fijación </vt:lpstr>
      <vt:lpstr>Principio # 8: Entrene su ojo para que se enfoque solamente en las palabras importantes y de mayor significado. Su ojo debe aprender cómo fotografiar las palabras importantes</vt:lpstr>
      <vt:lpstr>Ejercicio: 87 palabras / Sólo se leen 52 para entender lo que se quiere decir</vt:lpstr>
      <vt:lpstr>Ejercicio: Sólo se leen 52 para entender lo que se quiere decir</vt:lpstr>
      <vt:lpstr>Procura leer solamente las palabras importantes</vt:lpstr>
      <vt:lpstr>Principio # 9: Concentrate para que NO lea de nuevo lo que acaba de leer.</vt:lpstr>
      <vt:lpstr>PowerPoint Presentation</vt:lpstr>
      <vt:lpstr>Solamente lea palabras claves</vt:lpstr>
      <vt:lpstr>PowerPoint Presentation</vt:lpstr>
      <vt:lpstr>PowerPoint Presentation</vt:lpstr>
      <vt:lpstr>Principio # 12: Procure colocar lo que ha aprendido en la memoria larga y no la corta. Una manera de lograr esto es compartiendo con otros lo que ha aprendido.</vt:lpstr>
      <vt:lpstr>PowerPoint Presentation</vt:lpstr>
      <vt:lpstr>PowerPoint Presentation</vt:lpstr>
      <vt:lpstr>PowerPoint Presentation</vt:lpstr>
      <vt:lpstr>Principio # 16: PROCURE lograr lo siguiente:  (1) Velocidad en la lectura, (2) Comprensión, y (3) Retención.</vt:lpstr>
      <vt:lpstr>Principio # 17: RECUERDE las ventajas de aprender a leer de una manera rápida y comprensible.</vt:lpstr>
      <vt:lpstr>PowerPoint Presentation</vt:lpstr>
      <vt:lpstr>Beneficios de la lectura regular y rápida</vt:lpstr>
      <vt:lpstr>Beneficios de la lectura regular y rápida</vt:lpstr>
      <vt:lpstr>Beneficios de la lectura regular y rápida</vt:lpstr>
      <vt:lpstr>Principio # 18: Si es posible, toma notas de las ideas que han aprendido en la lectura. También puedes hacer notas en el margen del libro. </vt:lpstr>
      <vt:lpstr>Principio # 19: No se de por vencido ni se desanime. Los resultados no vienen de la noche a la mañana, sino más bien, por medio de la práctica continua. “La práctica hace al maestro”.</vt:lpstr>
      <vt:lpstr>PowerPoint Presentation</vt:lpstr>
      <vt:lpstr>Visita la siguiente página de YouTube para ejercicios sobre la lectura rápida (versión inglés) https://www.youtube.com/watch?v=SPPe7-tusOg </vt:lpstr>
      <vt:lpstr>Visita la siguiente página de YouTube para ejercicios sobre cómo ejercitar el moviemiento de tu ojo https://www.youtube.com/watch?v=DeF7AeZJzsY </vt:lpstr>
      <vt:lpstr>PowerPoint Presentation</vt:lpstr>
      <vt:lpstr>Libros y Artículos Religiosos</vt:lpstr>
      <vt:lpstr>Libros y Artículos Religiosos</vt:lpstr>
      <vt:lpstr>Libros y Artículos Religiosos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Willie's</dc:creator>
  <cp:lastModifiedBy>Willie's</cp:lastModifiedBy>
  <cp:revision>73</cp:revision>
  <dcterms:created xsi:type="dcterms:W3CDTF">2017-03-13T12:25:21Z</dcterms:created>
  <dcterms:modified xsi:type="dcterms:W3CDTF">2017-04-03T17:38:57Z</dcterms:modified>
</cp:coreProperties>
</file>