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5" r:id="rId4"/>
    <p:sldId id="266" r:id="rId5"/>
    <p:sldId id="259" r:id="rId6"/>
    <p:sldId id="257" r:id="rId7"/>
    <p:sldId id="260" r:id="rId8"/>
    <p:sldId id="262" r:id="rId9"/>
    <p:sldId id="263" r:id="rId10"/>
    <p:sldId id="264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8"/>
    <p:restoredTop sz="95680"/>
  </p:normalViewPr>
  <p:slideViewPr>
    <p:cSldViewPr snapToGrid="0" snapToObjects="1">
      <p:cViewPr varScale="1">
        <p:scale>
          <a:sx n="108" d="100"/>
          <a:sy n="108" d="100"/>
        </p:scale>
        <p:origin x="2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vpee?ref=BibleVPEE.2Ti1.12&amp;off=4&amp;ctx=stol+y+maestro.l+12%EF%BB%BF~Precisamente+por+es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f.ly/logosres/vpee?ref=BibleVPEE.2Ti1.12&amp;off=4&amp;ctx=stol+y+maestro.l+12%EF%BB%BF~Precisamente+por+eso" TargetMode="External"/><Relationship Id="rId2" Type="http://schemas.openxmlformats.org/officeDocument/2006/relationships/hyperlink" Target="https://ref.ly/logosres/lbla95?ref=BibleNASB95.2Ti1.12&amp;off=3&amp;ctx=ol+y+maestro%EF%BB%BFa.+%0a12%C2%A0~Por+lo+cual+tambi%C3%A9n+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897ED-01E7-EB4F-9BC3-9FE25736E2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/>
              <a:t>La </a:t>
            </a:r>
            <a:r>
              <a:rPr lang="en-US" sz="6000" b="1" dirty="0" err="1"/>
              <a:t>importancia</a:t>
            </a:r>
            <a:r>
              <a:rPr lang="en-US" sz="6000" b="1" dirty="0"/>
              <a:t> de la </a:t>
            </a:r>
            <a:r>
              <a:rPr lang="en-US" sz="6000" b="1" dirty="0" err="1"/>
              <a:t>convicción</a:t>
            </a:r>
            <a:r>
              <a:rPr lang="en-US" sz="6000" b="1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24A017-AB3A-E644-AD52-D371CEAAC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The Importance of Conviction</a:t>
            </a:r>
          </a:p>
        </p:txBody>
      </p:sp>
    </p:spTree>
    <p:extLst>
      <p:ext uri="{BB962C8B-B14F-4D97-AF65-F5344CB8AC3E}">
        <p14:creationId xmlns:p14="http://schemas.microsoft.com/office/powerpoint/2010/main" val="251899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15AB-5076-724E-9DB2-5912DF12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</a:t>
            </a:r>
            <a:r>
              <a:rPr lang="en-US" dirty="0" err="1"/>
              <a:t>Timoteo</a:t>
            </a:r>
            <a:r>
              <a:rPr lang="en-US" dirty="0"/>
              <a:t> 1:12 / 2 Timothy 1:12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30C87-DE1A-1B4B-A74F-8B17DA62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46317"/>
            <a:ext cx="9601196" cy="34295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400" dirty="0"/>
              <a:t>“Por lo </a:t>
            </a:r>
            <a:r>
              <a:rPr lang="en-US" sz="4400" dirty="0" err="1"/>
              <a:t>cual</a:t>
            </a:r>
            <a:r>
              <a:rPr lang="en-US" sz="4400" dirty="0"/>
              <a:t> </a:t>
            </a:r>
            <a:r>
              <a:rPr lang="en-US" sz="4400" dirty="0" err="1"/>
              <a:t>asimismo</a:t>
            </a:r>
            <a:r>
              <a:rPr lang="en-US" sz="4400" dirty="0"/>
              <a:t> </a:t>
            </a:r>
            <a:r>
              <a:rPr lang="en-US" sz="4400" dirty="0" err="1"/>
              <a:t>padezco</a:t>
            </a:r>
            <a:r>
              <a:rPr lang="en-US" sz="4400" dirty="0"/>
              <a:t> </a:t>
            </a:r>
            <a:r>
              <a:rPr lang="en-US" sz="4400" dirty="0" err="1"/>
              <a:t>esto</a:t>
            </a:r>
            <a:r>
              <a:rPr lang="en-US" sz="4400" dirty="0"/>
              <a:t>; </a:t>
            </a:r>
            <a:r>
              <a:rPr lang="en-US" sz="4400" dirty="0" err="1"/>
              <a:t>pero</a:t>
            </a:r>
            <a:r>
              <a:rPr lang="en-US" sz="4400" dirty="0"/>
              <a:t> no me </a:t>
            </a:r>
            <a:r>
              <a:rPr lang="en-US" sz="4400" dirty="0" err="1"/>
              <a:t>avergüenzo</a:t>
            </a:r>
            <a:r>
              <a:rPr lang="en-US" sz="4400" dirty="0"/>
              <a:t>, </a:t>
            </a:r>
            <a:r>
              <a:rPr lang="en-US" sz="4400" b="1" dirty="0" err="1">
                <a:solidFill>
                  <a:srgbClr val="FF0000"/>
                </a:solidFill>
              </a:rPr>
              <a:t>porque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yo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sé</a:t>
            </a:r>
            <a:r>
              <a:rPr lang="en-US" sz="4400" b="1" dirty="0">
                <a:solidFill>
                  <a:srgbClr val="FF0000"/>
                </a:solidFill>
              </a:rPr>
              <a:t> a </a:t>
            </a:r>
            <a:r>
              <a:rPr lang="en-US" sz="4400" b="1" dirty="0" err="1">
                <a:solidFill>
                  <a:srgbClr val="FF0000"/>
                </a:solidFill>
              </a:rPr>
              <a:t>quién</a:t>
            </a:r>
            <a:r>
              <a:rPr lang="en-US" sz="4400" b="1" dirty="0">
                <a:solidFill>
                  <a:srgbClr val="FF0000"/>
                </a:solidFill>
              </a:rPr>
              <a:t> he </a:t>
            </a:r>
            <a:r>
              <a:rPr lang="en-US" sz="4400" b="1" dirty="0" err="1">
                <a:solidFill>
                  <a:srgbClr val="FF0000"/>
                </a:solidFill>
              </a:rPr>
              <a:t>creído</a:t>
            </a:r>
            <a:r>
              <a:rPr lang="en-US" sz="4400" dirty="0"/>
              <a:t>, y </a:t>
            </a:r>
            <a:r>
              <a:rPr lang="en-US" sz="4400" b="1" dirty="0" err="1">
                <a:solidFill>
                  <a:srgbClr val="FF0000"/>
                </a:solidFill>
              </a:rPr>
              <a:t>estoy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seguro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dirty="0"/>
              <a:t>que </a:t>
            </a:r>
            <a:r>
              <a:rPr lang="en-US" sz="4400" dirty="0" err="1"/>
              <a:t>es</a:t>
            </a:r>
            <a:r>
              <a:rPr lang="en-US" sz="4400" dirty="0"/>
              <a:t> </a:t>
            </a:r>
            <a:r>
              <a:rPr lang="en-US" sz="4400" dirty="0" err="1"/>
              <a:t>poderoso</a:t>
            </a:r>
            <a:r>
              <a:rPr lang="en-US" sz="4400" dirty="0"/>
              <a:t> para </a:t>
            </a:r>
            <a:r>
              <a:rPr lang="en-US" sz="4400" dirty="0" err="1"/>
              <a:t>guardar</a:t>
            </a:r>
            <a:r>
              <a:rPr lang="en-US" sz="4400" dirty="0"/>
              <a:t> mi </a:t>
            </a:r>
            <a:r>
              <a:rPr lang="en-US" sz="4400" dirty="0" err="1"/>
              <a:t>depósito</a:t>
            </a:r>
            <a:r>
              <a:rPr lang="en-US" sz="4400" dirty="0"/>
              <a:t> para </a:t>
            </a:r>
            <a:r>
              <a:rPr lang="en-US" sz="4400" dirty="0" err="1"/>
              <a:t>aquel</a:t>
            </a:r>
            <a:r>
              <a:rPr lang="en-US" sz="4400" dirty="0"/>
              <a:t> </a:t>
            </a:r>
            <a:r>
              <a:rPr lang="en-US" sz="4400" dirty="0" err="1"/>
              <a:t>día</a:t>
            </a:r>
            <a:r>
              <a:rPr lang="en-US" sz="4400" dirty="0"/>
              <a:t>” (RV 1960).</a:t>
            </a:r>
          </a:p>
        </p:txBody>
      </p:sp>
    </p:spTree>
    <p:extLst>
      <p:ext uri="{BB962C8B-B14F-4D97-AF65-F5344CB8AC3E}">
        <p14:creationId xmlns:p14="http://schemas.microsoft.com/office/powerpoint/2010/main" val="1363913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15AB-5076-724E-9DB2-5912DF12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</a:t>
            </a:r>
            <a:r>
              <a:rPr lang="en-US" dirty="0" err="1"/>
              <a:t>Timoteo</a:t>
            </a:r>
            <a:r>
              <a:rPr lang="en-US" dirty="0"/>
              <a:t> 1:12 / 2 Timothy 1:12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30C87-DE1A-1B4B-A74F-8B17DA62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46317"/>
            <a:ext cx="9601196" cy="342955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“</a:t>
            </a:r>
            <a:r>
              <a:rPr lang="en-US" sz="3600" dirty="0" err="1"/>
              <a:t>Precisamente</a:t>
            </a:r>
            <a:r>
              <a:rPr lang="en-US" sz="3600" dirty="0"/>
              <a:t> </a:t>
            </a:r>
            <a:r>
              <a:rPr lang="en-US" sz="3600" dirty="0" err="1"/>
              <a:t>por</a:t>
            </a:r>
            <a:r>
              <a:rPr lang="en-US" sz="3600" dirty="0"/>
              <a:t> </a:t>
            </a:r>
            <a:r>
              <a:rPr lang="en-US" sz="3600" dirty="0" err="1"/>
              <a:t>eso</a:t>
            </a:r>
            <a:r>
              <a:rPr lang="en-US" sz="3600" dirty="0"/>
              <a:t> </a:t>
            </a:r>
            <a:r>
              <a:rPr lang="en-US" sz="3600" dirty="0" err="1"/>
              <a:t>sufro</a:t>
            </a:r>
            <a:r>
              <a:rPr lang="en-US" sz="3600" dirty="0"/>
              <a:t> </a:t>
            </a:r>
            <a:r>
              <a:rPr lang="en-US" sz="3600" dirty="0" err="1"/>
              <a:t>todas</a:t>
            </a:r>
            <a:r>
              <a:rPr lang="en-US" sz="3600" dirty="0"/>
              <a:t> </a:t>
            </a:r>
            <a:r>
              <a:rPr lang="en-US" sz="3600" dirty="0" err="1"/>
              <a:t>estas</a:t>
            </a:r>
            <a:r>
              <a:rPr lang="en-US" sz="3600" dirty="0"/>
              <a:t> </a:t>
            </a:r>
            <a:r>
              <a:rPr lang="en-US" sz="3600" dirty="0" err="1"/>
              <a:t>cosas</a:t>
            </a:r>
            <a:r>
              <a:rPr lang="en-US" sz="3600" dirty="0"/>
              <a:t>. Pero no me </a:t>
            </a:r>
            <a:r>
              <a:rPr lang="en-US" sz="3600" dirty="0" err="1"/>
              <a:t>avergüenzo</a:t>
            </a:r>
            <a:r>
              <a:rPr lang="en-US" sz="3600" dirty="0"/>
              <a:t> de </a:t>
            </a:r>
            <a:r>
              <a:rPr lang="en-US" sz="3600" dirty="0" err="1"/>
              <a:t>ello</a:t>
            </a:r>
            <a:r>
              <a:rPr lang="en-US" sz="3600" dirty="0"/>
              <a:t>, </a:t>
            </a:r>
            <a:r>
              <a:rPr lang="en-US" sz="3600" b="1" dirty="0" err="1">
                <a:solidFill>
                  <a:srgbClr val="FF0000"/>
                </a:solidFill>
              </a:rPr>
              <a:t>porque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yo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sé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quién</a:t>
            </a:r>
            <a:r>
              <a:rPr lang="en-US" sz="3600" b="1" dirty="0">
                <a:solidFill>
                  <a:srgbClr val="FF0000"/>
                </a:solidFill>
              </a:rPr>
              <a:t> he </a:t>
            </a:r>
            <a:r>
              <a:rPr lang="en-US" sz="3600" b="1" dirty="0" err="1">
                <a:solidFill>
                  <a:srgbClr val="FF0000"/>
                </a:solidFill>
              </a:rPr>
              <a:t>puesto</a:t>
            </a:r>
            <a:r>
              <a:rPr lang="en-US" sz="3600" b="1" dirty="0">
                <a:solidFill>
                  <a:srgbClr val="FF0000"/>
                </a:solidFill>
              </a:rPr>
              <a:t> mi </a:t>
            </a:r>
            <a:r>
              <a:rPr lang="en-US" sz="3600" b="1" dirty="0" err="1">
                <a:solidFill>
                  <a:srgbClr val="FF0000"/>
                </a:solidFill>
              </a:rPr>
              <a:t>confianza</a:t>
            </a:r>
            <a:r>
              <a:rPr lang="en-US" sz="3600" dirty="0"/>
              <a:t>; y </a:t>
            </a:r>
            <a:r>
              <a:rPr lang="en-US" sz="3600" b="1" dirty="0" err="1">
                <a:solidFill>
                  <a:srgbClr val="FF0000"/>
                </a:solidFill>
              </a:rPr>
              <a:t>estoy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seguro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de que </a:t>
            </a:r>
            <a:r>
              <a:rPr lang="en-US" sz="3600" dirty="0" err="1"/>
              <a:t>él</a:t>
            </a:r>
            <a:r>
              <a:rPr lang="en-US" sz="3600" dirty="0"/>
              <a:t> </a:t>
            </a:r>
            <a:r>
              <a:rPr lang="en-US" sz="3600" dirty="0" err="1"/>
              <a:t>tiene</a:t>
            </a:r>
            <a:r>
              <a:rPr lang="en-US" sz="3600" dirty="0"/>
              <a:t> </a:t>
            </a:r>
            <a:r>
              <a:rPr lang="en-US" sz="3600" dirty="0" err="1"/>
              <a:t>poder</a:t>
            </a:r>
            <a:r>
              <a:rPr lang="en-US" sz="3600" dirty="0"/>
              <a:t> para </a:t>
            </a:r>
            <a:r>
              <a:rPr lang="en-US" sz="3600" dirty="0" err="1"/>
              <a:t>guardar</a:t>
            </a:r>
            <a:r>
              <a:rPr lang="en-US" sz="3600" dirty="0"/>
              <a:t> hasta </a:t>
            </a:r>
            <a:r>
              <a:rPr lang="en-US" sz="3600" dirty="0" err="1"/>
              <a:t>aquel</a:t>
            </a:r>
            <a:r>
              <a:rPr lang="en-US" sz="3600" dirty="0"/>
              <a:t> </a:t>
            </a:r>
            <a:r>
              <a:rPr lang="en-US" sz="3600" dirty="0" err="1"/>
              <a:t>día</a:t>
            </a:r>
            <a:r>
              <a:rPr lang="en-US" sz="3600" dirty="0"/>
              <a:t> lo que me ha </a:t>
            </a:r>
            <a:r>
              <a:rPr lang="en-US" sz="3600" dirty="0" err="1"/>
              <a:t>encomendado</a:t>
            </a:r>
            <a:r>
              <a:rPr lang="en-US" sz="3600" dirty="0"/>
              <a:t>”.</a:t>
            </a:r>
          </a:p>
          <a:p>
            <a:pPr marL="0" indent="0">
              <a:buNone/>
            </a:pPr>
            <a:endParaRPr lang="en-US" i="1" u="sng" dirty="0">
              <a:hlinkClick r:id="rId2"/>
            </a:endParaRPr>
          </a:p>
          <a:p>
            <a:pPr marL="0" indent="0">
              <a:buNone/>
            </a:pPr>
            <a:r>
              <a:rPr lang="en-US" i="1" u="sng" dirty="0">
                <a:hlinkClick r:id="rId2"/>
              </a:rPr>
              <a:t>La Bibla de Estudio: Dios Habla Hoy</a:t>
            </a:r>
            <a:r>
              <a:rPr lang="en-US" dirty="0"/>
              <a:t>, electronic ed. (Miami, FL: </a:t>
            </a:r>
            <a:r>
              <a:rPr lang="en-US" dirty="0" err="1"/>
              <a:t>Sociedades</a:t>
            </a:r>
            <a:r>
              <a:rPr lang="en-US" dirty="0"/>
              <a:t> </a:t>
            </a:r>
            <a:r>
              <a:rPr lang="en-US" dirty="0" err="1"/>
              <a:t>Bíblicas</a:t>
            </a:r>
            <a:r>
              <a:rPr lang="en-US" dirty="0"/>
              <a:t> </a:t>
            </a:r>
            <a:r>
              <a:rPr lang="en-US" dirty="0" err="1"/>
              <a:t>Unidas</a:t>
            </a:r>
            <a:r>
              <a:rPr lang="en-US" dirty="0"/>
              <a:t>, 1998), 2 </a:t>
            </a:r>
            <a:r>
              <a:rPr lang="en-US" dirty="0" err="1"/>
              <a:t>Ti</a:t>
            </a:r>
            <a:r>
              <a:rPr lang="en-US" dirty="0"/>
              <a:t> 1:12.</a:t>
            </a:r>
          </a:p>
        </p:txBody>
      </p:sp>
    </p:spTree>
    <p:extLst>
      <p:ext uri="{BB962C8B-B14F-4D97-AF65-F5344CB8AC3E}">
        <p14:creationId xmlns:p14="http://schemas.microsoft.com/office/powerpoint/2010/main" val="386620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15AB-5076-724E-9DB2-5912DF12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</a:t>
            </a:r>
            <a:r>
              <a:rPr lang="en-US" dirty="0" err="1"/>
              <a:t>Timoteo</a:t>
            </a:r>
            <a:r>
              <a:rPr lang="en-US" dirty="0"/>
              <a:t> 1:12 / 2 Timothy 1:12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30C87-DE1A-1B4B-A74F-8B17DA62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46317"/>
            <a:ext cx="9601196" cy="34295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“Por lo </a:t>
            </a:r>
            <a:r>
              <a:rPr lang="en-US" sz="3600" dirty="0" err="1"/>
              <a:t>cual</a:t>
            </a:r>
            <a:r>
              <a:rPr lang="en-US" sz="3600" dirty="0"/>
              <a:t> </a:t>
            </a:r>
            <a:r>
              <a:rPr lang="en-US" sz="3600" dirty="0" err="1"/>
              <a:t>también</a:t>
            </a:r>
            <a:r>
              <a:rPr lang="en-US" sz="3600" dirty="0"/>
              <a:t> </a:t>
            </a:r>
            <a:r>
              <a:rPr lang="en-US" sz="3600" dirty="0" err="1"/>
              <a:t>sufro</a:t>
            </a:r>
            <a:r>
              <a:rPr lang="en-US" sz="3600" dirty="0"/>
              <a:t> </a:t>
            </a:r>
            <a:r>
              <a:rPr lang="en-US" sz="3600" dirty="0" err="1"/>
              <a:t>estas</a:t>
            </a:r>
            <a:r>
              <a:rPr lang="en-US" sz="3600" dirty="0"/>
              <a:t> </a:t>
            </a:r>
            <a:r>
              <a:rPr lang="en-US" sz="3600" dirty="0" err="1"/>
              <a:t>cosas</a:t>
            </a:r>
            <a:r>
              <a:rPr lang="en-US" sz="3600" dirty="0"/>
              <a:t>, </a:t>
            </a:r>
            <a:r>
              <a:rPr lang="en-US" sz="3600" dirty="0" err="1"/>
              <a:t>pero</a:t>
            </a:r>
            <a:r>
              <a:rPr lang="en-US" sz="3600" dirty="0"/>
              <a:t> no me </a:t>
            </a:r>
            <a:r>
              <a:rPr lang="en-US" sz="3600" dirty="0" err="1"/>
              <a:t>avergüenzo</a:t>
            </a:r>
            <a:r>
              <a:rPr lang="en-US" sz="3600" dirty="0"/>
              <a:t>; </a:t>
            </a:r>
            <a:r>
              <a:rPr lang="en-US" sz="3600" b="1" dirty="0" err="1">
                <a:solidFill>
                  <a:srgbClr val="FF0000"/>
                </a:solidFill>
              </a:rPr>
              <a:t>porque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yo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sé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quién</a:t>
            </a:r>
            <a:r>
              <a:rPr lang="en-US" sz="3600" b="1" dirty="0">
                <a:solidFill>
                  <a:srgbClr val="FF0000"/>
                </a:solidFill>
              </a:rPr>
              <a:t> he </a:t>
            </a:r>
            <a:r>
              <a:rPr lang="en-US" sz="3600" b="1" dirty="0" err="1">
                <a:solidFill>
                  <a:srgbClr val="FF0000"/>
                </a:solidFill>
              </a:rPr>
              <a:t>creído</a:t>
            </a:r>
            <a:r>
              <a:rPr lang="en-US" sz="3600" dirty="0"/>
              <a:t>, y </a:t>
            </a:r>
            <a:r>
              <a:rPr lang="en-US" sz="3600" b="1" dirty="0" err="1">
                <a:solidFill>
                  <a:srgbClr val="FF0000"/>
                </a:solidFill>
              </a:rPr>
              <a:t>estoy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convencido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de que </a:t>
            </a:r>
            <a:r>
              <a:rPr lang="en-US" sz="3600" dirty="0" err="1"/>
              <a:t>es</a:t>
            </a:r>
            <a:r>
              <a:rPr lang="en-US" sz="3600" dirty="0"/>
              <a:t> </a:t>
            </a:r>
            <a:r>
              <a:rPr lang="en-US" sz="3600" dirty="0" err="1"/>
              <a:t>poderoso</a:t>
            </a:r>
            <a:r>
              <a:rPr lang="en-US" sz="3600" baseline="30000" dirty="0" err="1"/>
              <a:t>b</a:t>
            </a:r>
            <a:r>
              <a:rPr lang="en-US" sz="3600" dirty="0"/>
              <a:t> para </a:t>
            </a:r>
            <a:r>
              <a:rPr lang="en-US" sz="3600" dirty="0" err="1"/>
              <a:t>guardar</a:t>
            </a:r>
            <a:r>
              <a:rPr lang="en-US" sz="3600" dirty="0"/>
              <a:t> mi </a:t>
            </a:r>
            <a:r>
              <a:rPr lang="en-US" sz="3600" dirty="0" err="1"/>
              <a:t>depósito</a:t>
            </a:r>
            <a:r>
              <a:rPr lang="en-US" sz="3600" dirty="0"/>
              <a:t> hasta </a:t>
            </a:r>
            <a:r>
              <a:rPr lang="en-US" sz="3600" dirty="0" err="1"/>
              <a:t>aquel</a:t>
            </a:r>
            <a:r>
              <a:rPr lang="en-US" sz="3600" dirty="0"/>
              <a:t> </a:t>
            </a:r>
            <a:r>
              <a:rPr lang="en-US" sz="3600" dirty="0" err="1"/>
              <a:t>día</a:t>
            </a:r>
            <a:r>
              <a:rPr lang="en-US" sz="3600" dirty="0"/>
              <a:t>”. </a:t>
            </a:r>
          </a:p>
          <a:p>
            <a:pPr marL="0" indent="0">
              <a:buNone/>
            </a:pPr>
            <a:r>
              <a:rPr lang="en-US" sz="2000" dirty="0"/>
              <a:t>Lockman Foundation, </a:t>
            </a:r>
            <a:r>
              <a:rPr lang="en-US" sz="2000" i="1" u="sng" dirty="0">
                <a:hlinkClick r:id="rId2"/>
              </a:rPr>
              <a:t>Santa Biblia: La Biblia de Las Américas: Con Referencias Y Notas</a:t>
            </a:r>
            <a:r>
              <a:rPr lang="en-US" sz="2000" dirty="0"/>
              <a:t>, electronic ed. (La Habra, CA: Editorial Fundación, Casa Editorial para La Fundación </a:t>
            </a:r>
            <a:r>
              <a:rPr lang="en-US" sz="2000" dirty="0" err="1"/>
              <a:t>Bíblica</a:t>
            </a:r>
            <a:r>
              <a:rPr lang="en-US" sz="2000" dirty="0"/>
              <a:t> Lockman, 1998), 2 </a:t>
            </a:r>
            <a:r>
              <a:rPr lang="en-US" sz="2000" dirty="0" err="1"/>
              <a:t>Ti</a:t>
            </a:r>
            <a:r>
              <a:rPr lang="en-US" sz="2000" dirty="0"/>
              <a:t> 1:12.</a:t>
            </a:r>
          </a:p>
          <a:p>
            <a:pPr marL="0" indent="0">
              <a:buNone/>
            </a:pPr>
            <a:endParaRPr lang="en-US" i="1" u="sng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64607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BCA6-567E-6441-AEA5-9036D5B7E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>
            <a:noAutofit/>
          </a:bodyPr>
          <a:lstStyle/>
          <a:p>
            <a:r>
              <a:rPr lang="en-US" sz="4000" dirty="0"/>
              <a:t>El </a:t>
            </a:r>
            <a:r>
              <a:rPr lang="en-US" sz="4000" dirty="0" err="1"/>
              <a:t>verbo</a:t>
            </a:r>
            <a:r>
              <a:rPr lang="en-US" sz="4000" dirty="0"/>
              <a:t> “</a:t>
            </a:r>
            <a:r>
              <a:rPr lang="en-US" sz="4000" dirty="0" err="1"/>
              <a:t>sé</a:t>
            </a:r>
            <a:r>
              <a:rPr lang="en-US" sz="4000" dirty="0"/>
              <a:t>, </a:t>
            </a:r>
            <a:r>
              <a:rPr lang="en-US" sz="4000" dirty="0" err="1"/>
              <a:t>creído</a:t>
            </a:r>
            <a:r>
              <a:rPr lang="en-US" sz="4000" dirty="0"/>
              <a:t>”—Gr. </a:t>
            </a:r>
            <a:r>
              <a:rPr lang="en-US" sz="4000" dirty="0" err="1"/>
              <a:t>oida</a:t>
            </a:r>
            <a:r>
              <a:rPr lang="en-US" sz="4000" dirty="0"/>
              <a:t>/</a:t>
            </a:r>
            <a:r>
              <a:rPr lang="en-US" sz="4000" dirty="0" err="1"/>
              <a:t>pepísteuka</a:t>
            </a:r>
            <a:br>
              <a:rPr lang="en-US" sz="5400" dirty="0"/>
            </a:br>
            <a:r>
              <a:rPr lang="en-US" sz="3200" dirty="0"/>
              <a:t>The verb “know, believed”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8A9FF-B698-ED49-9D5A-98BF51035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El </a:t>
            </a:r>
            <a:r>
              <a:rPr lang="en-US" sz="3200" dirty="0" err="1"/>
              <a:t>verbo</a:t>
            </a:r>
            <a:r>
              <a:rPr lang="en-US" sz="3200" dirty="0"/>
              <a:t> “</a:t>
            </a:r>
            <a:r>
              <a:rPr lang="en-US" sz="3200" dirty="0" err="1"/>
              <a:t>Sé</a:t>
            </a:r>
            <a:r>
              <a:rPr lang="en-US" sz="3200" dirty="0"/>
              <a:t>” se </a:t>
            </a:r>
            <a:r>
              <a:rPr lang="en-US" sz="3200" dirty="0" err="1"/>
              <a:t>encuentra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el </a:t>
            </a:r>
            <a:r>
              <a:rPr lang="en-US" sz="3200" dirty="0" err="1"/>
              <a:t>tiempo</a:t>
            </a:r>
            <a:r>
              <a:rPr lang="en-US" sz="3200" dirty="0"/>
              <a:t> perfecto. La idea del perfecto </a:t>
            </a:r>
            <a:r>
              <a:rPr lang="en-US" sz="3200" dirty="0" err="1"/>
              <a:t>denota</a:t>
            </a:r>
            <a:r>
              <a:rPr lang="en-US" sz="3200" dirty="0"/>
              <a:t> </a:t>
            </a:r>
            <a:r>
              <a:rPr lang="en-US" sz="3200" dirty="0" err="1"/>
              <a:t>una</a:t>
            </a:r>
            <a:r>
              <a:rPr lang="en-US" sz="3200" dirty="0"/>
              <a:t> </a:t>
            </a:r>
            <a:r>
              <a:rPr lang="en-US" sz="3200" dirty="0" err="1"/>
              <a:t>acción</a:t>
            </a:r>
            <a:r>
              <a:rPr lang="en-US" sz="3200" dirty="0"/>
              <a:t> que se </a:t>
            </a:r>
            <a:r>
              <a:rPr lang="en-US" sz="3200" dirty="0" err="1"/>
              <a:t>llevó</a:t>
            </a:r>
            <a:r>
              <a:rPr lang="en-US" sz="3200" dirty="0"/>
              <a:t> a </a:t>
            </a:r>
            <a:r>
              <a:rPr lang="en-US" sz="3200" dirty="0" err="1"/>
              <a:t>cabo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el </a:t>
            </a:r>
            <a:r>
              <a:rPr lang="en-US" sz="3200" dirty="0" err="1"/>
              <a:t>pasado</a:t>
            </a:r>
            <a:r>
              <a:rPr lang="en-US" sz="3200" dirty="0"/>
              <a:t>, </a:t>
            </a:r>
            <a:r>
              <a:rPr lang="en-US" sz="3200" dirty="0" err="1"/>
              <a:t>pero</a:t>
            </a:r>
            <a:r>
              <a:rPr lang="en-US" sz="3200" dirty="0"/>
              <a:t> que </a:t>
            </a:r>
            <a:r>
              <a:rPr lang="en-US" sz="3200" dirty="0" err="1"/>
              <a:t>sus</a:t>
            </a:r>
            <a:r>
              <a:rPr lang="en-US" sz="3200" dirty="0"/>
              <a:t> </a:t>
            </a:r>
            <a:r>
              <a:rPr lang="en-US" sz="3200" dirty="0" err="1"/>
              <a:t>resultados</a:t>
            </a:r>
            <a:r>
              <a:rPr lang="en-US" sz="3200" dirty="0"/>
              <a:t> </a:t>
            </a:r>
            <a:r>
              <a:rPr lang="en-US" sz="3200" dirty="0" err="1"/>
              <a:t>continuan</a:t>
            </a:r>
            <a:r>
              <a:rPr lang="en-US" sz="3200" dirty="0"/>
              <a:t> </a:t>
            </a:r>
            <a:r>
              <a:rPr lang="en-US" sz="3200" dirty="0" err="1"/>
              <a:t>aun</a:t>
            </a:r>
            <a:r>
              <a:rPr lang="en-US" sz="3200" dirty="0"/>
              <a:t> hasta el </a:t>
            </a:r>
            <a:r>
              <a:rPr lang="en-US" sz="3200" dirty="0" err="1"/>
              <a:t>presente</a:t>
            </a:r>
            <a:r>
              <a:rPr lang="en-US" sz="3200" dirty="0"/>
              <a:t>. </a:t>
            </a:r>
          </a:p>
          <a:p>
            <a:pPr marL="0" indent="0" algn="ctr">
              <a:buNone/>
            </a:pPr>
            <a:r>
              <a:rPr lang="en-US" sz="3200" i="1" dirty="0">
                <a:solidFill>
                  <a:srgbClr val="FF0000"/>
                </a:solidFill>
              </a:rPr>
              <a:t>The verb “know” is found in the perfect tense and denotes an action that took place in the past, but its results continue even to the present. </a:t>
            </a:r>
          </a:p>
        </p:txBody>
      </p:sp>
    </p:spTree>
    <p:extLst>
      <p:ext uri="{BB962C8B-B14F-4D97-AF65-F5344CB8AC3E}">
        <p14:creationId xmlns:p14="http://schemas.microsoft.com/office/powerpoint/2010/main" val="3567424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5B2EC-C947-7746-970C-6093D27B4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significado</a:t>
            </a:r>
            <a:r>
              <a:rPr lang="en-US" dirty="0"/>
              <a:t> / The 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7B92-398D-094C-91BD-55E38F2F2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El </a:t>
            </a:r>
            <a:r>
              <a:rPr lang="en-US" sz="4000" dirty="0" err="1"/>
              <a:t>apóstol</a:t>
            </a:r>
            <a:r>
              <a:rPr lang="en-US" sz="4000" dirty="0"/>
              <a:t> Pablo </a:t>
            </a:r>
            <a:r>
              <a:rPr lang="en-US" sz="4000" i="1" dirty="0" err="1">
                <a:solidFill>
                  <a:srgbClr val="FF0000"/>
                </a:solidFill>
              </a:rPr>
              <a:t>creyó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conversión</a:t>
            </a:r>
            <a:r>
              <a:rPr lang="en-US" sz="4000" dirty="0"/>
              <a:t> y </a:t>
            </a:r>
            <a:r>
              <a:rPr lang="en-US" sz="4000" i="1" dirty="0" err="1">
                <a:solidFill>
                  <a:srgbClr val="FF0000"/>
                </a:solidFill>
              </a:rPr>
              <a:t>continuó</a:t>
            </a:r>
            <a:r>
              <a:rPr lang="en-US" sz="4000" i="1" dirty="0">
                <a:solidFill>
                  <a:srgbClr val="FF0000"/>
                </a:solidFill>
              </a:rPr>
              <a:t> </a:t>
            </a:r>
            <a:r>
              <a:rPr lang="en-US" sz="4000" i="1" dirty="0" err="1">
                <a:solidFill>
                  <a:srgbClr val="FF0000"/>
                </a:solidFill>
              </a:rPr>
              <a:t>creyendo</a:t>
            </a:r>
            <a:r>
              <a:rPr lang="en-US" sz="4000" i="1" dirty="0">
                <a:solidFill>
                  <a:srgbClr val="FF0000"/>
                </a:solidFill>
              </a:rPr>
              <a:t> </a:t>
            </a:r>
            <a:r>
              <a:rPr lang="en-US" sz="4000" dirty="0" err="1"/>
              <a:t>aun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el </a:t>
            </a:r>
            <a:r>
              <a:rPr lang="en-US" sz="4000" dirty="0" err="1"/>
              <a:t>momento</a:t>
            </a:r>
            <a:r>
              <a:rPr lang="en-US" sz="4000" dirty="0"/>
              <a:t> </a:t>
            </a: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escribió</a:t>
            </a:r>
            <a:r>
              <a:rPr lang="en-US" sz="4000" dirty="0"/>
              <a:t> </a:t>
            </a:r>
            <a:r>
              <a:rPr lang="en-US" sz="4000" dirty="0" err="1"/>
              <a:t>esas</a:t>
            </a:r>
            <a:r>
              <a:rPr lang="en-US" sz="4000" dirty="0"/>
              <a:t> palabras a </a:t>
            </a:r>
            <a:r>
              <a:rPr lang="en-US" sz="4000" dirty="0" err="1"/>
              <a:t>Timoteo</a:t>
            </a:r>
            <a:r>
              <a:rPr lang="en-US" sz="4000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000" i="1" dirty="0">
                <a:solidFill>
                  <a:srgbClr val="FF0000"/>
                </a:solidFill>
              </a:rPr>
              <a:t>The Apostle Paul believed at the point of his conversion and then he continue to believe even at the moment he wrote these words to Timothy.</a:t>
            </a:r>
          </a:p>
        </p:txBody>
      </p:sp>
    </p:spTree>
    <p:extLst>
      <p:ext uri="{BB962C8B-B14F-4D97-AF65-F5344CB8AC3E}">
        <p14:creationId xmlns:p14="http://schemas.microsoft.com/office/powerpoint/2010/main" val="65143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CB890-FC70-2F4D-B634-103D0509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116281"/>
            <a:ext cx="9601196" cy="4759587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/>
              <a:t>¿Por </a:t>
            </a:r>
            <a:r>
              <a:rPr lang="en-US" sz="4400" dirty="0" err="1"/>
              <a:t>qué</a:t>
            </a:r>
            <a:r>
              <a:rPr lang="en-US" sz="4400" dirty="0"/>
              <a:t> </a:t>
            </a:r>
            <a:r>
              <a:rPr lang="en-US" sz="4400" dirty="0" err="1"/>
              <a:t>es</a:t>
            </a:r>
            <a:r>
              <a:rPr lang="en-US" sz="4400" dirty="0"/>
              <a:t> </a:t>
            </a:r>
            <a:r>
              <a:rPr lang="en-US" sz="4400" dirty="0" err="1"/>
              <a:t>importante</a:t>
            </a:r>
            <a:r>
              <a:rPr lang="en-US" sz="4400" dirty="0"/>
              <a:t> </a:t>
            </a:r>
            <a:r>
              <a:rPr lang="en-US" sz="4400" dirty="0" err="1"/>
              <a:t>estar</a:t>
            </a:r>
            <a:r>
              <a:rPr lang="en-US" sz="4400" dirty="0"/>
              <a:t> </a:t>
            </a:r>
            <a:r>
              <a:rPr lang="en-US" sz="4400" dirty="0" err="1"/>
              <a:t>completamente</a:t>
            </a:r>
            <a:r>
              <a:rPr lang="en-US" sz="4400" dirty="0"/>
              <a:t> </a:t>
            </a:r>
            <a:r>
              <a:rPr lang="en-US" sz="4400" dirty="0" err="1"/>
              <a:t>convencidos</a:t>
            </a:r>
            <a:r>
              <a:rPr lang="en-US" sz="4400" dirty="0"/>
              <a:t>, o </a:t>
            </a:r>
            <a:r>
              <a:rPr lang="en-US" sz="4400" dirty="0" err="1"/>
              <a:t>en</a:t>
            </a:r>
            <a:r>
              <a:rPr lang="en-US" sz="4400" dirty="0"/>
              <a:t> </a:t>
            </a:r>
            <a:r>
              <a:rPr lang="en-US" sz="4400" dirty="0" err="1"/>
              <a:t>otras</a:t>
            </a:r>
            <a:r>
              <a:rPr lang="en-US" sz="4400" dirty="0"/>
              <a:t> palabras, </a:t>
            </a:r>
            <a:r>
              <a:rPr lang="en-US" sz="4400" dirty="0" err="1"/>
              <a:t>tener</a:t>
            </a:r>
            <a:r>
              <a:rPr lang="en-US" sz="4400" dirty="0"/>
              <a:t> </a:t>
            </a:r>
            <a:r>
              <a:rPr lang="en-US" sz="4400" dirty="0" err="1"/>
              <a:t>una</a:t>
            </a:r>
            <a:r>
              <a:rPr lang="en-US" sz="4400" dirty="0"/>
              <a:t> </a:t>
            </a:r>
            <a:r>
              <a:rPr lang="en-US" sz="4400" dirty="0" err="1"/>
              <a:t>convicción</a:t>
            </a:r>
            <a:r>
              <a:rPr lang="en-US" sz="4400" dirty="0"/>
              <a:t> </a:t>
            </a:r>
            <a:r>
              <a:rPr lang="en-US" sz="4400" dirty="0" err="1"/>
              <a:t>fuerte</a:t>
            </a:r>
            <a:r>
              <a:rPr lang="en-US" sz="4400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i="1" dirty="0">
                <a:solidFill>
                  <a:srgbClr val="FF0000"/>
                </a:solidFill>
              </a:rPr>
              <a:t>Why is it important to be 100% convinced, or, in other words, to have a strong conviction? </a:t>
            </a:r>
          </a:p>
        </p:txBody>
      </p:sp>
    </p:spTree>
    <p:extLst>
      <p:ext uri="{BB962C8B-B14F-4D97-AF65-F5344CB8AC3E}">
        <p14:creationId xmlns:p14="http://schemas.microsoft.com/office/powerpoint/2010/main" val="222094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0AE0-CEF4-2340-9199-10961AEF2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294404"/>
            <a:ext cx="9601196" cy="4866465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/>
              <a:t>La </a:t>
            </a:r>
            <a:r>
              <a:rPr lang="en-US" sz="6000" dirty="0" err="1"/>
              <a:t>convicción</a:t>
            </a:r>
            <a:r>
              <a:rPr lang="en-US" sz="6000" dirty="0"/>
              <a:t>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ayuda</a:t>
            </a:r>
            <a:r>
              <a:rPr lang="en-US" sz="6000" dirty="0"/>
              <a:t> a no </a:t>
            </a:r>
            <a:r>
              <a:rPr lang="en-US" sz="6000" dirty="0" err="1"/>
              <a:t>darnos</a:t>
            </a:r>
            <a:r>
              <a:rPr lang="en-US" sz="6000" dirty="0"/>
              <a:t> </a:t>
            </a:r>
            <a:r>
              <a:rPr lang="en-US" sz="6000" dirty="0" err="1"/>
              <a:t>por</a:t>
            </a:r>
            <a:r>
              <a:rPr lang="en-US" sz="6000" dirty="0"/>
              <a:t> </a:t>
            </a:r>
            <a:r>
              <a:rPr lang="en-US" sz="6000" dirty="0" err="1"/>
              <a:t>vencido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medio de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tiempos</a:t>
            </a:r>
            <a:r>
              <a:rPr lang="en-US" sz="6000" dirty="0"/>
              <a:t> </a:t>
            </a:r>
            <a:r>
              <a:rPr lang="en-US" sz="6000" dirty="0" err="1"/>
              <a:t>difíciles</a:t>
            </a:r>
            <a:endParaRPr lang="en-US" sz="6000" dirty="0"/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Conviction helps us not to give up in the midst of difficult times </a:t>
            </a:r>
          </a:p>
        </p:txBody>
      </p:sp>
    </p:spTree>
    <p:extLst>
      <p:ext uri="{BB962C8B-B14F-4D97-AF65-F5344CB8AC3E}">
        <p14:creationId xmlns:p14="http://schemas.microsoft.com/office/powerpoint/2010/main" val="427095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0AE0-CEF4-2340-9199-10961AEF2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282537"/>
            <a:ext cx="9601196" cy="4866465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/>
              <a:t>La </a:t>
            </a:r>
            <a:r>
              <a:rPr lang="en-US" sz="6000" dirty="0" err="1"/>
              <a:t>convicción</a:t>
            </a:r>
            <a:r>
              <a:rPr lang="en-US" sz="6000" dirty="0"/>
              <a:t> </a:t>
            </a:r>
            <a:r>
              <a:rPr lang="en-US" sz="6000" dirty="0" err="1"/>
              <a:t>nos</a:t>
            </a:r>
            <a:r>
              <a:rPr lang="en-US" sz="6000" dirty="0"/>
              <a:t> </a:t>
            </a:r>
            <a:r>
              <a:rPr lang="en-US" sz="6000" dirty="0" err="1"/>
              <a:t>ayuda</a:t>
            </a:r>
            <a:r>
              <a:rPr lang="en-US" sz="6000" dirty="0"/>
              <a:t> a no </a:t>
            </a:r>
            <a:r>
              <a:rPr lang="en-US" sz="6000" dirty="0" err="1"/>
              <a:t>ser</a:t>
            </a:r>
            <a:r>
              <a:rPr lang="en-US" sz="6000" dirty="0"/>
              <a:t> </a:t>
            </a:r>
            <a:r>
              <a:rPr lang="en-US" sz="6000" dirty="0" err="1"/>
              <a:t>engañados</a:t>
            </a:r>
            <a:r>
              <a:rPr lang="en-US" sz="6000" dirty="0"/>
              <a:t> </a:t>
            </a:r>
            <a:r>
              <a:rPr lang="en-US" sz="6000" dirty="0" err="1"/>
              <a:t>por</a:t>
            </a:r>
            <a:r>
              <a:rPr lang="en-US" sz="6000" dirty="0"/>
              <a:t> la falsa </a:t>
            </a:r>
            <a:r>
              <a:rPr lang="en-US" sz="6000" dirty="0" err="1"/>
              <a:t>doctrina</a:t>
            </a:r>
            <a:endParaRPr lang="en-US" sz="6000" dirty="0"/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Conviction helps us not to be deceived by false doctrine</a:t>
            </a:r>
          </a:p>
        </p:txBody>
      </p:sp>
    </p:spTree>
    <p:extLst>
      <p:ext uri="{BB962C8B-B14F-4D97-AF65-F5344CB8AC3E}">
        <p14:creationId xmlns:p14="http://schemas.microsoft.com/office/powerpoint/2010/main" val="51302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20AE0-CEF4-2340-9199-10961AEF2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831273"/>
            <a:ext cx="9601196" cy="486646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dirty="0"/>
              <a:t>¿</a:t>
            </a:r>
            <a:r>
              <a:rPr lang="en-US" sz="6000" dirty="0" err="1"/>
              <a:t>Cómo</a:t>
            </a:r>
            <a:r>
              <a:rPr lang="en-US" sz="6000" dirty="0"/>
              <a:t> Podemos </a:t>
            </a:r>
            <a:r>
              <a:rPr lang="en-US" sz="6000" dirty="0" err="1"/>
              <a:t>lograr</a:t>
            </a:r>
            <a:r>
              <a:rPr lang="en-US" sz="6000" dirty="0"/>
              <a:t> </a:t>
            </a:r>
            <a:r>
              <a:rPr lang="en-US" sz="6000" dirty="0" err="1"/>
              <a:t>una</a:t>
            </a:r>
            <a:r>
              <a:rPr lang="en-US" sz="6000" dirty="0"/>
              <a:t> </a:t>
            </a:r>
            <a:r>
              <a:rPr lang="en-US" sz="6000" dirty="0" err="1"/>
              <a:t>convicción</a:t>
            </a:r>
            <a:r>
              <a:rPr lang="en-US" sz="6000" dirty="0"/>
              <a:t> </a:t>
            </a:r>
            <a:r>
              <a:rPr lang="en-US" sz="6000" dirty="0" err="1"/>
              <a:t>fuerte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nuestras</a:t>
            </a:r>
            <a:r>
              <a:rPr lang="en-US" sz="6000" dirty="0"/>
              <a:t> </a:t>
            </a:r>
            <a:r>
              <a:rPr lang="en-US" sz="6000" dirty="0" err="1"/>
              <a:t>vidas</a:t>
            </a:r>
            <a:r>
              <a:rPr lang="en-US" sz="6000" dirty="0"/>
              <a:t>? </a:t>
            </a:r>
          </a:p>
          <a:p>
            <a:pPr marL="0" indent="0" algn="ctr">
              <a:buNone/>
            </a:pPr>
            <a:r>
              <a:rPr lang="en-US" sz="6000" i="1" dirty="0">
                <a:solidFill>
                  <a:srgbClr val="FF0000"/>
                </a:solidFill>
              </a:rPr>
              <a:t>How can we accomplish a strong conviction in our lives?</a:t>
            </a:r>
            <a:endParaRPr lang="en-US" sz="4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8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CDB6-F22E-1F46-8ABB-36220CC2D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152" y="1104407"/>
            <a:ext cx="9601196" cy="4854589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 err="1"/>
              <a:t>Reteniendo</a:t>
            </a:r>
            <a:r>
              <a:rPr lang="en-US" sz="6000" dirty="0"/>
              <a:t> la </a:t>
            </a:r>
            <a:r>
              <a:rPr lang="en-US" sz="6000" dirty="0" err="1"/>
              <a:t>sana</a:t>
            </a:r>
            <a:r>
              <a:rPr lang="en-US" sz="6000" dirty="0"/>
              <a:t> </a:t>
            </a:r>
            <a:r>
              <a:rPr lang="en-US" sz="6000" dirty="0" err="1"/>
              <a:t>doctrina</a:t>
            </a:r>
            <a:r>
              <a:rPr lang="en-US" sz="6000" dirty="0"/>
              <a:t> </a:t>
            </a:r>
          </a:p>
          <a:p>
            <a:pPr marL="0" indent="0" algn="ctr">
              <a:buNone/>
            </a:pPr>
            <a:r>
              <a:rPr lang="en-US" sz="6000" dirty="0"/>
              <a:t>(2 </a:t>
            </a:r>
            <a:r>
              <a:rPr lang="en-US" sz="6000" dirty="0" err="1"/>
              <a:t>Timoteo</a:t>
            </a:r>
            <a:r>
              <a:rPr lang="en-US" sz="6000" dirty="0"/>
              <a:t> 1:13)</a:t>
            </a:r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Holding firm to the pattern of sound words </a:t>
            </a:r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(2 Timothy 1:13)</a:t>
            </a:r>
          </a:p>
        </p:txBody>
      </p:sp>
    </p:spTree>
    <p:extLst>
      <p:ext uri="{BB962C8B-B14F-4D97-AF65-F5344CB8AC3E}">
        <p14:creationId xmlns:p14="http://schemas.microsoft.com/office/powerpoint/2010/main" val="1587957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CDB6-F22E-1F46-8ABB-36220CC2D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152" y="855027"/>
            <a:ext cx="9601196" cy="485458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dirty="0" err="1"/>
              <a:t>Aprendiendo</a:t>
            </a:r>
            <a:r>
              <a:rPr lang="en-US" sz="6000" dirty="0"/>
              <a:t> a </a:t>
            </a:r>
            <a:r>
              <a:rPr lang="en-US" sz="6000" dirty="0" err="1"/>
              <a:t>manejar</a:t>
            </a:r>
            <a:r>
              <a:rPr lang="en-US" sz="6000" dirty="0"/>
              <a:t> con </a:t>
            </a:r>
            <a:r>
              <a:rPr lang="en-US" sz="6000" dirty="0" err="1"/>
              <a:t>precisión</a:t>
            </a:r>
            <a:r>
              <a:rPr lang="en-US" sz="6000" dirty="0"/>
              <a:t> la Palabra de </a:t>
            </a:r>
            <a:r>
              <a:rPr lang="en-US" sz="6000" dirty="0" err="1"/>
              <a:t>verdad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(2 </a:t>
            </a:r>
            <a:r>
              <a:rPr lang="en-US" sz="6000" dirty="0" err="1"/>
              <a:t>Timoteo</a:t>
            </a:r>
            <a:r>
              <a:rPr lang="en-US" sz="6000" dirty="0"/>
              <a:t> 2:15)</a:t>
            </a:r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Learning to rightly divide the Word of Truth</a:t>
            </a:r>
          </a:p>
          <a:p>
            <a:pPr marL="0" indent="0" algn="ctr">
              <a:buNone/>
            </a:pPr>
            <a:r>
              <a:rPr lang="en-US" sz="4400" i="1" dirty="0">
                <a:solidFill>
                  <a:srgbClr val="FF0000"/>
                </a:solidFill>
              </a:rPr>
              <a:t>(2 Timothy 2:15)</a:t>
            </a:r>
          </a:p>
        </p:txBody>
      </p:sp>
    </p:spTree>
    <p:extLst>
      <p:ext uri="{BB962C8B-B14F-4D97-AF65-F5344CB8AC3E}">
        <p14:creationId xmlns:p14="http://schemas.microsoft.com/office/powerpoint/2010/main" val="1438905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DF10D-BAC0-E940-84FB-EF61EA3BB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878774"/>
            <a:ext cx="9601196" cy="4997094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/>
              <a:t>La </a:t>
            </a:r>
            <a:r>
              <a:rPr lang="en-US" sz="5400" dirty="0" err="1"/>
              <a:t>convicción</a:t>
            </a:r>
            <a:r>
              <a:rPr lang="en-US" sz="5400" dirty="0"/>
              <a:t> </a:t>
            </a:r>
            <a:r>
              <a:rPr lang="en-US" sz="5400" dirty="0" err="1"/>
              <a:t>firme</a:t>
            </a:r>
            <a:r>
              <a:rPr lang="en-US" sz="5400" dirty="0"/>
              <a:t> </a:t>
            </a:r>
            <a:r>
              <a:rPr lang="en-US" sz="5400" dirty="0" err="1"/>
              <a:t>en</a:t>
            </a:r>
            <a:r>
              <a:rPr lang="en-US" sz="5400" dirty="0"/>
              <a:t> Cristo </a:t>
            </a:r>
            <a:r>
              <a:rPr lang="en-US" sz="5400" dirty="0" err="1"/>
              <a:t>es</a:t>
            </a:r>
            <a:r>
              <a:rPr lang="en-US" sz="5400" dirty="0"/>
              <a:t> </a:t>
            </a:r>
            <a:r>
              <a:rPr lang="en-US" sz="5400" dirty="0" err="1"/>
              <a:t>necesaria</a:t>
            </a:r>
            <a:r>
              <a:rPr lang="en-US" sz="5400" dirty="0"/>
              <a:t> para </a:t>
            </a:r>
            <a:r>
              <a:rPr lang="en-US" sz="5400" dirty="0" err="1"/>
              <a:t>obtener</a:t>
            </a:r>
            <a:r>
              <a:rPr lang="en-US" sz="5400" dirty="0"/>
              <a:t> la </a:t>
            </a:r>
            <a:r>
              <a:rPr lang="en-US" sz="5400" dirty="0" err="1"/>
              <a:t>salvación</a:t>
            </a:r>
            <a:r>
              <a:rPr lang="en-US" sz="5400" dirty="0"/>
              <a:t> </a:t>
            </a:r>
            <a:r>
              <a:rPr lang="en-US" sz="5400" dirty="0" err="1"/>
              <a:t>eterna</a:t>
            </a:r>
            <a:r>
              <a:rPr lang="en-US" sz="5400" dirty="0"/>
              <a:t> del alma</a:t>
            </a:r>
          </a:p>
          <a:p>
            <a:pPr marL="0" indent="0" algn="ctr">
              <a:buNone/>
            </a:pPr>
            <a:r>
              <a:rPr lang="en-US" sz="4800" i="1" dirty="0">
                <a:solidFill>
                  <a:srgbClr val="FF0000"/>
                </a:solidFill>
              </a:rPr>
              <a:t>A firm conviction in Christ is necessary in order to obtain the eternal salvation of your soul</a:t>
            </a:r>
          </a:p>
        </p:txBody>
      </p:sp>
    </p:spTree>
    <p:extLst>
      <p:ext uri="{BB962C8B-B14F-4D97-AF65-F5344CB8AC3E}">
        <p14:creationId xmlns:p14="http://schemas.microsoft.com/office/powerpoint/2010/main" val="303021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4A1C-8666-D441-B649-8C8C33DF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 require </a:t>
            </a:r>
            <a:r>
              <a:rPr lang="en-US" dirty="0" err="1"/>
              <a:t>convicción</a:t>
            </a:r>
            <a:r>
              <a:rPr lang="en-US" dirty="0"/>
              <a:t> para… Conviction is necessary in order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E1D8F-10C9-3946-BBD1-7862E297A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70068"/>
            <a:ext cx="9601196" cy="340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Oir</a:t>
            </a:r>
            <a:r>
              <a:rPr lang="en-US" dirty="0"/>
              <a:t> el </a:t>
            </a:r>
            <a:r>
              <a:rPr lang="en-US" dirty="0" err="1"/>
              <a:t>Evangelio</a:t>
            </a:r>
            <a:r>
              <a:rPr lang="en-US" dirty="0"/>
              <a:t> (</a:t>
            </a:r>
            <a:r>
              <a:rPr lang="en-US" dirty="0" err="1"/>
              <a:t>Romanos</a:t>
            </a:r>
            <a:r>
              <a:rPr lang="en-US" dirty="0"/>
              <a:t> 10:17) /</a:t>
            </a:r>
            <a:r>
              <a:rPr lang="en-US" i="1" dirty="0">
                <a:solidFill>
                  <a:srgbClr val="FF0000"/>
                </a:solidFill>
              </a:rPr>
              <a:t>Hear the Gospel (Romans 10:17).</a:t>
            </a:r>
          </a:p>
          <a:p>
            <a:r>
              <a:rPr lang="en-US" dirty="0" err="1"/>
              <a:t>Creer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Evangelio</a:t>
            </a:r>
            <a:r>
              <a:rPr lang="en-US" dirty="0"/>
              <a:t> (Marcos 16:16) /</a:t>
            </a:r>
            <a:r>
              <a:rPr lang="en-US" i="1" dirty="0">
                <a:solidFill>
                  <a:srgbClr val="FF0000"/>
                </a:solidFill>
              </a:rPr>
              <a:t>Believe in the Gospel (Mk. 16:16).</a:t>
            </a:r>
          </a:p>
          <a:p>
            <a:r>
              <a:rPr lang="en-US" dirty="0" err="1"/>
              <a:t>Arrepentirse</a:t>
            </a:r>
            <a:r>
              <a:rPr lang="en-US" dirty="0"/>
              <a:t>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pecados</a:t>
            </a:r>
            <a:r>
              <a:rPr lang="en-US" dirty="0"/>
              <a:t> (</a:t>
            </a:r>
            <a:r>
              <a:rPr lang="en-US" dirty="0" err="1"/>
              <a:t>Hechos</a:t>
            </a:r>
            <a:r>
              <a:rPr lang="en-US" dirty="0"/>
              <a:t> 3:19)/</a:t>
            </a:r>
            <a:r>
              <a:rPr lang="en-US" i="1" dirty="0">
                <a:solidFill>
                  <a:srgbClr val="FF0000"/>
                </a:solidFill>
              </a:rPr>
              <a:t>Repent of your sins (Acts 3:19).</a:t>
            </a:r>
          </a:p>
          <a:p>
            <a:r>
              <a:rPr lang="en-US" dirty="0" err="1"/>
              <a:t>Confesar</a:t>
            </a:r>
            <a:r>
              <a:rPr lang="en-US" dirty="0"/>
              <a:t> a Cristo </a:t>
            </a:r>
            <a:r>
              <a:rPr lang="en-US" dirty="0" err="1"/>
              <a:t>como</a:t>
            </a:r>
            <a:r>
              <a:rPr lang="en-US" dirty="0"/>
              <a:t> el </a:t>
            </a:r>
            <a:r>
              <a:rPr lang="en-US" dirty="0" err="1"/>
              <a:t>Hijo</a:t>
            </a:r>
            <a:r>
              <a:rPr lang="en-US" dirty="0"/>
              <a:t> de Dios (</a:t>
            </a:r>
            <a:r>
              <a:rPr lang="en-US" dirty="0" err="1"/>
              <a:t>Romanos</a:t>
            </a:r>
            <a:r>
              <a:rPr lang="en-US" dirty="0"/>
              <a:t> 10:9-10)/</a:t>
            </a:r>
            <a:r>
              <a:rPr lang="en-US" i="1" dirty="0">
                <a:solidFill>
                  <a:srgbClr val="FF0000"/>
                </a:solidFill>
              </a:rPr>
              <a:t>Confess Christ as the Son of God (Romans 10:9-10).</a:t>
            </a:r>
          </a:p>
          <a:p>
            <a:r>
              <a:rPr lang="en-US" dirty="0"/>
              <a:t>Ser </a:t>
            </a:r>
            <a:r>
              <a:rPr lang="en-US" dirty="0" err="1"/>
              <a:t>bautizado</a:t>
            </a:r>
            <a:r>
              <a:rPr lang="en-US" dirty="0"/>
              <a:t> para el </a:t>
            </a:r>
            <a:r>
              <a:rPr lang="en-US" dirty="0" err="1"/>
              <a:t>perdón</a:t>
            </a:r>
            <a:r>
              <a:rPr lang="en-US" dirty="0"/>
              <a:t> de </a:t>
            </a:r>
            <a:r>
              <a:rPr lang="en-US" dirty="0" err="1"/>
              <a:t>pecados</a:t>
            </a:r>
            <a:r>
              <a:rPr lang="en-US" dirty="0"/>
              <a:t> (</a:t>
            </a:r>
            <a:r>
              <a:rPr lang="en-US" dirty="0" err="1"/>
              <a:t>Hechos</a:t>
            </a:r>
            <a:r>
              <a:rPr lang="en-US" dirty="0"/>
              <a:t> 2:38)/</a:t>
            </a:r>
            <a:r>
              <a:rPr lang="en-US" i="1" dirty="0">
                <a:solidFill>
                  <a:srgbClr val="FF0000"/>
                </a:solidFill>
              </a:rPr>
              <a:t>Be baptized for the forgiveness of sins (Acts 2:38).</a:t>
            </a:r>
          </a:p>
          <a:p>
            <a:r>
              <a:rPr lang="en-US" dirty="0" err="1"/>
              <a:t>Vivir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fiel</a:t>
            </a:r>
            <a:r>
              <a:rPr lang="en-US" dirty="0"/>
              <a:t> </a:t>
            </a:r>
            <a:r>
              <a:rPr lang="en-US" dirty="0" err="1"/>
              <a:t>delante</a:t>
            </a:r>
            <a:r>
              <a:rPr lang="en-US" dirty="0"/>
              <a:t> de Dios (</a:t>
            </a:r>
            <a:r>
              <a:rPr lang="en-US" dirty="0" err="1"/>
              <a:t>Apocalipsis</a:t>
            </a:r>
            <a:r>
              <a:rPr lang="en-US" dirty="0"/>
              <a:t> 2:10)/</a:t>
            </a:r>
            <a:r>
              <a:rPr lang="en-US" i="1" dirty="0">
                <a:solidFill>
                  <a:srgbClr val="FF0000"/>
                </a:solidFill>
              </a:rPr>
              <a:t>Live a faithful life (Rev. 2:10).</a:t>
            </a:r>
          </a:p>
        </p:txBody>
      </p:sp>
    </p:spTree>
    <p:extLst>
      <p:ext uri="{BB962C8B-B14F-4D97-AF65-F5344CB8AC3E}">
        <p14:creationId xmlns:p14="http://schemas.microsoft.com/office/powerpoint/2010/main" val="2186266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58</TotalTime>
  <Words>683</Words>
  <Application>Microsoft Macintosh PowerPoint</Application>
  <PresentationFormat>Widescreen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Garamond</vt:lpstr>
      <vt:lpstr>Organic</vt:lpstr>
      <vt:lpstr>La importancia de la convicción </vt:lpstr>
      <vt:lpstr>2 Timoteo 1:12 / 2 Timothy 1:12</vt:lpstr>
      <vt:lpstr>2 Timoteo 1:12 / 2 Timothy 1:12</vt:lpstr>
      <vt:lpstr>2 Timoteo 1:12 / 2 Timothy 1:12</vt:lpstr>
      <vt:lpstr>El verbo “sé, creído”—Gr. oida/pepísteuka The verb “know, believed”</vt:lpstr>
      <vt:lpstr>El significado / The meaning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 require convicción para… Conviction is necessary in order to…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importancia de la convicción </dc:title>
  <dc:creator>Willie A. Alvarenga</dc:creator>
  <cp:lastModifiedBy>Willie A. Alvarenga</cp:lastModifiedBy>
  <cp:revision>9</cp:revision>
  <dcterms:created xsi:type="dcterms:W3CDTF">2019-12-22T02:01:10Z</dcterms:created>
  <dcterms:modified xsi:type="dcterms:W3CDTF">2019-12-22T02:59:21Z</dcterms:modified>
</cp:coreProperties>
</file>