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7" r:id="rId3"/>
    <p:sldId id="258" r:id="rId4"/>
    <p:sldId id="259" r:id="rId5"/>
    <p:sldId id="260" r:id="rId6"/>
    <p:sldId id="261" r:id="rId7"/>
    <p:sldId id="262" r:id="rId8"/>
    <p:sldId id="268" r:id="rId9"/>
    <p:sldId id="263" r:id="rId10"/>
    <p:sldId id="267" r:id="rId11"/>
    <p:sldId id="264" r:id="rId12"/>
    <p:sldId id="273" r:id="rId13"/>
    <p:sldId id="266" r:id="rId14"/>
    <p:sldId id="269" r:id="rId15"/>
    <p:sldId id="274" r:id="rId16"/>
    <p:sldId id="271" r:id="rId17"/>
    <p:sldId id="276" r:id="rId18"/>
    <p:sldId id="277"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2"/>
    <p:restoredTop sz="94720"/>
  </p:normalViewPr>
  <p:slideViewPr>
    <p:cSldViewPr>
      <p:cViewPr varScale="1">
        <p:scale>
          <a:sx n="107" d="100"/>
          <a:sy n="107" d="100"/>
        </p:scale>
        <p:origin x="-165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4CD828F-A6E9-4661-B300-7E9D7EF838F9}" type="datetimeFigureOut">
              <a:rPr lang="en-US" smtClean="0"/>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849B2-B817-41D1-8E6A-7A834688C20B}" type="slidenum">
              <a:rPr lang="en-US" smtClean="0"/>
              <a:t>‹#›</a:t>
            </a:fld>
            <a:endParaRPr lang="en-US"/>
          </a:p>
        </p:txBody>
      </p:sp>
    </p:spTree>
    <p:extLst>
      <p:ext uri="{BB962C8B-B14F-4D97-AF65-F5344CB8AC3E}">
        <p14:creationId xmlns:p14="http://schemas.microsoft.com/office/powerpoint/2010/main" val="1209203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CD828F-A6E9-4661-B300-7E9D7EF838F9}" type="datetimeFigureOut">
              <a:rPr lang="en-US" smtClean="0"/>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849B2-B817-41D1-8E6A-7A834688C20B}" type="slidenum">
              <a:rPr lang="en-US" smtClean="0"/>
              <a:t>‹#›</a:t>
            </a:fld>
            <a:endParaRPr lang="en-US"/>
          </a:p>
        </p:txBody>
      </p:sp>
    </p:spTree>
    <p:extLst>
      <p:ext uri="{BB962C8B-B14F-4D97-AF65-F5344CB8AC3E}">
        <p14:creationId xmlns:p14="http://schemas.microsoft.com/office/powerpoint/2010/main" val="1686453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CD828F-A6E9-4661-B300-7E9D7EF838F9}" type="datetimeFigureOut">
              <a:rPr lang="en-US" smtClean="0"/>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849B2-B817-41D1-8E6A-7A834688C20B}" type="slidenum">
              <a:rPr lang="en-US" smtClean="0"/>
              <a:t>‹#›</a:t>
            </a:fld>
            <a:endParaRPr lang="en-US"/>
          </a:p>
        </p:txBody>
      </p:sp>
    </p:spTree>
    <p:extLst>
      <p:ext uri="{BB962C8B-B14F-4D97-AF65-F5344CB8AC3E}">
        <p14:creationId xmlns:p14="http://schemas.microsoft.com/office/powerpoint/2010/main" val="4267250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CD828F-A6E9-4661-B300-7E9D7EF838F9}" type="datetimeFigureOut">
              <a:rPr lang="en-US" smtClean="0"/>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849B2-B817-41D1-8E6A-7A834688C20B}" type="slidenum">
              <a:rPr lang="en-US" smtClean="0"/>
              <a:t>‹#›</a:t>
            </a:fld>
            <a:endParaRPr lang="en-US"/>
          </a:p>
        </p:txBody>
      </p:sp>
    </p:spTree>
    <p:extLst>
      <p:ext uri="{BB962C8B-B14F-4D97-AF65-F5344CB8AC3E}">
        <p14:creationId xmlns:p14="http://schemas.microsoft.com/office/powerpoint/2010/main" val="75334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CD828F-A6E9-4661-B300-7E9D7EF838F9}" type="datetimeFigureOut">
              <a:rPr lang="en-US" smtClean="0"/>
              <a:t>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5849B2-B817-41D1-8E6A-7A834688C20B}" type="slidenum">
              <a:rPr lang="en-US" smtClean="0"/>
              <a:t>‹#›</a:t>
            </a:fld>
            <a:endParaRPr lang="en-US"/>
          </a:p>
        </p:txBody>
      </p:sp>
    </p:spTree>
    <p:extLst>
      <p:ext uri="{BB962C8B-B14F-4D97-AF65-F5344CB8AC3E}">
        <p14:creationId xmlns:p14="http://schemas.microsoft.com/office/powerpoint/2010/main" val="3500160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CD828F-A6E9-4661-B300-7E9D7EF838F9}" type="datetimeFigureOut">
              <a:rPr lang="en-US" smtClean="0"/>
              <a:t>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5849B2-B817-41D1-8E6A-7A834688C20B}" type="slidenum">
              <a:rPr lang="en-US" smtClean="0"/>
              <a:t>‹#›</a:t>
            </a:fld>
            <a:endParaRPr lang="en-US"/>
          </a:p>
        </p:txBody>
      </p:sp>
    </p:spTree>
    <p:extLst>
      <p:ext uri="{BB962C8B-B14F-4D97-AF65-F5344CB8AC3E}">
        <p14:creationId xmlns:p14="http://schemas.microsoft.com/office/powerpoint/2010/main" val="385565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CD828F-A6E9-4661-B300-7E9D7EF838F9}" type="datetimeFigureOut">
              <a:rPr lang="en-US" smtClean="0"/>
              <a:t>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5849B2-B817-41D1-8E6A-7A834688C20B}" type="slidenum">
              <a:rPr lang="en-US" smtClean="0"/>
              <a:t>‹#›</a:t>
            </a:fld>
            <a:endParaRPr lang="en-US"/>
          </a:p>
        </p:txBody>
      </p:sp>
    </p:spTree>
    <p:extLst>
      <p:ext uri="{BB962C8B-B14F-4D97-AF65-F5344CB8AC3E}">
        <p14:creationId xmlns:p14="http://schemas.microsoft.com/office/powerpoint/2010/main" val="1036602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CD828F-A6E9-4661-B300-7E9D7EF838F9}" type="datetimeFigureOut">
              <a:rPr lang="en-US" smtClean="0"/>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849B2-B817-41D1-8E6A-7A834688C20B}" type="slidenum">
              <a:rPr lang="en-US" smtClean="0"/>
              <a:t>‹#›</a:t>
            </a:fld>
            <a:endParaRPr lang="en-US"/>
          </a:p>
        </p:txBody>
      </p:sp>
    </p:spTree>
    <p:extLst>
      <p:ext uri="{BB962C8B-B14F-4D97-AF65-F5344CB8AC3E}">
        <p14:creationId xmlns:p14="http://schemas.microsoft.com/office/powerpoint/2010/main" val="1599118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CD828F-A6E9-4661-B300-7E9D7EF838F9}" type="datetimeFigureOut">
              <a:rPr lang="en-US" smtClean="0"/>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849B2-B817-41D1-8E6A-7A834688C20B}" type="slidenum">
              <a:rPr lang="en-US" smtClean="0"/>
              <a:t>‹#›</a:t>
            </a:fld>
            <a:endParaRPr lang="en-US"/>
          </a:p>
        </p:txBody>
      </p:sp>
    </p:spTree>
    <p:extLst>
      <p:ext uri="{BB962C8B-B14F-4D97-AF65-F5344CB8AC3E}">
        <p14:creationId xmlns:p14="http://schemas.microsoft.com/office/powerpoint/2010/main" val="4285253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CD828F-A6E9-4661-B300-7E9D7EF838F9}" type="datetimeFigureOut">
              <a:rPr lang="en-US" smtClean="0"/>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849B2-B817-41D1-8E6A-7A834688C20B}" type="slidenum">
              <a:rPr lang="en-US" smtClean="0"/>
              <a:t>‹#›</a:t>
            </a:fld>
            <a:endParaRPr lang="en-US"/>
          </a:p>
        </p:txBody>
      </p:sp>
    </p:spTree>
    <p:extLst>
      <p:ext uri="{BB962C8B-B14F-4D97-AF65-F5344CB8AC3E}">
        <p14:creationId xmlns:p14="http://schemas.microsoft.com/office/powerpoint/2010/main" val="2390251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CD828F-A6E9-4661-B300-7E9D7EF838F9}" type="datetimeFigureOut">
              <a:rPr lang="en-US" smtClean="0"/>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849B2-B817-41D1-8E6A-7A834688C20B}" type="slidenum">
              <a:rPr lang="en-US" smtClean="0"/>
              <a:t>‹#›</a:t>
            </a:fld>
            <a:endParaRPr lang="en-US"/>
          </a:p>
        </p:txBody>
      </p:sp>
    </p:spTree>
    <p:extLst>
      <p:ext uri="{BB962C8B-B14F-4D97-AF65-F5344CB8AC3E}">
        <p14:creationId xmlns:p14="http://schemas.microsoft.com/office/powerpoint/2010/main" val="1159819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CD828F-A6E9-4661-B300-7E9D7EF838F9}" type="datetimeFigureOut">
              <a:rPr lang="en-US" smtClean="0"/>
              <a:t>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5849B2-B817-41D1-8E6A-7A834688C20B}" type="slidenum">
              <a:rPr lang="en-US" smtClean="0"/>
              <a:t>‹#›</a:t>
            </a:fld>
            <a:endParaRPr lang="en-US"/>
          </a:p>
        </p:txBody>
      </p:sp>
    </p:spTree>
    <p:extLst>
      <p:ext uri="{BB962C8B-B14F-4D97-AF65-F5344CB8AC3E}">
        <p14:creationId xmlns:p14="http://schemas.microsoft.com/office/powerpoint/2010/main" val="3126701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Willie's\Pictures\Photo Gallary 2017\pexels-photo-250609.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85800" y="1143000"/>
            <a:ext cx="77724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solidFill>
                  <a:schemeClr val="bg1"/>
                </a:solidFill>
                <a:latin typeface="Book Antiqua" panose="02040602050305030304" pitchFamily="18" charset="0"/>
              </a:rPr>
              <a:t>La </a:t>
            </a:r>
            <a:r>
              <a:rPr lang="en-US" sz="4800" b="1" dirty="0" err="1">
                <a:solidFill>
                  <a:schemeClr val="bg1"/>
                </a:solidFill>
                <a:latin typeface="Book Antiqua" panose="02040602050305030304" pitchFamily="18" charset="0"/>
              </a:rPr>
              <a:t>iglesia</a:t>
            </a:r>
            <a:r>
              <a:rPr lang="en-US" sz="4800" b="1" dirty="0">
                <a:solidFill>
                  <a:schemeClr val="bg1"/>
                </a:solidFill>
                <a:latin typeface="Book Antiqua" panose="02040602050305030304" pitchFamily="18" charset="0"/>
              </a:rPr>
              <a:t> </a:t>
            </a:r>
            <a:r>
              <a:rPr lang="en-US" sz="4800" b="1" dirty="0" err="1">
                <a:solidFill>
                  <a:schemeClr val="bg1"/>
                </a:solidFill>
                <a:latin typeface="Book Antiqua" panose="02040602050305030304" pitchFamily="18" charset="0"/>
              </a:rPr>
              <a:t>planeada</a:t>
            </a:r>
            <a:r>
              <a:rPr lang="en-US" sz="4800" b="1" dirty="0">
                <a:solidFill>
                  <a:schemeClr val="bg1"/>
                </a:solidFill>
                <a:latin typeface="Book Antiqua" panose="02040602050305030304" pitchFamily="18" charset="0"/>
              </a:rPr>
              <a:t> </a:t>
            </a:r>
            <a:r>
              <a:rPr lang="en-US" sz="4800" b="1" dirty="0" err="1">
                <a:solidFill>
                  <a:schemeClr val="bg1"/>
                </a:solidFill>
                <a:latin typeface="Book Antiqua" panose="02040602050305030304" pitchFamily="18" charset="0"/>
              </a:rPr>
              <a:t>desde</a:t>
            </a:r>
            <a:r>
              <a:rPr lang="en-US" sz="4800" b="1" dirty="0">
                <a:solidFill>
                  <a:schemeClr val="bg1"/>
                </a:solidFill>
                <a:latin typeface="Book Antiqua" panose="02040602050305030304" pitchFamily="18" charset="0"/>
              </a:rPr>
              <a:t> antes de la </a:t>
            </a:r>
            <a:r>
              <a:rPr lang="en-US" sz="4800" b="1" dirty="0" err="1">
                <a:solidFill>
                  <a:schemeClr val="bg1"/>
                </a:solidFill>
                <a:latin typeface="Book Antiqua" panose="02040602050305030304" pitchFamily="18" charset="0"/>
              </a:rPr>
              <a:t>fundación</a:t>
            </a:r>
            <a:r>
              <a:rPr lang="en-US" sz="4800" b="1" dirty="0">
                <a:solidFill>
                  <a:schemeClr val="bg1"/>
                </a:solidFill>
                <a:latin typeface="Book Antiqua" panose="02040602050305030304" pitchFamily="18" charset="0"/>
              </a:rPr>
              <a:t> del </a:t>
            </a:r>
            <a:r>
              <a:rPr lang="en-US" sz="4800" b="1" dirty="0" err="1">
                <a:solidFill>
                  <a:schemeClr val="bg1"/>
                </a:solidFill>
                <a:latin typeface="Book Antiqua" panose="02040602050305030304" pitchFamily="18" charset="0"/>
              </a:rPr>
              <a:t>mundo</a:t>
            </a:r>
            <a:endParaRPr lang="en-US" sz="4800" b="1" dirty="0">
              <a:solidFill>
                <a:schemeClr val="bg1"/>
              </a:solidFill>
              <a:latin typeface="Book Antiqua" panose="02040602050305030304" pitchFamily="18" charset="0"/>
            </a:endParaRPr>
          </a:p>
        </p:txBody>
      </p:sp>
      <p:sp>
        <p:nvSpPr>
          <p:cNvPr id="6" name="Subtitle 2"/>
          <p:cNvSpPr txBox="1">
            <a:spLocks/>
          </p:cNvSpPr>
          <p:nvPr/>
        </p:nvSpPr>
        <p:spPr>
          <a:xfrm>
            <a:off x="685800" y="4876800"/>
            <a:ext cx="77724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i="1" dirty="0">
                <a:solidFill>
                  <a:schemeClr val="bg1"/>
                </a:solidFill>
                <a:latin typeface="Book Antiqua" panose="02040602050305030304" pitchFamily="18" charset="0"/>
              </a:rPr>
              <a:t>Willie A. Alvarenga</a:t>
            </a:r>
          </a:p>
          <a:p>
            <a:pPr marL="0" indent="0" algn="ctr">
              <a:buNone/>
            </a:pPr>
            <a:r>
              <a:rPr lang="en-US" dirty="0" smtClean="0">
                <a:solidFill>
                  <a:schemeClr val="bg1"/>
                </a:solidFill>
                <a:latin typeface="Book Antiqua" panose="02040602050305030304" pitchFamily="18" charset="0"/>
              </a:rPr>
              <a:t>www.regresandoalabiblia.com  </a:t>
            </a:r>
            <a:endParaRPr lang="en-US"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869636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a:bodyPr>
          <a:lstStyle/>
          <a:p>
            <a:r>
              <a:rPr lang="en-US" sz="4800" b="1" dirty="0">
                <a:solidFill>
                  <a:srgbClr val="FFFF00"/>
                </a:solidFill>
              </a:rPr>
              <a:t>Panorama de </a:t>
            </a:r>
            <a:r>
              <a:rPr lang="en-US" sz="4800" b="1" dirty="0" err="1">
                <a:solidFill>
                  <a:srgbClr val="FFFF00"/>
                </a:solidFill>
              </a:rPr>
              <a:t>nuestra</a:t>
            </a:r>
            <a:r>
              <a:rPr lang="en-US" sz="4800" b="1" dirty="0">
                <a:solidFill>
                  <a:srgbClr val="FFFF00"/>
                </a:solidFill>
              </a:rPr>
              <a:t> </a:t>
            </a:r>
            <a:r>
              <a:rPr lang="en-US" sz="4800" b="1" dirty="0" err="1">
                <a:solidFill>
                  <a:srgbClr val="FFFF00"/>
                </a:solidFill>
              </a:rPr>
              <a:t>lección</a:t>
            </a:r>
            <a:r>
              <a:rPr lang="en-US" sz="4800" b="1" dirty="0">
                <a:solidFill>
                  <a:srgbClr val="FFFF00"/>
                </a:solidFill>
              </a:rPr>
              <a:t>:</a:t>
            </a:r>
          </a:p>
        </p:txBody>
      </p:sp>
      <p:sp>
        <p:nvSpPr>
          <p:cNvPr id="3" name="Content Placeholder 2"/>
          <p:cNvSpPr>
            <a:spLocks noGrp="1"/>
          </p:cNvSpPr>
          <p:nvPr>
            <p:ph idx="1"/>
          </p:nvPr>
        </p:nvSpPr>
        <p:spPr/>
        <p:txBody>
          <a:bodyPr>
            <a:normAutofit fontScale="92500" lnSpcReduction="20000"/>
          </a:bodyPr>
          <a:lstStyle/>
          <a:p>
            <a:pPr lvl="1"/>
            <a:r>
              <a:rPr lang="es-PY" sz="4400" b="1" dirty="0"/>
              <a:t>Aclaraciones pertinentes</a:t>
            </a:r>
            <a:endParaRPr lang="en-US" sz="4000" b="1" dirty="0"/>
          </a:p>
          <a:p>
            <a:pPr lvl="1"/>
            <a:r>
              <a:rPr lang="es-PY" sz="4400" b="1" dirty="0"/>
              <a:t>La </a:t>
            </a:r>
            <a:r>
              <a:rPr lang="en-US" sz="4400" b="1" dirty="0" err="1"/>
              <a:t>presencia</a:t>
            </a:r>
            <a:r>
              <a:rPr lang="en-US" sz="4400" b="1" dirty="0"/>
              <a:t> de la </a:t>
            </a:r>
            <a:r>
              <a:rPr lang="en-US" sz="4400" b="1" dirty="0" err="1"/>
              <a:t>Deidad</a:t>
            </a:r>
            <a:r>
              <a:rPr lang="en-US" sz="4400" b="1" dirty="0"/>
              <a:t> </a:t>
            </a:r>
            <a:r>
              <a:rPr lang="en-US" sz="4400" b="1" dirty="0" err="1"/>
              <a:t>en</a:t>
            </a:r>
            <a:r>
              <a:rPr lang="en-US" sz="4400" b="1" dirty="0"/>
              <a:t> el plan </a:t>
            </a:r>
            <a:r>
              <a:rPr lang="en-US" sz="4400" b="1" dirty="0" err="1"/>
              <a:t>eterno</a:t>
            </a:r>
            <a:r>
              <a:rPr lang="en-US" sz="4400" b="1" dirty="0"/>
              <a:t> de Dios</a:t>
            </a:r>
            <a:endParaRPr lang="en-US" sz="4000" b="1" dirty="0"/>
          </a:p>
          <a:p>
            <a:pPr lvl="1"/>
            <a:r>
              <a:rPr lang="es-PY" sz="4400" b="1" dirty="0"/>
              <a:t>El cuándo del plan eterno de Dios</a:t>
            </a:r>
            <a:endParaRPr lang="en-US" sz="4000" b="1" dirty="0"/>
          </a:p>
          <a:p>
            <a:pPr lvl="1"/>
            <a:r>
              <a:rPr lang="es-PY" sz="4400" b="1" dirty="0"/>
              <a:t>El porqué del plan eterno de Dios</a:t>
            </a:r>
            <a:endParaRPr lang="en-US" sz="4000" b="1" dirty="0"/>
          </a:p>
          <a:p>
            <a:pPr lvl="1"/>
            <a:r>
              <a:rPr lang="es-PY" sz="4400" b="1" dirty="0"/>
              <a:t>El donde del plan eterno de Dios</a:t>
            </a:r>
          </a:p>
          <a:p>
            <a:pPr lvl="1"/>
            <a:r>
              <a:rPr lang="es-PY" sz="4400" b="1" dirty="0"/>
              <a:t>Nuestra actitud ante </a:t>
            </a:r>
            <a:r>
              <a:rPr lang="es-PY" sz="4400" b="1"/>
              <a:t>el tema</a:t>
            </a:r>
            <a:endParaRPr lang="en-US" sz="4000" b="1" dirty="0"/>
          </a:p>
          <a:p>
            <a:pPr marL="0" indent="0">
              <a:buNone/>
            </a:pPr>
            <a:endParaRPr lang="en-US" dirty="0"/>
          </a:p>
        </p:txBody>
      </p:sp>
    </p:spTree>
    <p:extLst>
      <p:ext uri="{BB962C8B-B14F-4D97-AF65-F5344CB8AC3E}">
        <p14:creationId xmlns:p14="http://schemas.microsoft.com/office/powerpoint/2010/main" val="1409595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fontScale="90000"/>
          </a:bodyPr>
          <a:lstStyle/>
          <a:p>
            <a:r>
              <a:rPr lang="es-PY" b="1" dirty="0"/>
              <a:t/>
            </a:r>
            <a:br>
              <a:rPr lang="es-PY" b="1" dirty="0"/>
            </a:br>
            <a:r>
              <a:rPr lang="es-PY" b="1" dirty="0">
                <a:solidFill>
                  <a:srgbClr val="FFFF00"/>
                </a:solidFill>
              </a:rPr>
              <a:t>ACLARANDO CIERTOS TÉRMINOS</a:t>
            </a:r>
            <a:r>
              <a:rPr lang="en-US" dirty="0"/>
              <a:t/>
            </a:r>
            <a:br>
              <a:rPr lang="en-US" dirty="0"/>
            </a:br>
            <a:endParaRPr lang="en-US" dirty="0"/>
          </a:p>
        </p:txBody>
      </p:sp>
      <p:sp>
        <p:nvSpPr>
          <p:cNvPr id="3" name="Content Placeholder 2"/>
          <p:cNvSpPr>
            <a:spLocks noGrp="1"/>
          </p:cNvSpPr>
          <p:nvPr>
            <p:ph idx="1"/>
          </p:nvPr>
        </p:nvSpPr>
        <p:spPr/>
        <p:txBody>
          <a:bodyPr/>
          <a:lstStyle/>
          <a:p>
            <a:pPr lvl="0"/>
            <a:r>
              <a:rPr lang="es-PY" sz="4000" b="1" i="1" dirty="0">
                <a:solidFill>
                  <a:srgbClr val="7030A0"/>
                </a:solidFill>
              </a:rPr>
              <a:t>El término “iglesia” – Lo que NO es:</a:t>
            </a:r>
            <a:endParaRPr lang="en-US" sz="3600" b="1" dirty="0">
              <a:solidFill>
                <a:srgbClr val="7030A0"/>
              </a:solidFill>
            </a:endParaRPr>
          </a:p>
          <a:p>
            <a:pPr lvl="1"/>
            <a:r>
              <a:rPr lang="es-PY" sz="4000" b="1" dirty="0"/>
              <a:t>No una denominación </a:t>
            </a:r>
            <a:endParaRPr lang="en-US" sz="3600" b="1" dirty="0"/>
          </a:p>
          <a:p>
            <a:pPr lvl="1"/>
            <a:r>
              <a:rPr lang="es-PY" sz="4000" b="1" dirty="0"/>
              <a:t>No un grupo social de la comunidad</a:t>
            </a:r>
            <a:endParaRPr lang="en-US" sz="3600" b="1" dirty="0"/>
          </a:p>
          <a:p>
            <a:pPr lvl="1"/>
            <a:r>
              <a:rPr lang="es-PY" sz="4000" b="1" dirty="0"/>
              <a:t>No una secta religiosa </a:t>
            </a:r>
            <a:endParaRPr lang="en-US" sz="3600" b="1" dirty="0"/>
          </a:p>
          <a:p>
            <a:pPr lvl="1"/>
            <a:r>
              <a:rPr lang="es-PY" sz="4000" b="1" dirty="0"/>
              <a:t>No un edificio </a:t>
            </a:r>
            <a:endParaRPr lang="en-US" sz="3600" b="1" dirty="0"/>
          </a:p>
          <a:p>
            <a:pPr marL="0" indent="0">
              <a:buNone/>
            </a:pPr>
            <a:endParaRPr lang="en-US" dirty="0"/>
          </a:p>
        </p:txBody>
      </p:sp>
    </p:spTree>
    <p:extLst>
      <p:ext uri="{BB962C8B-B14F-4D97-AF65-F5344CB8AC3E}">
        <p14:creationId xmlns:p14="http://schemas.microsoft.com/office/powerpoint/2010/main" val="3428496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lvl="0"/>
            <a:r>
              <a:rPr lang="es-PY" sz="4300" b="1" i="1" dirty="0">
                <a:solidFill>
                  <a:srgbClr val="7030A0"/>
                </a:solidFill>
              </a:rPr>
              <a:t>El término “iglesia” – Lo que SÍ es:</a:t>
            </a:r>
            <a:endParaRPr lang="en-US" sz="3900" b="1" dirty="0">
              <a:solidFill>
                <a:srgbClr val="7030A0"/>
              </a:solidFill>
            </a:endParaRPr>
          </a:p>
          <a:p>
            <a:pPr lvl="1"/>
            <a:r>
              <a:rPr lang="es-PY" sz="3500" b="1" dirty="0"/>
              <a:t>Una institución divina establecida por Dios</a:t>
            </a:r>
            <a:endParaRPr lang="en-US" sz="3000" b="1" dirty="0"/>
          </a:p>
          <a:p>
            <a:pPr lvl="1"/>
            <a:r>
              <a:rPr lang="es-PY" sz="3500" b="1" dirty="0"/>
              <a:t>Una institución planeada desde antes de la fundación del mundo</a:t>
            </a:r>
            <a:endParaRPr lang="en-US" sz="3000" b="1" dirty="0"/>
          </a:p>
          <a:p>
            <a:pPr lvl="1"/>
            <a:r>
              <a:rPr lang="es-PY" sz="3500" b="1" dirty="0"/>
              <a:t>Una institución divina conocida como el cuerpo de Cristo</a:t>
            </a:r>
            <a:endParaRPr lang="en-US" sz="3000" b="1" dirty="0"/>
          </a:p>
          <a:p>
            <a:pPr lvl="1"/>
            <a:r>
              <a:rPr lang="es-PY" sz="3500" b="1" dirty="0"/>
              <a:t>Una institución divina conocida como el reino de Cristo</a:t>
            </a:r>
          </a:p>
          <a:p>
            <a:pPr lvl="1"/>
            <a:r>
              <a:rPr lang="es-PY" sz="3500" b="1" dirty="0"/>
              <a:t>Una institución divina conocida como la iglesia de Cristo</a:t>
            </a:r>
            <a:endParaRPr lang="en-US" sz="3500" b="1" dirty="0"/>
          </a:p>
        </p:txBody>
      </p:sp>
      <p:sp>
        <p:nvSpPr>
          <p:cNvPr id="4" name="Title 1"/>
          <p:cNvSpPr>
            <a:spLocks noGrp="1"/>
          </p:cNvSpPr>
          <p:nvPr>
            <p:ph type="title"/>
          </p:nvPr>
        </p:nvSpPr>
        <p:spPr>
          <a:xfrm>
            <a:off x="457200" y="274638"/>
            <a:ext cx="8229600" cy="1143000"/>
          </a:xfrm>
          <a:solidFill>
            <a:schemeClr val="tx1"/>
          </a:solidFill>
        </p:spPr>
        <p:txBody>
          <a:bodyPr>
            <a:normAutofit fontScale="90000"/>
          </a:bodyPr>
          <a:lstStyle/>
          <a:p>
            <a:r>
              <a:rPr lang="es-PY" b="1" dirty="0"/>
              <a:t/>
            </a:r>
            <a:br>
              <a:rPr lang="es-PY" b="1" dirty="0"/>
            </a:br>
            <a:r>
              <a:rPr lang="es-PY" b="1" dirty="0">
                <a:solidFill>
                  <a:srgbClr val="FFFF00"/>
                </a:solidFill>
              </a:rPr>
              <a:t>ACLARANDO CIERTOS TÉRMINOS</a:t>
            </a:r>
            <a:r>
              <a:rPr lang="en-US" dirty="0"/>
              <a:t/>
            </a:r>
            <a:br>
              <a:rPr lang="en-US" dirty="0"/>
            </a:br>
            <a:endParaRPr lang="en-US" dirty="0"/>
          </a:p>
        </p:txBody>
      </p:sp>
    </p:spTree>
    <p:extLst>
      <p:ext uri="{BB962C8B-B14F-4D97-AF65-F5344CB8AC3E}">
        <p14:creationId xmlns:p14="http://schemas.microsoft.com/office/powerpoint/2010/main" val="2101952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105400"/>
          </a:xfrm>
        </p:spPr>
        <p:txBody>
          <a:bodyPr>
            <a:normAutofit fontScale="92500" lnSpcReduction="10000"/>
          </a:bodyPr>
          <a:lstStyle/>
          <a:p>
            <a:pPr lvl="0"/>
            <a:r>
              <a:rPr lang="es-PY" sz="3900" b="1" i="1" dirty="0">
                <a:solidFill>
                  <a:srgbClr val="7030A0"/>
                </a:solidFill>
              </a:rPr>
              <a:t>El término “predestinado”: </a:t>
            </a:r>
            <a:endParaRPr lang="en-US" sz="3500" b="1" dirty="0">
              <a:solidFill>
                <a:srgbClr val="7030A0"/>
              </a:solidFill>
            </a:endParaRPr>
          </a:p>
          <a:p>
            <a:pPr lvl="1"/>
            <a:r>
              <a:rPr lang="es-PY" dirty="0"/>
              <a:t>Viene del griego </a:t>
            </a:r>
            <a:r>
              <a:rPr lang="el-GR" b="1" i="1" dirty="0"/>
              <a:t>προορίζω</a:t>
            </a:r>
            <a:r>
              <a:rPr lang="es-PY" dirty="0"/>
              <a:t> que significa determinar de antemano, predeterminar, determinar con anticipación, ordenar por adelantado (vs. 5, 11). Esto tiene que ver con el propósito de Dios para la salvación de la iglesia. Este propósito trata de todo el plan de redención que Dios llevó a cabo para que Cristo viniese al mundo y de esta manera pudiera, por medio de Su sacrificio, salvar al mundo que obedece. Este término no tiene nada que ver con la enseñanza falsa de Juan Calvino donde se establece que unos fueron predestinados para condenación y otros para salvación. Esta doctrina no está en la Biblia. </a:t>
            </a:r>
            <a:endParaRPr lang="en-US" sz="2400" dirty="0"/>
          </a:p>
          <a:p>
            <a:pPr marL="0" indent="0">
              <a:buNone/>
            </a:pPr>
            <a:endParaRPr lang="en-US" dirty="0"/>
          </a:p>
        </p:txBody>
      </p:sp>
      <p:sp>
        <p:nvSpPr>
          <p:cNvPr id="4" name="Title 1"/>
          <p:cNvSpPr>
            <a:spLocks noGrp="1"/>
          </p:cNvSpPr>
          <p:nvPr>
            <p:ph type="title"/>
          </p:nvPr>
        </p:nvSpPr>
        <p:spPr>
          <a:xfrm>
            <a:off x="457200" y="274638"/>
            <a:ext cx="8229600" cy="944562"/>
          </a:xfrm>
          <a:solidFill>
            <a:schemeClr val="tx1"/>
          </a:solidFill>
        </p:spPr>
        <p:txBody>
          <a:bodyPr>
            <a:normAutofit fontScale="90000"/>
          </a:bodyPr>
          <a:lstStyle/>
          <a:p>
            <a:r>
              <a:rPr lang="es-PY" b="1" dirty="0"/>
              <a:t/>
            </a:r>
            <a:br>
              <a:rPr lang="es-PY" b="1" dirty="0"/>
            </a:br>
            <a:r>
              <a:rPr lang="es-PY" b="1" dirty="0">
                <a:solidFill>
                  <a:srgbClr val="FFFF00"/>
                </a:solidFill>
              </a:rPr>
              <a:t>ACLARANDO CIERTOS TÉRMINOS</a:t>
            </a:r>
            <a:r>
              <a:rPr lang="en-US" dirty="0"/>
              <a:t/>
            </a:r>
            <a:br>
              <a:rPr lang="en-US" dirty="0"/>
            </a:br>
            <a:endParaRPr lang="en-US" dirty="0"/>
          </a:p>
        </p:txBody>
      </p:sp>
    </p:spTree>
    <p:extLst>
      <p:ext uri="{BB962C8B-B14F-4D97-AF65-F5344CB8AC3E}">
        <p14:creationId xmlns:p14="http://schemas.microsoft.com/office/powerpoint/2010/main" val="2726849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a:bodyPr>
          <a:lstStyle/>
          <a:p>
            <a:r>
              <a:rPr lang="en-US" sz="6000" b="1" dirty="0">
                <a:solidFill>
                  <a:srgbClr val="FFFF00"/>
                </a:solidFill>
              </a:rPr>
              <a:t>LA IGLESIA EN EFESIOS</a:t>
            </a:r>
          </a:p>
        </p:txBody>
      </p:sp>
      <p:sp>
        <p:nvSpPr>
          <p:cNvPr id="3" name="Content Placeholder 2"/>
          <p:cNvSpPr>
            <a:spLocks noGrp="1"/>
          </p:cNvSpPr>
          <p:nvPr>
            <p:ph idx="1"/>
          </p:nvPr>
        </p:nvSpPr>
        <p:spPr>
          <a:xfrm>
            <a:off x="457200" y="1524000"/>
            <a:ext cx="8229600" cy="4800600"/>
          </a:xfrm>
        </p:spPr>
        <p:txBody>
          <a:bodyPr>
            <a:normAutofit fontScale="92500" lnSpcReduction="10000"/>
          </a:bodyPr>
          <a:lstStyle/>
          <a:p>
            <a:pPr lvl="0"/>
            <a:r>
              <a:rPr lang="es-PY" sz="3500" b="1" i="1" dirty="0">
                <a:solidFill>
                  <a:srgbClr val="0070C0"/>
                </a:solidFill>
              </a:rPr>
              <a:t>La iglesia se puede observar en Efesios de la siguiente manera:</a:t>
            </a:r>
            <a:endParaRPr lang="en-US" sz="3000" b="1" dirty="0">
              <a:solidFill>
                <a:srgbClr val="0070C0"/>
              </a:solidFill>
            </a:endParaRPr>
          </a:p>
          <a:p>
            <a:pPr lvl="1"/>
            <a:r>
              <a:rPr lang="es-PY" b="1" dirty="0"/>
              <a:t>El Cuerpo de Cristo (1:22-23).</a:t>
            </a:r>
            <a:endParaRPr lang="en-US" sz="2400" b="1" dirty="0"/>
          </a:p>
          <a:p>
            <a:pPr lvl="1"/>
            <a:r>
              <a:rPr lang="es-PY" b="1" dirty="0"/>
              <a:t>El Cuerpo de los resucitados con Cristo (2:1-7).</a:t>
            </a:r>
            <a:endParaRPr lang="en-US" sz="2400" b="1" dirty="0"/>
          </a:p>
          <a:p>
            <a:pPr lvl="1"/>
            <a:r>
              <a:rPr lang="es-PY" b="1" dirty="0"/>
              <a:t>El Cuerpo de los reconciliados en Cristo (2:13-16).</a:t>
            </a:r>
            <a:endParaRPr lang="en-US" sz="2400" b="1" dirty="0"/>
          </a:p>
          <a:p>
            <a:pPr lvl="1"/>
            <a:r>
              <a:rPr lang="es-PY" b="1" dirty="0"/>
              <a:t>El Templo de Dios (2:20-22).</a:t>
            </a:r>
            <a:endParaRPr lang="en-US" sz="2400" b="1" dirty="0"/>
          </a:p>
          <a:p>
            <a:pPr lvl="1"/>
            <a:r>
              <a:rPr lang="es-PY" b="1" dirty="0"/>
              <a:t>El propósito eterno de Dios (3:10-11).</a:t>
            </a:r>
            <a:endParaRPr lang="en-US" sz="2400" b="1" dirty="0"/>
          </a:p>
          <a:p>
            <a:pPr lvl="1"/>
            <a:r>
              <a:rPr lang="es-PY" b="1" dirty="0"/>
              <a:t>El Cuerpo de los unidos en Cristo (4:1-6).</a:t>
            </a:r>
            <a:endParaRPr lang="en-US" sz="2400" b="1" dirty="0"/>
          </a:p>
          <a:p>
            <a:pPr lvl="1"/>
            <a:r>
              <a:rPr lang="es-PY" b="1" dirty="0"/>
              <a:t>La esposa de Cristo (5:21-33).</a:t>
            </a:r>
            <a:endParaRPr lang="en-US" sz="2400" b="1" dirty="0"/>
          </a:p>
          <a:p>
            <a:pPr lvl="1"/>
            <a:r>
              <a:rPr lang="es-PY" b="1" dirty="0"/>
              <a:t>El ejercito de Cristo (6:10-18).</a:t>
            </a:r>
            <a:endParaRPr lang="en-US" sz="2400" b="1" dirty="0"/>
          </a:p>
          <a:p>
            <a:pPr marL="0" indent="0">
              <a:buNone/>
            </a:pPr>
            <a:endParaRPr lang="en-US" dirty="0"/>
          </a:p>
        </p:txBody>
      </p:sp>
    </p:spTree>
    <p:extLst>
      <p:ext uri="{BB962C8B-B14F-4D97-AF65-F5344CB8AC3E}">
        <p14:creationId xmlns:p14="http://schemas.microsoft.com/office/powerpoint/2010/main" val="4005583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Autofit/>
          </a:bodyPr>
          <a:lstStyle/>
          <a:p>
            <a:r>
              <a:rPr lang="en-US" sz="3600" b="1" dirty="0">
                <a:solidFill>
                  <a:srgbClr val="FFFF00"/>
                </a:solidFill>
              </a:rPr>
              <a:t>LA DEIDAD EN EL PROPÓSITO ETERNO DE DIOS</a:t>
            </a:r>
          </a:p>
        </p:txBody>
      </p:sp>
      <p:sp>
        <p:nvSpPr>
          <p:cNvPr id="3" name="Content Placeholder 2"/>
          <p:cNvSpPr>
            <a:spLocks noGrp="1"/>
          </p:cNvSpPr>
          <p:nvPr>
            <p:ph idx="1"/>
          </p:nvPr>
        </p:nvSpPr>
        <p:spPr>
          <a:xfrm>
            <a:off x="457200" y="1600200"/>
            <a:ext cx="8229600" cy="4648200"/>
          </a:xfrm>
        </p:spPr>
        <p:txBody>
          <a:bodyPr>
            <a:normAutofit fontScale="47500" lnSpcReduction="20000"/>
          </a:bodyPr>
          <a:lstStyle/>
          <a:p>
            <a:pPr lvl="0"/>
            <a:r>
              <a:rPr lang="es-PY" sz="5300" b="1" i="1" dirty="0">
                <a:solidFill>
                  <a:srgbClr val="C00000"/>
                </a:solidFill>
              </a:rPr>
              <a:t>La iglesia de Cristo fue </a:t>
            </a:r>
            <a:r>
              <a:rPr lang="es-PY" sz="5300" b="1" i="1" u="sng" dirty="0">
                <a:solidFill>
                  <a:srgbClr val="C00000"/>
                </a:solidFill>
              </a:rPr>
              <a:t>PLANEADA</a:t>
            </a:r>
            <a:r>
              <a:rPr lang="es-PY" sz="5300" b="1" i="1" dirty="0">
                <a:solidFill>
                  <a:srgbClr val="C00000"/>
                </a:solidFill>
              </a:rPr>
              <a:t> por el Padre (1:1-6).</a:t>
            </a:r>
            <a:endParaRPr lang="en-US" sz="5300" b="1" dirty="0">
              <a:solidFill>
                <a:srgbClr val="C00000"/>
              </a:solidFill>
            </a:endParaRPr>
          </a:p>
          <a:p>
            <a:pPr lvl="1"/>
            <a:r>
              <a:rPr lang="es-PY" sz="5300" dirty="0"/>
              <a:t>El Padre nos bendijo (1:1-3).</a:t>
            </a:r>
            <a:endParaRPr lang="en-US" sz="5300" dirty="0"/>
          </a:p>
          <a:p>
            <a:pPr lvl="1"/>
            <a:r>
              <a:rPr lang="es-PY" sz="5300" dirty="0"/>
              <a:t>El Padre nos escogió (1:4)</a:t>
            </a:r>
            <a:endParaRPr lang="en-US" sz="5300" dirty="0"/>
          </a:p>
          <a:p>
            <a:pPr lvl="1"/>
            <a:r>
              <a:rPr lang="es-PY" sz="5300" dirty="0"/>
              <a:t>El Padre nos adoptó (1:5-6).</a:t>
            </a:r>
            <a:endParaRPr lang="en-US" sz="5300" dirty="0"/>
          </a:p>
          <a:p>
            <a:pPr lvl="0"/>
            <a:r>
              <a:rPr lang="es-PY" sz="5300" b="1" i="1" dirty="0">
                <a:solidFill>
                  <a:srgbClr val="C00000"/>
                </a:solidFill>
              </a:rPr>
              <a:t>La iglesia de Cristo fue </a:t>
            </a:r>
            <a:r>
              <a:rPr lang="es-PY" sz="5300" b="1" i="1" u="sng" dirty="0">
                <a:solidFill>
                  <a:srgbClr val="C00000"/>
                </a:solidFill>
              </a:rPr>
              <a:t>COMPRADA</a:t>
            </a:r>
            <a:r>
              <a:rPr lang="es-PY" sz="5300" b="1" i="1" dirty="0">
                <a:solidFill>
                  <a:srgbClr val="C00000"/>
                </a:solidFill>
              </a:rPr>
              <a:t> por el Hijo (1:7-12).</a:t>
            </a:r>
            <a:endParaRPr lang="en-US" sz="5300" b="1" dirty="0">
              <a:solidFill>
                <a:srgbClr val="C00000"/>
              </a:solidFill>
            </a:endParaRPr>
          </a:p>
          <a:p>
            <a:pPr lvl="1"/>
            <a:r>
              <a:rPr lang="es-PY" sz="5300" dirty="0"/>
              <a:t>En Cristo está la redención y el perdón de pecados (Efesios 1:7; 1 Pedro 1:18-20).</a:t>
            </a:r>
            <a:endParaRPr lang="en-US" sz="5300" dirty="0"/>
          </a:p>
          <a:p>
            <a:pPr lvl="0"/>
            <a:r>
              <a:rPr lang="es-PY" sz="5300" b="1" i="1" dirty="0">
                <a:solidFill>
                  <a:srgbClr val="C00000"/>
                </a:solidFill>
              </a:rPr>
              <a:t>La iglesia de Cristo fue </a:t>
            </a:r>
            <a:r>
              <a:rPr lang="es-PY" sz="5300" b="1" i="1" u="sng" dirty="0">
                <a:solidFill>
                  <a:srgbClr val="C00000"/>
                </a:solidFill>
              </a:rPr>
              <a:t>SELLADA</a:t>
            </a:r>
            <a:r>
              <a:rPr lang="es-PY" sz="5300" b="1" i="1" dirty="0">
                <a:solidFill>
                  <a:srgbClr val="C00000"/>
                </a:solidFill>
              </a:rPr>
              <a:t> por el Espíritu Santo (1:13-14).</a:t>
            </a:r>
            <a:endParaRPr lang="en-US" sz="5300" b="1" dirty="0">
              <a:solidFill>
                <a:srgbClr val="C00000"/>
              </a:solidFill>
            </a:endParaRPr>
          </a:p>
          <a:p>
            <a:pPr lvl="1"/>
            <a:r>
              <a:rPr lang="es-PY" sz="5300" dirty="0"/>
              <a:t>El Espíritu Santo nos sella cuando obedecemos el evangelio (1:13).</a:t>
            </a:r>
            <a:endParaRPr lang="en-US" sz="5300" dirty="0"/>
          </a:p>
          <a:p>
            <a:pPr lvl="1"/>
            <a:r>
              <a:rPr lang="es-PY" sz="5300" dirty="0"/>
              <a:t>El Espíritu Santo nos sella para la salvación eterna (1:14).</a:t>
            </a:r>
            <a:endParaRPr lang="en-US" sz="5300" dirty="0"/>
          </a:p>
          <a:p>
            <a:pPr marL="0" indent="0">
              <a:buNone/>
            </a:pPr>
            <a:endParaRPr lang="en-US" dirty="0"/>
          </a:p>
        </p:txBody>
      </p:sp>
    </p:spTree>
    <p:extLst>
      <p:ext uri="{BB962C8B-B14F-4D97-AF65-F5344CB8AC3E}">
        <p14:creationId xmlns:p14="http://schemas.microsoft.com/office/powerpoint/2010/main" val="617378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297363"/>
          </a:xfrm>
        </p:spPr>
        <p:txBody>
          <a:bodyPr>
            <a:normAutofit/>
          </a:bodyPr>
          <a:lstStyle/>
          <a:p>
            <a:pPr marL="0" indent="0" algn="ctr">
              <a:buNone/>
            </a:pPr>
            <a:r>
              <a:rPr lang="en-US" sz="6000" b="1" dirty="0">
                <a:solidFill>
                  <a:srgbClr val="002060"/>
                </a:solidFill>
                <a:latin typeface="Book Antiqua" panose="02040602050305030304" pitchFamily="18" charset="0"/>
              </a:rPr>
              <a:t>EL CUANDO DE LA PLANEACIÓN/</a:t>
            </a:r>
          </a:p>
          <a:p>
            <a:pPr marL="0" indent="0" algn="ctr">
              <a:buNone/>
            </a:pPr>
            <a:r>
              <a:rPr lang="en-US" sz="6000" b="1" dirty="0">
                <a:solidFill>
                  <a:srgbClr val="002060"/>
                </a:solidFill>
                <a:latin typeface="Book Antiqua" panose="02040602050305030304" pitchFamily="18" charset="0"/>
              </a:rPr>
              <a:t>PROPÓSITO</a:t>
            </a:r>
          </a:p>
        </p:txBody>
      </p:sp>
    </p:spTree>
    <p:extLst>
      <p:ext uri="{BB962C8B-B14F-4D97-AF65-F5344CB8AC3E}">
        <p14:creationId xmlns:p14="http://schemas.microsoft.com/office/powerpoint/2010/main" val="3158156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fontScale="90000"/>
          </a:bodyPr>
          <a:lstStyle/>
          <a:p>
            <a:r>
              <a:rPr lang="es-PY" sz="3600" b="1" dirty="0"/>
              <a:t/>
            </a:r>
            <a:br>
              <a:rPr lang="es-PY" sz="3600" b="1" dirty="0"/>
            </a:br>
            <a:r>
              <a:rPr lang="es-PY" sz="3600" b="1" dirty="0">
                <a:solidFill>
                  <a:srgbClr val="FFFF00"/>
                </a:solidFill>
              </a:rPr>
              <a:t>EL “CÚANDO” DE LA PLANEACIÓN/PROPÓSITO ETERNO DE DIOS</a:t>
            </a:r>
            <a:r>
              <a:rPr lang="en-US" dirty="0"/>
              <a:t/>
            </a:r>
            <a:br>
              <a:rPr lang="en-US" dirty="0"/>
            </a:br>
            <a:endParaRPr lang="en-US" dirty="0"/>
          </a:p>
        </p:txBody>
      </p:sp>
      <p:sp>
        <p:nvSpPr>
          <p:cNvPr id="3" name="Content Placeholder 2"/>
          <p:cNvSpPr>
            <a:spLocks noGrp="1"/>
          </p:cNvSpPr>
          <p:nvPr>
            <p:ph idx="1"/>
          </p:nvPr>
        </p:nvSpPr>
        <p:spPr/>
        <p:txBody>
          <a:bodyPr>
            <a:noAutofit/>
          </a:bodyPr>
          <a:lstStyle/>
          <a:p>
            <a:r>
              <a:rPr lang="en-US" sz="3000" b="1" dirty="0" err="1"/>
              <a:t>Efesios</a:t>
            </a:r>
            <a:r>
              <a:rPr lang="en-US" sz="3000" b="1" dirty="0"/>
              <a:t> 1:4, </a:t>
            </a:r>
            <a:r>
              <a:rPr lang="en-US" sz="3000" b="1" i="1" dirty="0"/>
              <a:t>“</a:t>
            </a:r>
            <a:r>
              <a:rPr lang="en-US" sz="3000" b="1" i="1" dirty="0" err="1"/>
              <a:t>Según</a:t>
            </a:r>
            <a:r>
              <a:rPr lang="en-US" sz="3000" b="1" i="1" dirty="0"/>
              <a:t> </a:t>
            </a:r>
            <a:r>
              <a:rPr lang="en-US" sz="3000" b="1" i="1" dirty="0" err="1"/>
              <a:t>nos</a:t>
            </a:r>
            <a:r>
              <a:rPr lang="en-US" sz="3000" b="1" i="1" dirty="0"/>
              <a:t> </a:t>
            </a:r>
            <a:r>
              <a:rPr lang="en-US" sz="3000" b="1" i="1" dirty="0" err="1"/>
              <a:t>escogió</a:t>
            </a:r>
            <a:r>
              <a:rPr lang="en-US" sz="3000" b="1" i="1" dirty="0"/>
              <a:t> </a:t>
            </a:r>
            <a:r>
              <a:rPr lang="en-US" sz="3000" b="1" i="1" dirty="0" err="1"/>
              <a:t>en</a:t>
            </a:r>
            <a:r>
              <a:rPr lang="en-US" sz="3000" b="1" i="1" dirty="0"/>
              <a:t> </a:t>
            </a:r>
            <a:r>
              <a:rPr lang="en-US" sz="3000" b="1" i="1" u="sng" dirty="0" err="1">
                <a:solidFill>
                  <a:srgbClr val="FF0000"/>
                </a:solidFill>
              </a:rPr>
              <a:t>Él</a:t>
            </a:r>
            <a:r>
              <a:rPr lang="en-US" sz="3000" b="1" i="1" u="sng" dirty="0">
                <a:solidFill>
                  <a:srgbClr val="FF0000"/>
                </a:solidFill>
              </a:rPr>
              <a:t> antes de la </a:t>
            </a:r>
            <a:r>
              <a:rPr lang="en-US" sz="3000" b="1" i="1" u="sng" dirty="0" err="1">
                <a:solidFill>
                  <a:srgbClr val="FF0000"/>
                </a:solidFill>
              </a:rPr>
              <a:t>fundación</a:t>
            </a:r>
            <a:r>
              <a:rPr lang="en-US" sz="3000" b="1" i="1" u="sng" dirty="0">
                <a:solidFill>
                  <a:srgbClr val="FF0000"/>
                </a:solidFill>
              </a:rPr>
              <a:t> del </a:t>
            </a:r>
            <a:r>
              <a:rPr lang="en-US" sz="3000" b="1" i="1" u="sng" dirty="0" err="1">
                <a:solidFill>
                  <a:srgbClr val="FF0000"/>
                </a:solidFill>
              </a:rPr>
              <a:t>mundo</a:t>
            </a:r>
            <a:r>
              <a:rPr lang="en-US" sz="3000" b="1" i="1" dirty="0"/>
              <a:t>…”</a:t>
            </a:r>
          </a:p>
          <a:p>
            <a:endParaRPr lang="en-US" sz="3000" b="1" i="1" dirty="0"/>
          </a:p>
          <a:p>
            <a:r>
              <a:rPr lang="en-US" sz="3000" b="1" dirty="0"/>
              <a:t>1 Pedro 1:18-20, </a:t>
            </a:r>
            <a:r>
              <a:rPr lang="en-US" sz="3000" b="1" i="1" dirty="0"/>
              <a:t>“…</a:t>
            </a:r>
            <a:r>
              <a:rPr lang="en-US" sz="3000" b="1" i="1" dirty="0" err="1"/>
              <a:t>ya</a:t>
            </a:r>
            <a:r>
              <a:rPr lang="en-US" sz="3000" b="1" i="1" dirty="0"/>
              <a:t> </a:t>
            </a:r>
            <a:r>
              <a:rPr lang="en-US" sz="3000" b="1" i="1" u="sng" dirty="0" err="1">
                <a:solidFill>
                  <a:srgbClr val="FF0000"/>
                </a:solidFill>
              </a:rPr>
              <a:t>destinado</a:t>
            </a:r>
            <a:r>
              <a:rPr lang="en-US" sz="3000" b="1" i="1" u="sng" dirty="0">
                <a:solidFill>
                  <a:srgbClr val="FF0000"/>
                </a:solidFill>
              </a:rPr>
              <a:t> </a:t>
            </a:r>
            <a:r>
              <a:rPr lang="en-US" sz="3000" b="1" i="1" u="sng" dirty="0" err="1">
                <a:solidFill>
                  <a:srgbClr val="FF0000"/>
                </a:solidFill>
              </a:rPr>
              <a:t>desde</a:t>
            </a:r>
            <a:r>
              <a:rPr lang="en-US" sz="3000" b="1" i="1" u="sng" dirty="0">
                <a:solidFill>
                  <a:srgbClr val="FF0000"/>
                </a:solidFill>
              </a:rPr>
              <a:t> antes de la </a:t>
            </a:r>
            <a:r>
              <a:rPr lang="en-US" sz="3000" b="1" i="1" u="sng" dirty="0" err="1">
                <a:solidFill>
                  <a:srgbClr val="FF0000"/>
                </a:solidFill>
              </a:rPr>
              <a:t>fundación</a:t>
            </a:r>
            <a:r>
              <a:rPr lang="en-US" sz="3000" b="1" i="1" u="sng" dirty="0">
                <a:solidFill>
                  <a:srgbClr val="FF0000"/>
                </a:solidFill>
              </a:rPr>
              <a:t> del </a:t>
            </a:r>
            <a:r>
              <a:rPr lang="en-US" sz="3000" b="1" i="1" u="sng" dirty="0" err="1">
                <a:solidFill>
                  <a:srgbClr val="FF0000"/>
                </a:solidFill>
              </a:rPr>
              <a:t>mundo</a:t>
            </a:r>
            <a:r>
              <a:rPr lang="en-US" sz="3000" b="1" i="1" dirty="0"/>
              <a:t>…” </a:t>
            </a:r>
          </a:p>
          <a:p>
            <a:endParaRPr lang="en-US" sz="3000" b="1" i="1" dirty="0"/>
          </a:p>
          <a:p>
            <a:r>
              <a:rPr lang="en-US" sz="3000" b="1" dirty="0" err="1"/>
              <a:t>Hechos</a:t>
            </a:r>
            <a:r>
              <a:rPr lang="en-US" sz="3000" b="1" dirty="0"/>
              <a:t> 2:23, </a:t>
            </a:r>
            <a:r>
              <a:rPr lang="en-US" sz="3000" b="1" i="1" dirty="0"/>
              <a:t>“…</a:t>
            </a:r>
            <a:r>
              <a:rPr lang="en-US" sz="3000" b="1" i="1" dirty="0" err="1"/>
              <a:t>entregado</a:t>
            </a:r>
            <a:r>
              <a:rPr lang="en-US" sz="3000" b="1" i="1" dirty="0"/>
              <a:t> </a:t>
            </a:r>
            <a:r>
              <a:rPr lang="en-US" sz="3000" b="1" i="1" dirty="0" err="1"/>
              <a:t>por</a:t>
            </a:r>
            <a:r>
              <a:rPr lang="en-US" sz="3000" b="1" i="1" dirty="0"/>
              <a:t> el </a:t>
            </a:r>
            <a:r>
              <a:rPr lang="en-US" sz="3000" b="1" i="1" dirty="0" err="1"/>
              <a:t>determinado</a:t>
            </a:r>
            <a:r>
              <a:rPr lang="en-US" sz="3000" b="1" i="1" dirty="0"/>
              <a:t> </a:t>
            </a:r>
            <a:r>
              <a:rPr lang="en-US" sz="3000" b="1" i="1" dirty="0" err="1"/>
              <a:t>consejo</a:t>
            </a:r>
            <a:r>
              <a:rPr lang="en-US" sz="3000" b="1" i="1" dirty="0"/>
              <a:t> y </a:t>
            </a:r>
            <a:r>
              <a:rPr lang="en-US" sz="3000" b="1" i="1" u="sng" dirty="0" err="1">
                <a:solidFill>
                  <a:srgbClr val="FF0000"/>
                </a:solidFill>
              </a:rPr>
              <a:t>anticipado</a:t>
            </a:r>
            <a:r>
              <a:rPr lang="en-US" sz="3000" b="1" i="1" u="sng" dirty="0">
                <a:solidFill>
                  <a:srgbClr val="FF0000"/>
                </a:solidFill>
              </a:rPr>
              <a:t> </a:t>
            </a:r>
            <a:r>
              <a:rPr lang="en-US" sz="3000" b="1" i="1" u="sng" dirty="0" err="1">
                <a:solidFill>
                  <a:srgbClr val="FF0000"/>
                </a:solidFill>
              </a:rPr>
              <a:t>conocimiento</a:t>
            </a:r>
            <a:r>
              <a:rPr lang="en-US" sz="3000" b="1" i="1" u="sng" dirty="0">
                <a:solidFill>
                  <a:srgbClr val="FF0000"/>
                </a:solidFill>
              </a:rPr>
              <a:t> de Dios</a:t>
            </a:r>
            <a:r>
              <a:rPr lang="en-US" sz="3000" b="1" i="1" dirty="0"/>
              <a:t>…”</a:t>
            </a:r>
          </a:p>
        </p:txBody>
      </p:sp>
    </p:spTree>
    <p:extLst>
      <p:ext uri="{BB962C8B-B14F-4D97-AF65-F5344CB8AC3E}">
        <p14:creationId xmlns:p14="http://schemas.microsoft.com/office/powerpoint/2010/main" val="3783371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fontScale="90000"/>
          </a:bodyPr>
          <a:lstStyle/>
          <a:p>
            <a:r>
              <a:rPr lang="es-PY" sz="3600" b="1" dirty="0"/>
              <a:t/>
            </a:r>
            <a:br>
              <a:rPr lang="es-PY" sz="3600" b="1" dirty="0"/>
            </a:br>
            <a:r>
              <a:rPr lang="es-PY" sz="3600" b="1" dirty="0">
                <a:solidFill>
                  <a:srgbClr val="FFFF00"/>
                </a:solidFill>
              </a:rPr>
              <a:t>EL “CÚANDO” DE LA PLANEACIÓN/PROPÓSITO ETERNO DE DIOS</a:t>
            </a:r>
            <a:r>
              <a:rPr lang="en-US" dirty="0"/>
              <a:t/>
            </a:r>
            <a:br>
              <a:rPr lang="en-US" dirty="0"/>
            </a:br>
            <a:endParaRPr lang="en-US" dirty="0"/>
          </a:p>
        </p:txBody>
      </p:sp>
      <p:sp>
        <p:nvSpPr>
          <p:cNvPr id="3" name="Content Placeholder 2"/>
          <p:cNvSpPr>
            <a:spLocks noGrp="1"/>
          </p:cNvSpPr>
          <p:nvPr>
            <p:ph idx="1"/>
          </p:nvPr>
        </p:nvSpPr>
        <p:spPr/>
        <p:txBody>
          <a:bodyPr>
            <a:noAutofit/>
          </a:bodyPr>
          <a:lstStyle/>
          <a:p>
            <a:r>
              <a:rPr lang="en-US" sz="3000" b="1" dirty="0" err="1"/>
              <a:t>Romanos</a:t>
            </a:r>
            <a:r>
              <a:rPr lang="en-US" sz="3000" b="1" dirty="0"/>
              <a:t> 8:28-30, </a:t>
            </a:r>
            <a:r>
              <a:rPr lang="en-US" sz="3000" b="1" i="1" dirty="0"/>
              <a:t>“</a:t>
            </a:r>
            <a:r>
              <a:rPr lang="en-US" sz="3000" b="1" i="1" u="sng" dirty="0" err="1">
                <a:solidFill>
                  <a:srgbClr val="FF0000"/>
                </a:solidFill>
              </a:rPr>
              <a:t>Propósito</a:t>
            </a:r>
            <a:r>
              <a:rPr lang="en-US" sz="3000" b="1" i="1" u="sng" dirty="0">
                <a:solidFill>
                  <a:srgbClr val="FF0000"/>
                </a:solidFill>
              </a:rPr>
              <a:t>, </a:t>
            </a:r>
            <a:r>
              <a:rPr lang="en-US" sz="3000" b="1" i="1" u="sng" dirty="0" err="1">
                <a:solidFill>
                  <a:srgbClr val="FF0000"/>
                </a:solidFill>
              </a:rPr>
              <a:t>predestinó</a:t>
            </a:r>
            <a:r>
              <a:rPr lang="en-US" sz="3000" b="1" i="1" dirty="0"/>
              <a:t>”</a:t>
            </a:r>
          </a:p>
          <a:p>
            <a:endParaRPr lang="en-US" sz="2000" b="1" i="1" dirty="0"/>
          </a:p>
          <a:p>
            <a:r>
              <a:rPr lang="en-US" sz="3000" b="1" dirty="0"/>
              <a:t>2 Tesalonicenses 2:13, </a:t>
            </a:r>
            <a:r>
              <a:rPr lang="en-US" sz="3000" b="1" i="1" dirty="0"/>
              <a:t>“…</a:t>
            </a:r>
            <a:r>
              <a:rPr lang="en-US" sz="3000" b="1" i="1" u="sng" dirty="0" err="1">
                <a:solidFill>
                  <a:srgbClr val="FF0000"/>
                </a:solidFill>
              </a:rPr>
              <a:t>Escogidos</a:t>
            </a:r>
            <a:r>
              <a:rPr lang="en-US" sz="3000" b="1" i="1" u="sng" dirty="0">
                <a:solidFill>
                  <a:srgbClr val="FF0000"/>
                </a:solidFill>
              </a:rPr>
              <a:t> </a:t>
            </a:r>
            <a:r>
              <a:rPr lang="en-US" sz="3000" b="1" i="1" u="sng" dirty="0" err="1">
                <a:solidFill>
                  <a:srgbClr val="FF0000"/>
                </a:solidFill>
              </a:rPr>
              <a:t>desde</a:t>
            </a:r>
            <a:r>
              <a:rPr lang="en-US" sz="3000" b="1" i="1" u="sng" dirty="0">
                <a:solidFill>
                  <a:srgbClr val="FF0000"/>
                </a:solidFill>
              </a:rPr>
              <a:t> el principio para </a:t>
            </a:r>
            <a:r>
              <a:rPr lang="en-US" sz="3000" b="1" i="1" u="sng" dirty="0" err="1">
                <a:solidFill>
                  <a:srgbClr val="FF0000"/>
                </a:solidFill>
              </a:rPr>
              <a:t>salvación</a:t>
            </a:r>
            <a:r>
              <a:rPr lang="en-US" sz="3000" b="1" i="1" dirty="0"/>
              <a:t>…”</a:t>
            </a:r>
          </a:p>
          <a:p>
            <a:endParaRPr lang="en-US" sz="2000" b="1" i="1" dirty="0"/>
          </a:p>
          <a:p>
            <a:r>
              <a:rPr lang="en-US" sz="3000" b="1" dirty="0"/>
              <a:t>2 </a:t>
            </a:r>
            <a:r>
              <a:rPr lang="en-US" sz="3000" b="1" dirty="0" err="1"/>
              <a:t>Timoteo</a:t>
            </a:r>
            <a:r>
              <a:rPr lang="en-US" sz="3000" b="1" dirty="0"/>
              <a:t> 1:9, </a:t>
            </a:r>
            <a:r>
              <a:rPr lang="en-US" sz="3000" b="1" i="1" dirty="0"/>
              <a:t>“…</a:t>
            </a:r>
            <a:r>
              <a:rPr lang="en-US" sz="3000" b="1" i="1" u="sng" dirty="0">
                <a:solidFill>
                  <a:srgbClr val="FF0000"/>
                </a:solidFill>
              </a:rPr>
              <a:t>Antes de </a:t>
            </a:r>
            <a:r>
              <a:rPr lang="en-US" sz="3000" b="1" i="1" u="sng" dirty="0" err="1">
                <a:solidFill>
                  <a:srgbClr val="FF0000"/>
                </a:solidFill>
              </a:rPr>
              <a:t>los</a:t>
            </a:r>
            <a:r>
              <a:rPr lang="en-US" sz="3000" b="1" i="1" u="sng" dirty="0">
                <a:solidFill>
                  <a:srgbClr val="FF0000"/>
                </a:solidFill>
              </a:rPr>
              <a:t> </a:t>
            </a:r>
            <a:r>
              <a:rPr lang="en-US" sz="3000" b="1" i="1" u="sng" dirty="0" err="1">
                <a:solidFill>
                  <a:srgbClr val="FF0000"/>
                </a:solidFill>
              </a:rPr>
              <a:t>tiempos</a:t>
            </a:r>
            <a:r>
              <a:rPr lang="en-US" sz="3000" b="1" i="1" u="sng" dirty="0">
                <a:solidFill>
                  <a:srgbClr val="FF0000"/>
                </a:solidFill>
              </a:rPr>
              <a:t> de </a:t>
            </a:r>
            <a:r>
              <a:rPr lang="en-US" sz="3000" b="1" i="1" u="sng" dirty="0" err="1">
                <a:solidFill>
                  <a:srgbClr val="FF0000"/>
                </a:solidFill>
              </a:rPr>
              <a:t>los</a:t>
            </a:r>
            <a:r>
              <a:rPr lang="en-US" sz="3000" b="1" i="1" u="sng" dirty="0">
                <a:solidFill>
                  <a:srgbClr val="FF0000"/>
                </a:solidFill>
              </a:rPr>
              <a:t> </a:t>
            </a:r>
            <a:r>
              <a:rPr lang="en-US" sz="3000" b="1" i="1" u="sng" dirty="0" err="1">
                <a:solidFill>
                  <a:srgbClr val="FF0000"/>
                </a:solidFill>
              </a:rPr>
              <a:t>siglos</a:t>
            </a:r>
            <a:r>
              <a:rPr lang="en-US" sz="3000" b="1" i="1" u="sng" dirty="0">
                <a:solidFill>
                  <a:srgbClr val="FF0000"/>
                </a:solidFill>
              </a:rPr>
              <a:t>”</a:t>
            </a:r>
          </a:p>
          <a:p>
            <a:endParaRPr lang="en-US" sz="2000" b="1" i="1" u="sng" dirty="0">
              <a:solidFill>
                <a:srgbClr val="FF0000"/>
              </a:solidFill>
            </a:endParaRPr>
          </a:p>
          <a:p>
            <a:r>
              <a:rPr lang="en-US" sz="3000" b="1" dirty="0"/>
              <a:t>Tito 1:2, “…</a:t>
            </a:r>
            <a:r>
              <a:rPr lang="en-US" sz="3000" b="1" i="1" u="sng" dirty="0">
                <a:solidFill>
                  <a:srgbClr val="FF0000"/>
                </a:solidFill>
              </a:rPr>
              <a:t>antes del principio de </a:t>
            </a:r>
            <a:r>
              <a:rPr lang="en-US" sz="3000" b="1" i="1" u="sng" dirty="0" err="1">
                <a:solidFill>
                  <a:srgbClr val="FF0000"/>
                </a:solidFill>
              </a:rPr>
              <a:t>los</a:t>
            </a:r>
            <a:r>
              <a:rPr lang="en-US" sz="3000" b="1" i="1" u="sng" dirty="0">
                <a:solidFill>
                  <a:srgbClr val="FF0000"/>
                </a:solidFill>
              </a:rPr>
              <a:t> </a:t>
            </a:r>
            <a:r>
              <a:rPr lang="en-US" sz="3000" b="1" i="1" u="sng" dirty="0" err="1">
                <a:solidFill>
                  <a:srgbClr val="FF0000"/>
                </a:solidFill>
              </a:rPr>
              <a:t>siglos</a:t>
            </a:r>
            <a:r>
              <a:rPr lang="en-US" sz="3000" b="1" i="1" u="sng" dirty="0">
                <a:solidFill>
                  <a:srgbClr val="FF0000"/>
                </a:solidFill>
              </a:rPr>
              <a:t>”</a:t>
            </a:r>
          </a:p>
        </p:txBody>
      </p:sp>
    </p:spTree>
    <p:extLst>
      <p:ext uri="{BB962C8B-B14F-4D97-AF65-F5344CB8AC3E}">
        <p14:creationId xmlns:p14="http://schemas.microsoft.com/office/powerpoint/2010/main" val="2656764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fontScale="90000"/>
          </a:bodyPr>
          <a:lstStyle/>
          <a:p>
            <a:r>
              <a:rPr lang="en-US" b="1" dirty="0">
                <a:solidFill>
                  <a:srgbClr val="FFFF00"/>
                </a:solidFill>
              </a:rPr>
              <a:t>UNA MUY IMPORTANTE IMPLICACIÓN</a:t>
            </a:r>
          </a:p>
        </p:txBody>
      </p:sp>
      <p:sp>
        <p:nvSpPr>
          <p:cNvPr id="3" name="Content Placeholder 2"/>
          <p:cNvSpPr>
            <a:spLocks noGrp="1"/>
          </p:cNvSpPr>
          <p:nvPr>
            <p:ph idx="1"/>
          </p:nvPr>
        </p:nvSpPr>
        <p:spPr/>
        <p:txBody>
          <a:bodyPr/>
          <a:lstStyle/>
          <a:p>
            <a:pPr lvl="0"/>
            <a:r>
              <a:rPr lang="es-PY" sz="3600" b="1" i="1" dirty="0">
                <a:solidFill>
                  <a:srgbClr val="C00000"/>
                </a:solidFill>
              </a:rPr>
              <a:t>La implicación de esta declaración divina:</a:t>
            </a:r>
            <a:endParaRPr lang="en-US" b="1" dirty="0">
              <a:solidFill>
                <a:srgbClr val="C00000"/>
              </a:solidFill>
            </a:endParaRPr>
          </a:p>
          <a:p>
            <a:pPr lvl="1"/>
            <a:r>
              <a:rPr lang="es-PY" sz="3200" dirty="0"/>
              <a:t>La iglesia </a:t>
            </a:r>
            <a:r>
              <a:rPr lang="es-PY" sz="3200" b="1" dirty="0"/>
              <a:t>no es </a:t>
            </a:r>
            <a:r>
              <a:rPr lang="es-PY" sz="3200" dirty="0"/>
              <a:t>un “Plan B” o un “Paréntesis” en el propósito eterno de Dios.</a:t>
            </a:r>
            <a:endParaRPr lang="en-US" dirty="0"/>
          </a:p>
          <a:p>
            <a:pPr lvl="1"/>
            <a:r>
              <a:rPr lang="es-PY" sz="3200" dirty="0"/>
              <a:t>La iglesia es una institución de suma importancia para nuestro Dios.</a:t>
            </a:r>
            <a:endParaRPr lang="en-US" dirty="0"/>
          </a:p>
          <a:p>
            <a:r>
              <a:rPr lang="es-PY" dirty="0"/>
              <a:t>Los predicadores que dicen que la iglesia no es importante están enseñando falsa doctrina.</a:t>
            </a:r>
            <a:endParaRPr lang="en-US" dirty="0"/>
          </a:p>
        </p:txBody>
      </p:sp>
    </p:spTree>
    <p:extLst>
      <p:ext uri="{BB962C8B-B14F-4D97-AF65-F5344CB8AC3E}">
        <p14:creationId xmlns:p14="http://schemas.microsoft.com/office/powerpoint/2010/main" val="146926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297363"/>
          </a:xfrm>
        </p:spPr>
        <p:txBody>
          <a:bodyPr>
            <a:normAutofit/>
          </a:bodyPr>
          <a:lstStyle/>
          <a:p>
            <a:pPr marL="0" indent="0" algn="ctr">
              <a:buNone/>
            </a:pPr>
            <a:r>
              <a:rPr lang="en-US" sz="6000" b="1" dirty="0">
                <a:solidFill>
                  <a:srgbClr val="002060"/>
                </a:solidFill>
                <a:latin typeface="Book Antiqua" panose="02040602050305030304" pitchFamily="18" charset="0"/>
              </a:rPr>
              <a:t>EL PORQUÉ DE LA PLANEACIÓN/</a:t>
            </a:r>
          </a:p>
          <a:p>
            <a:pPr marL="0" indent="0" algn="ctr">
              <a:buNone/>
            </a:pPr>
            <a:r>
              <a:rPr lang="en-US" sz="6000" b="1" dirty="0">
                <a:solidFill>
                  <a:srgbClr val="002060"/>
                </a:solidFill>
                <a:latin typeface="Book Antiqua" panose="02040602050305030304" pitchFamily="18" charset="0"/>
              </a:rPr>
              <a:t>PROPÓSITO</a:t>
            </a:r>
          </a:p>
        </p:txBody>
      </p:sp>
    </p:spTree>
    <p:extLst>
      <p:ext uri="{BB962C8B-B14F-4D97-AF65-F5344CB8AC3E}">
        <p14:creationId xmlns:p14="http://schemas.microsoft.com/office/powerpoint/2010/main" val="925393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fontScale="90000"/>
          </a:bodyPr>
          <a:lstStyle/>
          <a:p>
            <a:r>
              <a:rPr lang="es-PY" sz="3600" b="1" dirty="0"/>
              <a:t/>
            </a:r>
            <a:br>
              <a:rPr lang="es-PY" sz="3600" b="1" dirty="0"/>
            </a:br>
            <a:r>
              <a:rPr lang="es-PY" sz="3600" b="1" dirty="0">
                <a:solidFill>
                  <a:srgbClr val="FFFF00"/>
                </a:solidFill>
              </a:rPr>
              <a:t>EL “PORQUÉ” DE LA PLANEACIÓN/PROPÓSITO ETERNO DE DIOS</a:t>
            </a:r>
            <a:r>
              <a:rPr lang="en-US" dirty="0"/>
              <a:t/>
            </a:r>
            <a:br>
              <a:rPr lang="en-US" dirty="0"/>
            </a:br>
            <a:endParaRPr lang="en-US" dirty="0"/>
          </a:p>
        </p:txBody>
      </p:sp>
      <p:sp>
        <p:nvSpPr>
          <p:cNvPr id="3" name="Content Placeholder 2"/>
          <p:cNvSpPr>
            <a:spLocks noGrp="1"/>
          </p:cNvSpPr>
          <p:nvPr>
            <p:ph idx="1"/>
          </p:nvPr>
        </p:nvSpPr>
        <p:spPr/>
        <p:txBody>
          <a:bodyPr/>
          <a:lstStyle/>
          <a:p>
            <a:pPr lvl="1"/>
            <a:r>
              <a:rPr lang="es-PY" b="1" dirty="0"/>
              <a:t>Para ser grandemente bendecidos (1:3).</a:t>
            </a:r>
          </a:p>
          <a:p>
            <a:pPr lvl="1"/>
            <a:endParaRPr lang="en-US" sz="2400" b="1" dirty="0"/>
          </a:p>
          <a:p>
            <a:pPr lvl="1"/>
            <a:r>
              <a:rPr lang="es-PY" b="1" dirty="0"/>
              <a:t>Para recibir la adopción de ser hijos de Dios y aceptados en Cristo (1:4). </a:t>
            </a:r>
          </a:p>
          <a:p>
            <a:pPr lvl="1"/>
            <a:endParaRPr lang="en-US" sz="2400" b="1" dirty="0"/>
          </a:p>
          <a:p>
            <a:pPr lvl="1"/>
            <a:r>
              <a:rPr lang="es-PY" b="1" dirty="0"/>
              <a:t>Para lograr la santificación en nuestras vidas (1:4)</a:t>
            </a:r>
          </a:p>
          <a:p>
            <a:pPr lvl="1"/>
            <a:endParaRPr lang="en-US" sz="2400" b="1" dirty="0"/>
          </a:p>
          <a:p>
            <a:pPr lvl="1"/>
            <a:r>
              <a:rPr lang="es-PY" b="1" dirty="0"/>
              <a:t>Para que Dios recibiera la alabanza de la gloria de Su gracia (vs. 6, 12, 14)</a:t>
            </a:r>
            <a:endParaRPr lang="en-US" sz="2400" b="1" dirty="0"/>
          </a:p>
          <a:p>
            <a:pPr marL="0" indent="0">
              <a:buNone/>
            </a:pPr>
            <a:endParaRPr lang="en-US" dirty="0"/>
          </a:p>
        </p:txBody>
      </p:sp>
    </p:spTree>
    <p:extLst>
      <p:ext uri="{BB962C8B-B14F-4D97-AF65-F5344CB8AC3E}">
        <p14:creationId xmlns:p14="http://schemas.microsoft.com/office/powerpoint/2010/main" val="2700774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fontScale="90000"/>
          </a:bodyPr>
          <a:lstStyle/>
          <a:p>
            <a:r>
              <a:rPr lang="es-PY" sz="3600" b="1" dirty="0"/>
              <a:t/>
            </a:r>
            <a:br>
              <a:rPr lang="es-PY" sz="3600" b="1" dirty="0"/>
            </a:br>
            <a:r>
              <a:rPr lang="es-PY" sz="3600" b="1" dirty="0">
                <a:solidFill>
                  <a:srgbClr val="FFFF00"/>
                </a:solidFill>
              </a:rPr>
              <a:t>EL “PORQUÉ” DE LA PLANEACIÓN/PROPÓSITO ETERNO DE DIOS</a:t>
            </a:r>
            <a:r>
              <a:rPr lang="en-US" dirty="0"/>
              <a:t/>
            </a:r>
            <a:br>
              <a:rPr lang="en-US" dirty="0"/>
            </a:br>
            <a:endParaRPr lang="en-US" dirty="0"/>
          </a:p>
        </p:txBody>
      </p:sp>
      <p:sp>
        <p:nvSpPr>
          <p:cNvPr id="3" name="Content Placeholder 2"/>
          <p:cNvSpPr>
            <a:spLocks noGrp="1"/>
          </p:cNvSpPr>
          <p:nvPr>
            <p:ph idx="1"/>
          </p:nvPr>
        </p:nvSpPr>
        <p:spPr/>
        <p:txBody>
          <a:bodyPr>
            <a:normAutofit fontScale="62500" lnSpcReduction="20000"/>
          </a:bodyPr>
          <a:lstStyle/>
          <a:p>
            <a:pPr lvl="1"/>
            <a:r>
              <a:rPr lang="es-PY" sz="4000" b="1" dirty="0"/>
              <a:t>Para recibir la redención/rescate de nuestros pecados (1:7; cf. 1 Pedro 1:18-20)</a:t>
            </a:r>
            <a:endParaRPr lang="en-US" sz="4000" b="1" dirty="0"/>
          </a:p>
          <a:p>
            <a:pPr lvl="1"/>
            <a:endParaRPr lang="en-US" sz="4000" b="1" dirty="0"/>
          </a:p>
          <a:p>
            <a:pPr lvl="1"/>
            <a:r>
              <a:rPr lang="es-PY" sz="4000" b="1" dirty="0"/>
              <a:t>Para recibir el perdón de nuestros pecados (1:7)</a:t>
            </a:r>
          </a:p>
          <a:p>
            <a:pPr lvl="1"/>
            <a:endParaRPr lang="en-US" sz="4000" b="1" dirty="0"/>
          </a:p>
          <a:p>
            <a:pPr lvl="1"/>
            <a:r>
              <a:rPr lang="es-PY" sz="4000" b="1" dirty="0"/>
              <a:t>Para recibir una herencia incorruptible (1:11; 2 Pedro 1:4)</a:t>
            </a:r>
          </a:p>
          <a:p>
            <a:pPr lvl="1"/>
            <a:endParaRPr lang="en-US" sz="4000" b="1" dirty="0"/>
          </a:p>
          <a:p>
            <a:pPr lvl="1"/>
            <a:r>
              <a:rPr lang="es-PY" sz="4000" b="1" dirty="0"/>
              <a:t>Para recibir el sello de la redención (1:13-14)</a:t>
            </a:r>
          </a:p>
          <a:p>
            <a:pPr lvl="1"/>
            <a:endParaRPr lang="en-US" sz="4000" b="1" dirty="0"/>
          </a:p>
          <a:p>
            <a:pPr lvl="1"/>
            <a:r>
              <a:rPr lang="es-PY" sz="4000" b="1" dirty="0"/>
              <a:t>Para lograr la reconciliación entre judíos y gentiles (2:13-16)</a:t>
            </a:r>
            <a:endParaRPr lang="en-US" sz="4000" b="1" dirty="0"/>
          </a:p>
          <a:p>
            <a:pPr marL="0" indent="0">
              <a:buNone/>
            </a:pPr>
            <a:endParaRPr lang="en-US" dirty="0"/>
          </a:p>
        </p:txBody>
      </p:sp>
    </p:spTree>
    <p:extLst>
      <p:ext uri="{BB962C8B-B14F-4D97-AF65-F5344CB8AC3E}">
        <p14:creationId xmlns:p14="http://schemas.microsoft.com/office/powerpoint/2010/main" val="2088770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297363"/>
          </a:xfrm>
        </p:spPr>
        <p:txBody>
          <a:bodyPr>
            <a:normAutofit/>
          </a:bodyPr>
          <a:lstStyle/>
          <a:p>
            <a:pPr marL="0" indent="0" algn="ctr">
              <a:buNone/>
            </a:pPr>
            <a:r>
              <a:rPr lang="en-US" sz="6000" b="1" dirty="0">
                <a:solidFill>
                  <a:srgbClr val="002060"/>
                </a:solidFill>
                <a:latin typeface="Book Antiqua" panose="02040602050305030304" pitchFamily="18" charset="0"/>
              </a:rPr>
              <a:t>EL DONDE DE LA PLANEACIÓN/</a:t>
            </a:r>
          </a:p>
          <a:p>
            <a:pPr marL="0" indent="0" algn="ctr">
              <a:buNone/>
            </a:pPr>
            <a:r>
              <a:rPr lang="en-US" sz="6000" b="1" dirty="0">
                <a:solidFill>
                  <a:srgbClr val="002060"/>
                </a:solidFill>
                <a:latin typeface="Book Antiqua" panose="02040602050305030304" pitchFamily="18" charset="0"/>
              </a:rPr>
              <a:t>PROPÓSITO</a:t>
            </a:r>
          </a:p>
        </p:txBody>
      </p:sp>
    </p:spTree>
    <p:extLst>
      <p:ext uri="{BB962C8B-B14F-4D97-AF65-F5344CB8AC3E}">
        <p14:creationId xmlns:p14="http://schemas.microsoft.com/office/powerpoint/2010/main" val="83250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fontScale="90000"/>
          </a:bodyPr>
          <a:lstStyle/>
          <a:p>
            <a:r>
              <a:rPr lang="en-US" b="1" dirty="0">
                <a:solidFill>
                  <a:srgbClr val="FFFF00"/>
                </a:solidFill>
              </a:rPr>
              <a:t>EL “DONDE” DE LA PLANEACIÓN/PROPÓSITO</a:t>
            </a:r>
          </a:p>
        </p:txBody>
      </p:sp>
      <p:sp>
        <p:nvSpPr>
          <p:cNvPr id="3" name="Content Placeholder 2"/>
          <p:cNvSpPr>
            <a:spLocks noGrp="1"/>
          </p:cNvSpPr>
          <p:nvPr>
            <p:ph idx="1"/>
          </p:nvPr>
        </p:nvSpPr>
        <p:spPr>
          <a:xfrm>
            <a:off x="457200" y="1676400"/>
            <a:ext cx="8229600" cy="4525963"/>
          </a:xfrm>
        </p:spPr>
        <p:txBody>
          <a:bodyPr/>
          <a:lstStyle/>
          <a:p>
            <a:pPr lvl="1"/>
            <a:r>
              <a:rPr lang="es-PY" dirty="0"/>
              <a:t>1:3, “En Cristo”</a:t>
            </a:r>
            <a:endParaRPr lang="en-US" sz="2400" dirty="0"/>
          </a:p>
          <a:p>
            <a:pPr lvl="1"/>
            <a:r>
              <a:rPr lang="es-PY" dirty="0"/>
              <a:t>1:4, “En Él”</a:t>
            </a:r>
            <a:endParaRPr lang="en-US" sz="2400" dirty="0"/>
          </a:p>
          <a:p>
            <a:pPr lvl="1"/>
            <a:r>
              <a:rPr lang="es-PY" dirty="0"/>
              <a:t>1:6, “El Amado”</a:t>
            </a:r>
            <a:endParaRPr lang="en-US" sz="2400" dirty="0"/>
          </a:p>
          <a:p>
            <a:pPr lvl="1"/>
            <a:r>
              <a:rPr lang="es-PY" dirty="0"/>
              <a:t>1:7, “En quien”</a:t>
            </a:r>
            <a:endParaRPr lang="en-US" sz="2400" dirty="0"/>
          </a:p>
          <a:p>
            <a:pPr lvl="1"/>
            <a:r>
              <a:rPr lang="es-PY" dirty="0"/>
              <a:t>1:10, “En Cristo” </a:t>
            </a:r>
            <a:endParaRPr lang="en-US" sz="2400" dirty="0"/>
          </a:p>
          <a:p>
            <a:pPr lvl="1"/>
            <a:r>
              <a:rPr lang="es-PY" dirty="0"/>
              <a:t>1:11, “En Él”</a:t>
            </a:r>
            <a:endParaRPr lang="en-US" sz="2400" dirty="0"/>
          </a:p>
          <a:p>
            <a:pPr lvl="1"/>
            <a:r>
              <a:rPr lang="es-PY" dirty="0"/>
              <a:t>1:12, “En Cristo”</a:t>
            </a:r>
            <a:endParaRPr lang="en-US" sz="2400" dirty="0"/>
          </a:p>
          <a:p>
            <a:pPr lvl="1"/>
            <a:r>
              <a:rPr lang="es-PY" dirty="0"/>
              <a:t>1:13, “En Él”</a:t>
            </a:r>
            <a:endParaRPr lang="en-US" sz="2400" dirty="0"/>
          </a:p>
          <a:p>
            <a:pPr marL="0" indent="0">
              <a:buNone/>
            </a:pPr>
            <a:endParaRPr lang="en-US" dirty="0"/>
          </a:p>
        </p:txBody>
      </p:sp>
      <p:sp>
        <p:nvSpPr>
          <p:cNvPr id="4" name="Rectangle 3"/>
          <p:cNvSpPr/>
          <p:nvPr/>
        </p:nvSpPr>
        <p:spPr>
          <a:xfrm>
            <a:off x="4343400" y="3096161"/>
            <a:ext cx="3962401" cy="1323439"/>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8000" b="1" cap="none" spc="0"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En</a:t>
            </a:r>
            <a:r>
              <a:rPr lang="en-US" sz="8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Cristo</a:t>
            </a:r>
          </a:p>
        </p:txBody>
      </p:sp>
      <p:sp>
        <p:nvSpPr>
          <p:cNvPr id="5" name="Curved Down Arrow 4"/>
          <p:cNvSpPr/>
          <p:nvPr/>
        </p:nvSpPr>
        <p:spPr>
          <a:xfrm rot="1142903">
            <a:off x="3839799" y="1897215"/>
            <a:ext cx="3429000" cy="97014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Curved Up Arrow 5"/>
          <p:cNvSpPr/>
          <p:nvPr/>
        </p:nvSpPr>
        <p:spPr>
          <a:xfrm rot="20508077">
            <a:off x="3707932" y="4800102"/>
            <a:ext cx="3557864" cy="90692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55630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297363"/>
          </a:xfrm>
        </p:spPr>
        <p:txBody>
          <a:bodyPr>
            <a:normAutofit/>
          </a:bodyPr>
          <a:lstStyle/>
          <a:p>
            <a:pPr marL="0" indent="0" algn="ctr">
              <a:buNone/>
            </a:pPr>
            <a:r>
              <a:rPr lang="en-US" sz="6000" b="1" dirty="0">
                <a:solidFill>
                  <a:srgbClr val="002060"/>
                </a:solidFill>
                <a:latin typeface="Book Antiqua" panose="02040602050305030304" pitchFamily="18" charset="0"/>
              </a:rPr>
              <a:t>NUESTRA ACTITUD ANTE EL PROPÓSITO ETERNO DE DIOS</a:t>
            </a:r>
          </a:p>
        </p:txBody>
      </p:sp>
    </p:spTree>
    <p:extLst>
      <p:ext uri="{BB962C8B-B14F-4D97-AF65-F5344CB8AC3E}">
        <p14:creationId xmlns:p14="http://schemas.microsoft.com/office/powerpoint/2010/main" val="1945284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a:bodyPr>
          <a:lstStyle/>
          <a:p>
            <a:r>
              <a:rPr lang="en-US" sz="5400" b="1" dirty="0">
                <a:solidFill>
                  <a:srgbClr val="FFFF00"/>
                </a:solidFill>
              </a:rPr>
              <a:t>NUESTRA ACTITUD</a:t>
            </a:r>
          </a:p>
        </p:txBody>
      </p:sp>
      <p:sp>
        <p:nvSpPr>
          <p:cNvPr id="3" name="Content Placeholder 2"/>
          <p:cNvSpPr>
            <a:spLocks noGrp="1"/>
          </p:cNvSpPr>
          <p:nvPr>
            <p:ph idx="1"/>
          </p:nvPr>
        </p:nvSpPr>
        <p:spPr/>
        <p:txBody>
          <a:bodyPr>
            <a:normAutofit fontScale="92500" lnSpcReduction="10000"/>
          </a:bodyPr>
          <a:lstStyle/>
          <a:p>
            <a:pPr lvl="0"/>
            <a:r>
              <a:rPr lang="es-PY" b="1" i="1" dirty="0">
                <a:solidFill>
                  <a:srgbClr val="C00000"/>
                </a:solidFill>
              </a:rPr>
              <a:t>¿Cuál debería ser nuestra actitud ante este hermoso tema? </a:t>
            </a:r>
            <a:endParaRPr lang="en-US" sz="2800" b="1" dirty="0">
              <a:solidFill>
                <a:srgbClr val="C00000"/>
              </a:solidFill>
            </a:endParaRPr>
          </a:p>
          <a:p>
            <a:pPr lvl="1"/>
            <a:r>
              <a:rPr lang="es-PY" dirty="0"/>
              <a:t>Debería motivarnos a amar más a nuestro Dios</a:t>
            </a:r>
            <a:endParaRPr lang="en-US" sz="2400" dirty="0"/>
          </a:p>
          <a:p>
            <a:pPr lvl="1"/>
            <a:r>
              <a:rPr lang="es-PY" dirty="0"/>
              <a:t>Debería motivarnos a amar y apreciar más la iglesia de Cristo</a:t>
            </a:r>
            <a:endParaRPr lang="en-US" sz="2400" dirty="0"/>
          </a:p>
          <a:p>
            <a:pPr lvl="1"/>
            <a:r>
              <a:rPr lang="es-PY" dirty="0"/>
              <a:t>Debería motivarnos a trabajar arduamente en esta iglesia de Cristo</a:t>
            </a:r>
            <a:endParaRPr lang="en-US" sz="2400" dirty="0"/>
          </a:p>
          <a:p>
            <a:pPr lvl="1"/>
            <a:r>
              <a:rPr lang="es-PY" dirty="0"/>
              <a:t>Debería motivarnos a vivir una vida fiel en el Cuerpo de Cristo</a:t>
            </a:r>
            <a:endParaRPr lang="en-US" sz="2400" dirty="0"/>
          </a:p>
          <a:p>
            <a:pPr lvl="1"/>
            <a:r>
              <a:rPr lang="es-PY" dirty="0"/>
              <a:t>Debería motivarnos a predicar el evangelio de Cristo a toda criatura </a:t>
            </a:r>
            <a:endParaRPr lang="en-US" sz="2400" dirty="0"/>
          </a:p>
          <a:p>
            <a:pPr marL="0" indent="0">
              <a:buNone/>
            </a:pPr>
            <a:endParaRPr lang="en-US" dirty="0"/>
          </a:p>
        </p:txBody>
      </p:sp>
    </p:spTree>
    <p:extLst>
      <p:ext uri="{BB962C8B-B14F-4D97-AF65-F5344CB8AC3E}">
        <p14:creationId xmlns:p14="http://schemas.microsoft.com/office/powerpoint/2010/main" val="1467468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fontScale="90000"/>
          </a:bodyPr>
          <a:lstStyle/>
          <a:p>
            <a:r>
              <a:rPr lang="en-US" b="1" dirty="0">
                <a:solidFill>
                  <a:srgbClr val="FFFF00"/>
                </a:solidFill>
              </a:rPr>
              <a:t>USTED PUEDE FORMAR PARTE DE ESTE PROPÓSITO ETERNO DE DIOS</a:t>
            </a:r>
          </a:p>
        </p:txBody>
      </p:sp>
      <p:sp>
        <p:nvSpPr>
          <p:cNvPr id="3" name="Content Placeholder 2"/>
          <p:cNvSpPr>
            <a:spLocks noGrp="1"/>
          </p:cNvSpPr>
          <p:nvPr>
            <p:ph idx="1"/>
          </p:nvPr>
        </p:nvSpPr>
        <p:spPr/>
        <p:txBody>
          <a:bodyPr>
            <a:normAutofit/>
          </a:bodyPr>
          <a:lstStyle/>
          <a:p>
            <a:pPr marL="0" indent="0" algn="ctr">
              <a:buNone/>
            </a:pPr>
            <a:endParaRPr lang="en-US" sz="4000" b="1" dirty="0"/>
          </a:p>
          <a:p>
            <a:pPr marL="0" indent="0" algn="ctr">
              <a:buNone/>
            </a:pPr>
            <a:r>
              <a:rPr lang="en-US" sz="5400" b="1" dirty="0" err="1"/>
              <a:t>Efesios</a:t>
            </a:r>
            <a:r>
              <a:rPr lang="en-US" sz="5400" b="1" dirty="0"/>
              <a:t> 1:13-14</a:t>
            </a:r>
          </a:p>
          <a:p>
            <a:pPr marL="0" indent="0" algn="ctr">
              <a:buNone/>
            </a:pPr>
            <a:r>
              <a:rPr lang="en-US" sz="5400" b="1" dirty="0"/>
              <a:t>¡</a:t>
            </a:r>
            <a:r>
              <a:rPr lang="en-US" sz="5400" b="1" dirty="0" err="1"/>
              <a:t>Obediciendo</a:t>
            </a:r>
            <a:r>
              <a:rPr lang="en-US" sz="5400" b="1" dirty="0"/>
              <a:t> el </a:t>
            </a:r>
            <a:r>
              <a:rPr lang="en-US" sz="5400" b="1" dirty="0" err="1"/>
              <a:t>evangelio</a:t>
            </a:r>
            <a:r>
              <a:rPr lang="en-US" sz="5400" b="1" dirty="0"/>
              <a:t> de Cristo!</a:t>
            </a:r>
          </a:p>
        </p:txBody>
      </p:sp>
    </p:spTree>
    <p:extLst>
      <p:ext uri="{BB962C8B-B14F-4D97-AF65-F5344CB8AC3E}">
        <p14:creationId xmlns:p14="http://schemas.microsoft.com/office/powerpoint/2010/main" val="38613524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TotalTime>
  <Words>884</Words>
  <Application>Microsoft Office PowerPoint</Application>
  <PresentationFormat>On-screen Show (4:3)</PresentationFormat>
  <Paragraphs>111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Panorama de nuestra lección:</vt:lpstr>
      <vt:lpstr> ACLARANDO CIERTOS TÉRMINOS </vt:lpstr>
      <vt:lpstr> ACLARANDO CIERTOS TÉRMINOS </vt:lpstr>
      <vt:lpstr> ACLARANDO CIERTOS TÉRMINOS </vt:lpstr>
      <vt:lpstr>LA IGLESIA EN EFESIOS</vt:lpstr>
      <vt:lpstr>LA DEIDAD EN EL PROPÓSITO ETERNO DE DIOS</vt:lpstr>
      <vt:lpstr>PowerPoint Presentation</vt:lpstr>
      <vt:lpstr> EL “CÚANDO” DE LA PLANEACIÓN/PROPÓSITO ETERNO DE DIOS </vt:lpstr>
      <vt:lpstr> EL “CÚANDO” DE LA PLANEACIÓN/PROPÓSITO ETERNO DE DIOS </vt:lpstr>
      <vt:lpstr>UNA MUY IMPORTANTE IMPLICACIÓN</vt:lpstr>
      <vt:lpstr>PowerPoint Presentation</vt:lpstr>
      <vt:lpstr> EL “PORQUÉ” DE LA PLANEACIÓN/PROPÓSITO ETERNO DE DIOS </vt:lpstr>
      <vt:lpstr> EL “PORQUÉ” DE LA PLANEACIÓN/PROPÓSITO ETERNO DE DIOS </vt:lpstr>
      <vt:lpstr>PowerPoint Presentation</vt:lpstr>
      <vt:lpstr>EL “DONDE” DE LA PLANEACIÓN/PROPÓSITO</vt:lpstr>
      <vt:lpstr>PowerPoint Presentation</vt:lpstr>
      <vt:lpstr>NUESTRA ACTITUD</vt:lpstr>
      <vt:lpstr>USTED PUEDE FORMAR PARTE DE ESTE PROPÓSITO ETERNO DE DIOS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iglesia planeada desde antes de la fundación del mundo</dc:title>
  <dc:creator>Willie's</dc:creator>
  <cp:lastModifiedBy>Willie's</cp:lastModifiedBy>
  <cp:revision>13</cp:revision>
  <dcterms:created xsi:type="dcterms:W3CDTF">2018-03-27T13:13:29Z</dcterms:created>
  <dcterms:modified xsi:type="dcterms:W3CDTF">2020-02-05T20:01:27Z</dcterms:modified>
</cp:coreProperties>
</file>